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>
  <p:sldMasterIdLst>
    <p:sldMasterId id="2147483680" r:id="rId1"/>
    <p:sldMasterId id="2147483803" r:id="rId2"/>
    <p:sldMasterId id="2147483809" r:id="rId3"/>
    <p:sldMasterId id="2147483826" r:id="rId4"/>
    <p:sldMasterId id="2147483832" r:id="rId5"/>
    <p:sldMasterId id="2147483863" r:id="rId6"/>
    <p:sldMasterId id="2147483873" r:id="rId7"/>
    <p:sldMasterId id="2147483890" r:id="rId8"/>
  </p:sldMasterIdLst>
  <p:notesMasterIdLst>
    <p:notesMasterId r:id="rId101"/>
  </p:notesMasterIdLst>
  <p:handoutMasterIdLst>
    <p:handoutMasterId r:id="rId102"/>
  </p:handoutMasterIdLst>
  <p:sldIdLst>
    <p:sldId id="2317" r:id="rId9"/>
    <p:sldId id="9021" r:id="rId10"/>
    <p:sldId id="8936" r:id="rId11"/>
    <p:sldId id="8550" r:id="rId12"/>
    <p:sldId id="8300" r:id="rId13"/>
    <p:sldId id="8361" r:id="rId14"/>
    <p:sldId id="8345" r:id="rId15"/>
    <p:sldId id="8348" r:id="rId16"/>
    <p:sldId id="8350" r:id="rId17"/>
    <p:sldId id="8354" r:id="rId18"/>
    <p:sldId id="8356" r:id="rId19"/>
    <p:sldId id="8358" r:id="rId20"/>
    <p:sldId id="8352" r:id="rId21"/>
    <p:sldId id="8232" r:id="rId22"/>
    <p:sldId id="8407" r:id="rId23"/>
    <p:sldId id="8913" r:id="rId24"/>
    <p:sldId id="8241" r:id="rId25"/>
    <p:sldId id="8401" r:id="rId26"/>
    <p:sldId id="8399" r:id="rId27"/>
    <p:sldId id="8415" r:id="rId28"/>
    <p:sldId id="8402" r:id="rId29"/>
    <p:sldId id="8404" r:id="rId30"/>
    <p:sldId id="8405" r:id="rId31"/>
    <p:sldId id="8912" r:id="rId32"/>
    <p:sldId id="8914" r:id="rId33"/>
    <p:sldId id="8406" r:id="rId34"/>
    <p:sldId id="9240" r:id="rId35"/>
    <p:sldId id="9242" r:id="rId36"/>
    <p:sldId id="9220" r:id="rId37"/>
    <p:sldId id="8383" r:id="rId38"/>
    <p:sldId id="8408" r:id="rId39"/>
    <p:sldId id="9217" r:id="rId40"/>
    <p:sldId id="8390" r:id="rId41"/>
    <p:sldId id="9225" r:id="rId42"/>
    <p:sldId id="9224" r:id="rId43"/>
    <p:sldId id="9218" r:id="rId44"/>
    <p:sldId id="8248" r:id="rId45"/>
    <p:sldId id="8387" r:id="rId46"/>
    <p:sldId id="8378" r:id="rId47"/>
    <p:sldId id="8419" r:id="rId48"/>
    <p:sldId id="8396" r:id="rId49"/>
    <p:sldId id="8397" r:id="rId50"/>
    <p:sldId id="8398" r:id="rId51"/>
    <p:sldId id="8420" r:id="rId52"/>
    <p:sldId id="8423" r:id="rId53"/>
    <p:sldId id="8424" r:id="rId54"/>
    <p:sldId id="8426" r:id="rId55"/>
    <p:sldId id="9243" r:id="rId56"/>
    <p:sldId id="8421" r:id="rId57"/>
    <p:sldId id="9241" r:id="rId58"/>
    <p:sldId id="8427" r:id="rId59"/>
    <p:sldId id="8428" r:id="rId60"/>
    <p:sldId id="8429" r:id="rId61"/>
    <p:sldId id="8430" r:id="rId62"/>
    <p:sldId id="8416" r:id="rId63"/>
    <p:sldId id="8561" r:id="rId64"/>
    <p:sldId id="9055" r:id="rId65"/>
    <p:sldId id="9232" r:id="rId66"/>
    <p:sldId id="9233" r:id="rId67"/>
    <p:sldId id="9058" r:id="rId68"/>
    <p:sldId id="5753" r:id="rId69"/>
    <p:sldId id="5754" r:id="rId70"/>
    <p:sldId id="8251" r:id="rId71"/>
    <p:sldId id="9234" r:id="rId72"/>
    <p:sldId id="9246" r:id="rId73"/>
    <p:sldId id="9245" r:id="rId74"/>
    <p:sldId id="9247" r:id="rId75"/>
    <p:sldId id="9248" r:id="rId76"/>
    <p:sldId id="9249" r:id="rId77"/>
    <p:sldId id="9250" r:id="rId78"/>
    <p:sldId id="9244" r:id="rId79"/>
    <p:sldId id="9236" r:id="rId80"/>
    <p:sldId id="9235" r:id="rId81"/>
    <p:sldId id="9239" r:id="rId82"/>
    <p:sldId id="9237" r:id="rId83"/>
    <p:sldId id="9022" r:id="rId84"/>
    <p:sldId id="9033" r:id="rId85"/>
    <p:sldId id="9031" r:id="rId86"/>
    <p:sldId id="9034" r:id="rId87"/>
    <p:sldId id="9026" r:id="rId88"/>
    <p:sldId id="9035" r:id="rId89"/>
    <p:sldId id="9027" r:id="rId90"/>
    <p:sldId id="9037" r:id="rId91"/>
    <p:sldId id="9028" r:id="rId92"/>
    <p:sldId id="9029" r:id="rId93"/>
    <p:sldId id="9030" r:id="rId94"/>
    <p:sldId id="8308" r:id="rId95"/>
    <p:sldId id="8309" r:id="rId96"/>
    <p:sldId id="8312" r:id="rId97"/>
    <p:sldId id="8311" r:id="rId98"/>
    <p:sldId id="8310" r:id="rId99"/>
    <p:sldId id="2808" r:id="rId100"/>
  </p:sldIdLst>
  <p:sldSz cx="9906000" cy="6858000" type="A4"/>
  <p:notesSz cx="6797675" cy="9926638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/>
        <a:ea typeface="굴림"/>
        <a:cs typeface="+mn-cs"/>
        <a:sym typeface="Wingding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/>
        <a:ea typeface="굴림"/>
        <a:cs typeface="+mn-cs"/>
        <a:sym typeface="Wingding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/>
        <a:ea typeface="굴림"/>
        <a:cs typeface="+mn-cs"/>
        <a:sym typeface="Wingding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/>
        <a:ea typeface="굴림"/>
        <a:cs typeface="+mn-cs"/>
        <a:sym typeface="Wingding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/>
        <a:ea typeface="굴림"/>
        <a:cs typeface="+mn-cs"/>
        <a:sym typeface="Wingding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굴림"/>
        <a:ea typeface="굴림"/>
        <a:cs typeface="+mn-cs"/>
        <a:sym typeface="Wingding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굴림"/>
        <a:ea typeface="굴림"/>
        <a:cs typeface="+mn-cs"/>
        <a:sym typeface="Wingding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굴림"/>
        <a:ea typeface="굴림"/>
        <a:cs typeface="+mn-cs"/>
        <a:sym typeface="Wingding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굴림"/>
        <a:ea typeface="굴림"/>
        <a:cs typeface="+mn-cs"/>
        <a:sym typeface="Wingdings"/>
      </a:defRPr>
    </a:lvl9pPr>
  </p:defaultTextStyle>
  <p:extLst>
    <p:ext uri="{521415D9-36F7-43E2-AB2F-B90AF26B5E84}">
      <p14:sectionLst xmlns:p14="http://schemas.microsoft.com/office/powerpoint/2010/main">
        <p14:section name="기본 구역" id="{DD5AFB93-E605-4CE7-A1AB-36C5BEF1F043}">
          <p14:sldIdLst>
            <p14:sldId id="2317"/>
          </p14:sldIdLst>
        </p14:section>
        <p14:section name="목차" id="{A47C7367-A66A-4A0C-99EF-0EFB5E81BDC9}">
          <p14:sldIdLst>
            <p14:sldId id="9021"/>
          </p14:sldIdLst>
        </p14:section>
        <p14:section name="언어모델의 발전" id="{1CEEEAFE-F55E-4AF7-ADF3-EA9DC9ABBD6A}">
          <p14:sldIdLst>
            <p14:sldId id="8936"/>
          </p14:sldIdLst>
        </p14:section>
        <p14:section name="RNN" id="{A700FB65-850F-432B-80CD-692D0A98C076}">
          <p14:sldIdLst>
            <p14:sldId id="8550"/>
            <p14:sldId id="8300"/>
            <p14:sldId id="8361"/>
          </p14:sldIdLst>
        </p14:section>
        <p14:section name="Seq2Seq" id="{30D238CA-39EF-4ECC-A77D-5C9AD71A3997}">
          <p14:sldIdLst>
            <p14:sldId id="8345"/>
            <p14:sldId id="8348"/>
            <p14:sldId id="8350"/>
            <p14:sldId id="8354"/>
            <p14:sldId id="8356"/>
            <p14:sldId id="8358"/>
            <p14:sldId id="8352"/>
          </p14:sldIdLst>
        </p14:section>
        <p14:section name="Attention" id="{F7C000FB-1862-45EA-85C9-DC9D94BBAD57}">
          <p14:sldIdLst>
            <p14:sldId id="8232"/>
            <p14:sldId id="8407"/>
            <p14:sldId id="8913"/>
            <p14:sldId id="8241"/>
            <p14:sldId id="8401"/>
            <p14:sldId id="8399"/>
            <p14:sldId id="8415"/>
            <p14:sldId id="8402"/>
            <p14:sldId id="8404"/>
            <p14:sldId id="8405"/>
          </p14:sldIdLst>
        </p14:section>
        <p14:section name="seq2seq with attention" id="{BB1A24D4-F198-4079-89DC-A657F1086650}">
          <p14:sldIdLst>
            <p14:sldId id="8912"/>
            <p14:sldId id="8914"/>
            <p14:sldId id="8406"/>
          </p14:sldIdLst>
        </p14:section>
        <p14:section name="Transformer" id="{3B070113-E8CB-4D31-AB6B-A5A4316C8AC8}">
          <p14:sldIdLst>
            <p14:sldId id="9240"/>
          </p14:sldIdLst>
        </p14:section>
        <p14:section name="Transformer 소개" id="{367EDFF2-E353-49D0-B614-10AE057DE7D0}">
          <p14:sldIdLst>
            <p14:sldId id="9242"/>
            <p14:sldId id="9220"/>
          </p14:sldIdLst>
        </p14:section>
        <p14:section name="동작원리" id="{8D408741-B658-45F7-B152-8D28E38CB6FD}">
          <p14:sldIdLst>
            <p14:sldId id="8383"/>
            <p14:sldId id="8408"/>
            <p14:sldId id="9217"/>
            <p14:sldId id="8390"/>
            <p14:sldId id="9225"/>
            <p14:sldId id="9224"/>
            <p14:sldId id="9218"/>
          </p14:sldIdLst>
        </p14:section>
        <p14:section name="Attention" id="{2AA69412-ED2C-43D7-ADD4-AD70C8F9EA27}">
          <p14:sldIdLst>
            <p14:sldId id="8248"/>
          </p14:sldIdLst>
        </p14:section>
        <p14:section name="Multi-head Attention" id="{832C80C1-79D0-4DA4-9B92-A90BAF8FC8AD}">
          <p14:sldIdLst>
            <p14:sldId id="8387"/>
            <p14:sldId id="8378"/>
            <p14:sldId id="8419"/>
            <p14:sldId id="8396"/>
            <p14:sldId id="8397"/>
            <p14:sldId id="8398"/>
          </p14:sldIdLst>
        </p14:section>
        <p14:section name="Masked Multi-head Attention" id="{D3375E42-8154-4F3A-84D2-41A235853BAB}">
          <p14:sldIdLst>
            <p14:sldId id="8420"/>
            <p14:sldId id="8423"/>
            <p14:sldId id="8424"/>
            <p14:sldId id="8426"/>
            <p14:sldId id="9243"/>
          </p14:sldIdLst>
        </p14:section>
        <p14:section name="Encoder-Decoder Multi-head Attention" id="{0F43355A-4B0E-46EC-A0EF-16869DC43422}">
          <p14:sldIdLst>
            <p14:sldId id="8421"/>
            <p14:sldId id="9241"/>
            <p14:sldId id="8427"/>
            <p14:sldId id="8428"/>
            <p14:sldId id="8429"/>
            <p14:sldId id="8430"/>
          </p14:sldIdLst>
        </p14:section>
        <p14:section name="출력층" id="{73DD535C-4D8F-4C2C-8C15-DC52CEBFCCE9}">
          <p14:sldIdLst>
            <p14:sldId id="8416"/>
          </p14:sldIdLst>
        </p14:section>
        <p14:section name="Weight Update" id="{E7E5D8D9-090E-4DE5-B3A4-13417F5F48A2}">
          <p14:sldIdLst>
            <p14:sldId id="8561"/>
            <p14:sldId id="9055"/>
            <p14:sldId id="9232"/>
            <p14:sldId id="9233"/>
            <p14:sldId id="9058"/>
            <p14:sldId id="5753"/>
            <p14:sldId id="5754"/>
          </p14:sldIdLst>
        </p14:section>
        <p14:section name="활용모델" id="{AD3E2C23-4A70-4F82-9C6F-FFD451C34C51}">
          <p14:sldIdLst>
            <p14:sldId id="8251"/>
          </p14:sldIdLst>
        </p14:section>
        <p14:section name="Pseudo code" id="{49E5D5AA-A373-4264-AC17-DB86BC829456}">
          <p14:sldIdLst>
            <p14:sldId id="9234"/>
            <p14:sldId id="9246"/>
            <p14:sldId id="9245"/>
            <p14:sldId id="9247"/>
            <p14:sldId id="9248"/>
            <p14:sldId id="9249"/>
            <p14:sldId id="9250"/>
          </p14:sldIdLst>
        </p14:section>
        <p14:section name="python code 구현" id="{34B9E7D3-D4C0-4C36-BE50-FECF6724F8E1}">
          <p14:sldIdLst>
            <p14:sldId id="9244"/>
            <p14:sldId id="9236"/>
            <p14:sldId id="9235"/>
            <p14:sldId id="9239"/>
            <p14:sldId id="9237"/>
          </p14:sldIdLst>
        </p14:section>
        <p14:section name="Vision Transformer" id="{C3894427-3379-45F6-B252-8A6C9C77098F}">
          <p14:sldIdLst>
            <p14:sldId id="9022"/>
            <p14:sldId id="9033"/>
            <p14:sldId id="9031"/>
            <p14:sldId id="9034"/>
            <p14:sldId id="9026"/>
            <p14:sldId id="9035"/>
            <p14:sldId id="9027"/>
            <p14:sldId id="9037"/>
            <p14:sldId id="9028"/>
            <p14:sldId id="9029"/>
            <p14:sldId id="9030"/>
            <p14:sldId id="8308"/>
            <p14:sldId id="8309"/>
            <p14:sldId id="8312"/>
            <p14:sldId id="8311"/>
            <p14:sldId id="8310"/>
          </p14:sldIdLst>
        </p14:section>
        <p14:section name="EOD" id="{156887F8-BB48-45AB-8C5A-2E3B8EDD481B}">
          <p14:sldIdLst>
            <p14:sldId id="28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cminer1" initials="e" lastIdx="1" clrIdx="0"/>
  <p:cmAuthor id="1" name="최누리" initials="최" lastIdx="2" clrIdx="1">
    <p:extLst>
      <p:ext uri="{19B8F6BF-5375-455C-9EA6-DF929625EA0E}">
        <p15:presenceInfo xmlns:p15="http://schemas.microsoft.com/office/powerpoint/2012/main" userId="최누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FF2CC"/>
    <a:srgbClr val="FBE8D8"/>
    <a:srgbClr val="F3F3F3"/>
    <a:srgbClr val="B80A03"/>
    <a:srgbClr val="648851"/>
    <a:srgbClr val="2155C6"/>
    <a:srgbClr val="D8EAD3"/>
    <a:srgbClr val="F4CCCC"/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290317-56D8-4D70-A230-2B56AD40C85D}" v="3" dt="2025-10-28T04:48:17.790"/>
  </p1510:revLst>
</p1510:revInfo>
</file>

<file path=ppt/tableStyles.xml><?xml version="1.0" encoding="utf-8"?>
<a:tblStyleLst xmlns:a="http://schemas.openxmlformats.org/drawingml/2006/main" def="{5C22544A-7EE6-4342-B048-85BDC9FD1C3A}"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09" y="135"/>
      </p:cViewPr>
      <p:guideLst>
        <p:guide orient="horz" pos="213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5"/>
        <p:guide pos="21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07" Type="http://schemas.openxmlformats.org/officeDocument/2006/relationships/tableStyles" Target="tableStyles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commentAuthors" Target="commentAuthors.xml"/><Relationship Id="rId108" Type="http://schemas.microsoft.com/office/2016/11/relationships/changesInfo" Target="changesInfos/changesInfo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microsoft.com/office/2015/10/relationships/revisionInfo" Target="revisionInfo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연 고" userId="79424e7e9111d242" providerId="LiveId" clId="{B4502C67-4B86-409E-BD6F-D35D6AB846EA}"/>
    <pc:docChg chg="undo custSel modSld">
      <pc:chgData name="수연 고" userId="79424e7e9111d242" providerId="LiveId" clId="{B4502C67-4B86-409E-BD6F-D35D6AB846EA}" dt="2025-10-28T04:49:51.196" v="102" actId="14100"/>
      <pc:docMkLst>
        <pc:docMk/>
      </pc:docMkLst>
      <pc:sldChg chg="modSp mod">
        <pc:chgData name="수연 고" userId="79424e7e9111d242" providerId="LiveId" clId="{B4502C67-4B86-409E-BD6F-D35D6AB846EA}" dt="2025-10-28T04:47:04.972" v="59" actId="20577"/>
        <pc:sldMkLst>
          <pc:docMk/>
          <pc:sldMk cId="228145120" sldId="2317"/>
        </pc:sldMkLst>
        <pc:spChg chg="mod">
          <ac:chgData name="수연 고" userId="79424e7e9111d242" providerId="LiveId" clId="{B4502C67-4B86-409E-BD6F-D35D6AB846EA}" dt="2025-10-28T04:47:04.972" v="59" actId="20577"/>
          <ac:spMkLst>
            <pc:docMk/>
            <pc:sldMk cId="228145120" sldId="2317"/>
            <ac:spMk id="4" creationId="{00000000-0000-0000-0000-000000000000}"/>
          </ac:spMkLst>
        </pc:spChg>
      </pc:sldChg>
      <pc:sldChg chg="addSp delSp modSp mod">
        <pc:chgData name="수연 고" userId="79424e7e9111d242" providerId="LiveId" clId="{B4502C67-4B86-409E-BD6F-D35D6AB846EA}" dt="2025-10-28T04:49:51.196" v="102" actId="14100"/>
        <pc:sldMkLst>
          <pc:docMk/>
          <pc:sldMk cId="1824836628" sldId="9220"/>
        </pc:sldMkLst>
        <pc:spChg chg="add mod ord">
          <ac:chgData name="수연 고" userId="79424e7e9111d242" providerId="LiveId" clId="{B4502C67-4B86-409E-BD6F-D35D6AB846EA}" dt="2025-10-28T04:49:42.014" v="100" actId="14100"/>
          <ac:spMkLst>
            <pc:docMk/>
            <pc:sldMk cId="1824836628" sldId="9220"/>
            <ac:spMk id="6" creationId="{BD3A2839-C9F0-2704-F5CC-DCDC2BB620E1}"/>
          </ac:spMkLst>
        </pc:spChg>
        <pc:spChg chg="mod">
          <ac:chgData name="수연 고" userId="79424e7e9111d242" providerId="LiveId" clId="{B4502C67-4B86-409E-BD6F-D35D6AB846EA}" dt="2025-10-28T04:48:36.800" v="78" actId="6549"/>
          <ac:spMkLst>
            <pc:docMk/>
            <pc:sldMk cId="1824836628" sldId="9220"/>
            <ac:spMk id="8" creationId="{8D408660-B0A9-EC1C-41DE-4E772B47EEC5}"/>
          </ac:spMkLst>
        </pc:spChg>
        <pc:spChg chg="add mod ord">
          <ac:chgData name="수연 고" userId="79424e7e9111d242" providerId="LiveId" clId="{B4502C67-4B86-409E-BD6F-D35D6AB846EA}" dt="2025-10-28T04:49:51.196" v="102" actId="14100"/>
          <ac:spMkLst>
            <pc:docMk/>
            <pc:sldMk cId="1824836628" sldId="9220"/>
            <ac:spMk id="10" creationId="{E3AE618A-78D1-0384-FCBD-B9306B63828C}"/>
          </ac:spMkLst>
        </pc:spChg>
        <pc:spChg chg="add mod">
          <ac:chgData name="수연 고" userId="79424e7e9111d242" providerId="LiveId" clId="{B4502C67-4B86-409E-BD6F-D35D6AB846EA}" dt="2025-10-28T04:48:48.641" v="83" actId="1076"/>
          <ac:spMkLst>
            <pc:docMk/>
            <pc:sldMk cId="1824836628" sldId="9220"/>
            <ac:spMk id="12" creationId="{96FF2C0F-6614-0523-6C05-66B12408E44E}"/>
          </ac:spMkLst>
        </pc:spChg>
        <pc:spChg chg="mod topLvl">
          <ac:chgData name="수연 고" userId="79424e7e9111d242" providerId="LiveId" clId="{B4502C67-4B86-409E-BD6F-D35D6AB846EA}" dt="2025-10-28T04:47:40.735" v="66" actId="165"/>
          <ac:spMkLst>
            <pc:docMk/>
            <pc:sldMk cId="1824836628" sldId="9220"/>
            <ac:spMk id="13" creationId="{8EACA3A3-2E4E-F59D-E77C-5380F80BEC4D}"/>
          </ac:spMkLst>
        </pc:spChg>
        <pc:spChg chg="mod topLvl">
          <ac:chgData name="수연 고" userId="79424e7e9111d242" providerId="LiveId" clId="{B4502C67-4B86-409E-BD6F-D35D6AB846EA}" dt="2025-10-28T04:47:40.735" v="66" actId="165"/>
          <ac:spMkLst>
            <pc:docMk/>
            <pc:sldMk cId="1824836628" sldId="9220"/>
            <ac:spMk id="21" creationId="{A777C66A-0884-77F9-E3D6-8B13E4A3D018}"/>
          </ac:spMkLst>
        </pc:spChg>
        <pc:spChg chg="mod topLvl">
          <ac:chgData name="수연 고" userId="79424e7e9111d242" providerId="LiveId" clId="{B4502C67-4B86-409E-BD6F-D35D6AB846EA}" dt="2025-10-28T04:47:40.735" v="66" actId="165"/>
          <ac:spMkLst>
            <pc:docMk/>
            <pc:sldMk cId="1824836628" sldId="9220"/>
            <ac:spMk id="24" creationId="{7A28358D-0391-5496-CC75-40B1677B1F83}"/>
          </ac:spMkLst>
        </pc:spChg>
        <pc:spChg chg="mod topLvl">
          <ac:chgData name="수연 고" userId="79424e7e9111d242" providerId="LiveId" clId="{B4502C67-4B86-409E-BD6F-D35D6AB846EA}" dt="2025-10-28T04:47:40.735" v="66" actId="165"/>
          <ac:spMkLst>
            <pc:docMk/>
            <pc:sldMk cId="1824836628" sldId="9220"/>
            <ac:spMk id="30" creationId="{3716C0FB-1F06-8E65-4334-3B394B07B40D}"/>
          </ac:spMkLst>
        </pc:spChg>
        <pc:spChg chg="mod topLvl">
          <ac:chgData name="수연 고" userId="79424e7e9111d242" providerId="LiveId" clId="{B4502C67-4B86-409E-BD6F-D35D6AB846EA}" dt="2025-10-28T04:47:40.735" v="66" actId="165"/>
          <ac:spMkLst>
            <pc:docMk/>
            <pc:sldMk cId="1824836628" sldId="9220"/>
            <ac:spMk id="51" creationId="{F788D11A-A68F-AE1C-D306-E8F9B6ECB925}"/>
          </ac:spMkLst>
        </pc:spChg>
        <pc:spChg chg="mod topLvl">
          <ac:chgData name="수연 고" userId="79424e7e9111d242" providerId="LiveId" clId="{B4502C67-4B86-409E-BD6F-D35D6AB846EA}" dt="2025-10-28T04:47:40.735" v="66" actId="165"/>
          <ac:spMkLst>
            <pc:docMk/>
            <pc:sldMk cId="1824836628" sldId="9220"/>
            <ac:spMk id="63" creationId="{51EB1276-2F27-76C9-0DEB-821445F34C98}"/>
          </ac:spMkLst>
        </pc:spChg>
        <pc:spChg chg="del">
          <ac:chgData name="수연 고" userId="79424e7e9111d242" providerId="LiveId" clId="{B4502C67-4B86-409E-BD6F-D35D6AB846EA}" dt="2025-10-28T04:47:34.219" v="64" actId="478"/>
          <ac:spMkLst>
            <pc:docMk/>
            <pc:sldMk cId="1824836628" sldId="9220"/>
            <ac:spMk id="96" creationId="{AC56639A-D83A-C49E-62B0-DAF56C374975}"/>
          </ac:spMkLst>
        </pc:spChg>
        <pc:spChg chg="mod topLvl">
          <ac:chgData name="수연 고" userId="79424e7e9111d242" providerId="LiveId" clId="{B4502C67-4B86-409E-BD6F-D35D6AB846EA}" dt="2025-10-28T04:47:40.735" v="66" actId="165"/>
          <ac:spMkLst>
            <pc:docMk/>
            <pc:sldMk cId="1824836628" sldId="9220"/>
            <ac:spMk id="120" creationId="{9A0AA4B7-B9EB-830A-5C61-63CE6D19FCFF}"/>
          </ac:spMkLst>
        </pc:spChg>
        <pc:spChg chg="mod topLvl">
          <ac:chgData name="수연 고" userId="79424e7e9111d242" providerId="LiveId" clId="{B4502C67-4B86-409E-BD6F-D35D6AB846EA}" dt="2025-10-28T04:47:40.735" v="66" actId="165"/>
          <ac:spMkLst>
            <pc:docMk/>
            <pc:sldMk cId="1824836628" sldId="9220"/>
            <ac:spMk id="157" creationId="{8F680F2D-C788-77C5-1331-D382937B9FE2}"/>
          </ac:spMkLst>
        </pc:spChg>
        <pc:spChg chg="mod topLvl">
          <ac:chgData name="수연 고" userId="79424e7e9111d242" providerId="LiveId" clId="{B4502C67-4B86-409E-BD6F-D35D6AB846EA}" dt="2025-10-28T04:47:40.735" v="66" actId="165"/>
          <ac:spMkLst>
            <pc:docMk/>
            <pc:sldMk cId="1824836628" sldId="9220"/>
            <ac:spMk id="160" creationId="{80E01933-E2C4-673C-0E2E-1E03462CB03B}"/>
          </ac:spMkLst>
        </pc:spChg>
        <pc:spChg chg="mod topLvl">
          <ac:chgData name="수연 고" userId="79424e7e9111d242" providerId="LiveId" clId="{B4502C67-4B86-409E-BD6F-D35D6AB846EA}" dt="2025-10-28T04:47:40.735" v="66" actId="165"/>
          <ac:spMkLst>
            <pc:docMk/>
            <pc:sldMk cId="1824836628" sldId="9220"/>
            <ac:spMk id="202" creationId="{A13A4450-183C-7FC8-8B51-12CC995235EF}"/>
          </ac:spMkLst>
        </pc:spChg>
        <pc:spChg chg="del">
          <ac:chgData name="수연 고" userId="79424e7e9111d242" providerId="LiveId" clId="{B4502C67-4B86-409E-BD6F-D35D6AB846EA}" dt="2025-10-28T04:49:08.001" v="89" actId="478"/>
          <ac:spMkLst>
            <pc:docMk/>
            <pc:sldMk cId="1824836628" sldId="9220"/>
            <ac:spMk id="203" creationId="{EF31DBA4-11DE-A5C7-1B7B-A4AE9C49656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7" y="5"/>
            <a:ext cx="2942906" cy="49633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4938" tIns="47470" rIns="94938" bIns="47470" numCol="1" anchor="t" anchorCtr="0" compatLnSpc="1">
            <a:prstTxWarp prst="textNoShape">
              <a:avLst/>
            </a:prstTxWarp>
          </a:bodyPr>
          <a:lstStyle>
            <a:lvl1pPr defTabSz="947248" latinLnBrk="0">
              <a:spcBef>
                <a:spcPct val="0"/>
              </a:spcBef>
              <a:defRPr kumimoji="0" sz="1100" b="0">
                <a:latin typeface="Times New Roman"/>
                <a:ea typeface="굴림"/>
              </a:defRPr>
            </a:lvl1pPr>
          </a:lstStyle>
          <a:p>
            <a:pPr>
              <a:defRPr/>
            </a:pP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54769" y="5"/>
            <a:ext cx="2942906" cy="49633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4938" tIns="47470" rIns="94938" bIns="47470" numCol="1" anchor="t" anchorCtr="0" compatLnSpc="1">
            <a:prstTxWarp prst="textNoShape">
              <a:avLst/>
            </a:prstTxWarp>
          </a:bodyPr>
          <a:lstStyle>
            <a:lvl1pPr algn="r" defTabSz="947248" latinLnBrk="0">
              <a:spcBef>
                <a:spcPct val="0"/>
              </a:spcBef>
              <a:defRPr kumimoji="0" sz="1100" b="0">
                <a:latin typeface="Times New Roman"/>
                <a:ea typeface="굴림"/>
              </a:defRPr>
            </a:lvl1pPr>
          </a:lstStyle>
          <a:p>
            <a:pPr>
              <a:defRPr/>
            </a:pP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7" y="9430308"/>
            <a:ext cx="2942906" cy="49633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4938" tIns="47470" rIns="94938" bIns="47470" numCol="1" anchor="b" anchorCtr="0" compatLnSpc="1">
            <a:prstTxWarp prst="textNoShape">
              <a:avLst/>
            </a:prstTxWarp>
          </a:bodyPr>
          <a:lstStyle>
            <a:lvl1pPr defTabSz="947248" latinLnBrk="0">
              <a:spcBef>
                <a:spcPct val="0"/>
              </a:spcBef>
              <a:defRPr kumimoji="0" sz="1100" b="0">
                <a:latin typeface="Times New Roman"/>
                <a:ea typeface="굴림"/>
              </a:defRPr>
            </a:lvl1pPr>
          </a:lstStyle>
          <a:p>
            <a:pPr>
              <a:defRPr/>
            </a:pP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54769" y="9430308"/>
            <a:ext cx="2942906" cy="49633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4938" tIns="47470" rIns="94938" bIns="47470" numCol="1" anchor="b" anchorCtr="0" compatLnSpc="1">
            <a:prstTxWarp prst="textNoShape">
              <a:avLst/>
            </a:prstTxWarp>
          </a:bodyPr>
          <a:lstStyle>
            <a:lvl1pPr algn="r" defTabSz="947248" latinLnBrk="0">
              <a:spcBef>
                <a:spcPct val="0"/>
              </a:spcBef>
              <a:defRPr kumimoji="0" sz="1100" b="0">
                <a:latin typeface="Times New Roman"/>
                <a:ea typeface="굴림"/>
              </a:defRPr>
            </a:lvl1pPr>
          </a:lstStyle>
          <a:p>
            <a:pPr>
              <a:defRPr/>
            </a:pPr>
            <a:fld id="{D8414D26-1A5B-4156-888F-DCC378C60C78}" type="slidenum">
              <a:rPr lang="ko-KR" altLang="en-US">
                <a:latin typeface="맑은 고딕"/>
                <a:ea typeface="맑은 고딕"/>
              </a:rPr>
              <a:pPr>
                <a:defRPr/>
              </a:pPr>
              <a:t>‹#›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8527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2" y="9"/>
            <a:ext cx="2918611" cy="48201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895" tIns="45952" rIns="91895" bIns="45952" numCol="1" anchor="t" anchorCtr="0" compatLnSpc="1">
            <a:prstTxWarp prst="textNoShape">
              <a:avLst/>
            </a:prstTxWarp>
          </a:bodyPr>
          <a:lstStyle>
            <a:lvl1pPr defTabSz="916948" latinLnBrk="0">
              <a:spcBef>
                <a:spcPct val="0"/>
              </a:spcBef>
              <a:defRPr kumimoji="0" sz="1100" b="0"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67734" y="9"/>
            <a:ext cx="2918611" cy="48201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895" tIns="45952" rIns="91895" bIns="45952" numCol="1" anchor="t" anchorCtr="0" compatLnSpc="1">
            <a:prstTxWarp prst="textNoShape">
              <a:avLst/>
            </a:prstTxWarp>
          </a:bodyPr>
          <a:lstStyle>
            <a:lvl1pPr algn="r" defTabSz="916948" latinLnBrk="0">
              <a:spcBef>
                <a:spcPct val="0"/>
              </a:spcBef>
              <a:defRPr kumimoji="0" sz="1100" b="0"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714375" y="723900"/>
            <a:ext cx="5440363" cy="3767138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876232" y="4732653"/>
            <a:ext cx="5035494" cy="448607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895" tIns="45952" rIns="91895" bIns="45952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altLang="ko-KR"/>
              <a:t>Click to edit Master text styles</a:t>
            </a:r>
          </a:p>
          <a:p>
            <a:pPr lvl="1">
              <a:defRPr/>
            </a:pPr>
            <a:r>
              <a:rPr lang="en-US" altLang="ko-KR"/>
              <a:t>Second level</a:t>
            </a:r>
          </a:p>
          <a:p>
            <a:pPr lvl="2">
              <a:defRPr/>
            </a:pPr>
            <a:r>
              <a:rPr lang="en-US" altLang="ko-KR"/>
              <a:t>Third level</a:t>
            </a:r>
          </a:p>
          <a:p>
            <a:pPr lvl="3">
              <a:defRPr/>
            </a:pPr>
            <a:r>
              <a:rPr lang="en-US" altLang="ko-KR"/>
              <a:t>Fourth level</a:t>
            </a:r>
          </a:p>
          <a:p>
            <a:pPr lvl="4">
              <a:defRPr/>
            </a:pPr>
            <a:r>
              <a:rPr lang="en-US" altLang="ko-KR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2" y="9460533"/>
            <a:ext cx="2918611" cy="48042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895" tIns="45952" rIns="91895" bIns="45952" numCol="1" anchor="b" anchorCtr="0" compatLnSpc="1">
            <a:prstTxWarp prst="textNoShape">
              <a:avLst/>
            </a:prstTxWarp>
          </a:bodyPr>
          <a:lstStyle>
            <a:lvl1pPr defTabSz="916948" latinLnBrk="0">
              <a:spcBef>
                <a:spcPct val="0"/>
              </a:spcBef>
              <a:defRPr kumimoji="0" sz="1100" b="0">
                <a:latin typeface="맑은 고딕"/>
                <a:ea typeface="맑은 고딕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67734" y="9460533"/>
            <a:ext cx="2918611" cy="48042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895" tIns="45952" rIns="91895" bIns="45952" numCol="1" anchor="b" anchorCtr="0" compatLnSpc="1">
            <a:prstTxWarp prst="textNoShape">
              <a:avLst/>
            </a:prstTxWarp>
          </a:bodyPr>
          <a:lstStyle>
            <a:lvl1pPr algn="r" defTabSz="916948" latinLnBrk="0">
              <a:spcBef>
                <a:spcPct val="0"/>
              </a:spcBef>
              <a:defRPr kumimoji="0" sz="1100" b="0">
                <a:latin typeface="맑은 고딕"/>
                <a:ea typeface="맑은 고딕"/>
              </a:defRPr>
            </a:lvl1pPr>
          </a:lstStyle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0059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4660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5202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0848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7112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026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4281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2951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4588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060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8960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965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53156" y="9428717"/>
            <a:ext cx="2942905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700" tIns="45347" rIns="90700" bIns="45347" anchor="b"/>
          <a:lstStyle/>
          <a:p>
            <a:pPr algn="r" defTabSz="905785"/>
            <a:fld id="{3C817677-1D2D-4299-AF74-336E1045B5D4}" type="slidenum">
              <a:rPr lang="ko-KR" altLang="en-US" sz="11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defTabSz="905785"/>
              <a:t>1</a:t>
            </a:fld>
            <a:endParaRPr lang="en-US" altLang="ko-KR" sz="1100" b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0725" y="746125"/>
            <a:ext cx="5370513" cy="3717925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874" y="4713569"/>
            <a:ext cx="5433929" cy="4466988"/>
          </a:xfrm>
          <a:noFill/>
          <a:ln/>
        </p:spPr>
        <p:txBody>
          <a:bodyPr lIns="90700" tIns="45347" rIns="90700" bIns="45347"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28043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8325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2C052-0947-0CE4-12BB-F89E69EFE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A2C422-5E91-8282-2634-FF1C953F6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A0C46D-C978-6E6A-AD14-84C83BEB6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702EA-BB9C-A0C8-9928-9E3C2EA9E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3991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0729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6003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4858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65168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1132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723A4-F467-5C1C-8F88-1D991C60E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B45870-501A-1EB0-E707-4DD80D757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233944-3812-EBCA-0E1F-AEE5A6FD6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D416DE-56D1-0828-19AD-8C0EEBA6E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6530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2F74A-F7B9-AC8D-DFB3-ACA7D4503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B41BC2-14F2-95D1-9C5C-8BB4EFAEE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81CACE-29CA-2470-7534-9C10B0D8A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E68D2A-D60A-9DE0-D856-24E9C3E14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0973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6028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https://di-bigdata-study.tistory.com/23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1966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5207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9582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2878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4098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3553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8565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0427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91264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9603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7556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79352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68411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213E-7AC7-BE6B-C821-1B971DD41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FA3A05-20E6-1110-570B-754C10B3C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587783-D4E7-8FE7-FE04-80EF7F7F0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1A053-F885-F265-D080-5B8CD8925E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9295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5737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0F47E-E8E8-11EF-87AB-BE1A61A1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6F1560-43C8-E62D-7864-C91728FB8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28BAA2-5E5F-EB18-D312-9DD103C63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596DB-0713-9B97-CA09-1D23141DF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4913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1884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92154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8754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98121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11484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0" latinLnBrk="0" hangingPunct="0">
              <a:spcBef>
                <a:spcPts val="600"/>
              </a:spcBef>
              <a:defRPr/>
            </a:pPr>
            <a:endParaRPr lang="ko-KR" altLang="en-US" b="0"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391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70036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4724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6799E-24C8-A5DE-4BB8-289870EC3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1BA05E-0250-FA9D-E150-6E00C6474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00C39D-8C37-A81C-0957-8771C0178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4FD68-D4A2-F59A-B32C-E29E8EC2D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1132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50464-B9B4-CC59-4040-F6ECDC68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3E085E-42D7-9800-7027-E174EC3A43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9274EF-A958-7746-F745-C054160AE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118A3-570D-8159-29C1-18BC8D755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320596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C7DB2-33AC-D763-FC86-502D7AB6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BDBC2C-D067-E537-BF5C-B3FCE839B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7EC62D-BFC7-9632-B24E-A7A42AEAC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F37274-4058-10E7-0287-60D2BA841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23985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95D0-B1F2-8FF8-00F8-64F36F1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A00066-E08C-085D-9549-8BBED9E4D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2813CB-EE09-6FB9-674C-71BF783E1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690690-701A-3645-7277-283660F76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76215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1ED1B-8BEC-4E87-1828-F3950920C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3238D2-7A25-85E8-7817-42A6D16BB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DBACDD-A800-0B79-1BC1-D5DEB0226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463C54-6ED8-F5D4-B869-019A21949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57704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C08D-A541-6C62-FFB4-63961888F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3BB1EF-5274-DD8F-CBE6-1A07F9FB2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ECBAC4-5FBB-CD0D-D521-27ADBE72A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5CD61B-4779-4BED-FB2C-B6DC40466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02223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EEFC-EE28-F7B6-9650-D28583863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7F439D-F082-1B8E-9432-A653CFD0D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AC29F9-EB61-79A4-AD76-2E8554352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0F690E-FE6A-D1AD-EE8E-760A53DF5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63511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0055-2487-C7EE-910D-122D99D38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17A30-9E64-EC05-14CF-22241179A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0CFED4-256B-C929-01DC-05710F706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F8F8F-1761-7C0B-F6E2-9D145E6CB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583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F1731-1051-8005-0B4A-0CF3E0990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57DDBB-AE4D-8BDF-2F46-333009CCD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64442A-A156-4C17-7E56-44F229FA1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6BE143-20FF-5972-259A-75BD321DE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0693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12402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12B43-D72F-6C14-BBF4-B663DFC0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09FBC3-3603-5F2D-C200-72A8DC97F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4C88E7-048B-55C1-5EB2-79BFAAE6C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2265C6-02AC-5C6C-F45F-74E704860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85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44812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/>
              <a:t>📌 </a:t>
            </a:r>
            <a:r>
              <a:rPr lang="en-US" sz="900" b="0" err="1"/>
              <a:t>LLaVA</a:t>
            </a:r>
            <a:r>
              <a:rPr lang="ko-KR" altLang="en-US" sz="900" b="0"/>
              <a:t>의 개발사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900" b="0"/>
              <a:t>위스콘신</a:t>
            </a:r>
            <a:r>
              <a:rPr lang="en-US" altLang="ko-KR" sz="900" b="0"/>
              <a:t>-</a:t>
            </a:r>
            <a:r>
              <a:rPr lang="ko-KR" altLang="en-US" sz="900" b="0"/>
              <a:t>매디슨 대학교 </a:t>
            </a:r>
            <a:r>
              <a:rPr lang="en-US" altLang="ko-KR" sz="900" b="0"/>
              <a:t>(</a:t>
            </a:r>
            <a:r>
              <a:rPr lang="en-US" sz="900" b="0"/>
              <a:t>University of Wisconsin-Madison)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900" b="0"/>
              <a:t>마이크로소프트 리서치 </a:t>
            </a:r>
            <a:r>
              <a:rPr lang="en-US" altLang="ko-KR" sz="900" b="0"/>
              <a:t>(</a:t>
            </a:r>
            <a:r>
              <a:rPr lang="en-US" sz="900" b="0"/>
              <a:t>Microsoft Research)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900" b="0"/>
              <a:t>컬럼비아 대학교 </a:t>
            </a:r>
            <a:r>
              <a:rPr lang="en-US" altLang="ko-KR" sz="900" b="0"/>
              <a:t>(</a:t>
            </a:r>
            <a:r>
              <a:rPr lang="en-US" sz="900" b="0"/>
              <a:t>Columbia University)</a:t>
            </a:r>
          </a:p>
          <a:p>
            <a:endParaRPr lang="en-US" sz="900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89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688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0218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0008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68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4" name="Text Box 1068">
            <a:extLst>
              <a:ext uri="{FF2B5EF4-FFF2-40B4-BE49-F238E27FC236}">
                <a16:creationId xmlns:a16="http://schemas.microsoft.com/office/drawing/2014/main" id="{25138A44-918C-435C-B4DD-71A8F9B028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402DD9E-BB0C-45F4-8FF7-F8F06A2D57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4D2EE-F1E5-4443-ACB4-D768977AC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2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소주제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2024.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128D37-A361-89C1-A3C2-2EDD7FC9D1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4" name="텍스트 개체 틀 21">
            <a:extLst>
              <a:ext uri="{FF2B5EF4-FFF2-40B4-BE49-F238E27FC236}">
                <a16:creationId xmlns:a16="http://schemas.microsoft.com/office/drawing/2014/main" id="{BD78518C-834A-5AF2-4524-74D3FB2ACC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309" y="991635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8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85" y="6364091"/>
            <a:ext cx="1722052" cy="39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8" descr="logo_goodmark_%5b245%5d">
            <a:extLst>
              <a:ext uri="{FF2B5EF4-FFF2-40B4-BE49-F238E27FC236}">
                <a16:creationId xmlns:a16="http://schemas.microsoft.com/office/drawing/2014/main" id="{1934DBAA-C187-4B71-BC05-DBE92E855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20" y="262067"/>
            <a:ext cx="1143000" cy="57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0A8B6B62-1260-49DF-A155-60E5615934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 l="959" t="575" r="68657" b="78969"/>
          <a:stretch/>
        </p:blipFill>
        <p:spPr bwMode="auto">
          <a:xfrm>
            <a:off x="7597286" y="260648"/>
            <a:ext cx="647502" cy="572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34D8AA7-8C6E-4CCA-A0FA-DEF653DF959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45636" y="1378603"/>
            <a:ext cx="6814729" cy="1216815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제목 입력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F9C7C0F-DB1B-4BE9-9142-410B314C4B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4269" y="4509119"/>
            <a:ext cx="2586181" cy="970278"/>
          </a:xfrm>
          <a:prstGeom prst="rect">
            <a:avLst/>
          </a:prstGeom>
        </p:spPr>
        <p:txBody>
          <a:bodyPr anchor="ctr"/>
          <a:lstStyle>
            <a:lvl1pPr marL="0" indent="0" algn="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dirty="0">
                <a:solidFill>
                  <a:schemeClr val="bg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en-US" altLang="ko-KR"/>
              <a:t>202y. mm. dd </a:t>
            </a:r>
            <a:r>
              <a:rPr lang="ko-KR" altLang="en-US"/>
              <a:t>담당자</a:t>
            </a:r>
            <a:r>
              <a:rPr lang="en-US" altLang="ko-KR"/>
              <a:t>/</a:t>
            </a:r>
            <a:r>
              <a:rPr lang="ko-KR" altLang="en-US"/>
              <a:t>직급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59E7B7E7-9C05-4667-885B-AB8295A969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5381" y="6356345"/>
            <a:ext cx="2137340" cy="411493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1800" b="1" kern="1200" dirty="0">
                <a:solidFill>
                  <a:schemeClr val="tx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대상 업체 로고</a:t>
            </a:r>
            <a:endParaRPr lang="en-US" altLang="ko-KR"/>
          </a:p>
          <a:p>
            <a:pPr lvl="0"/>
            <a:r>
              <a:rPr lang="en-US" altLang="ko-KR"/>
              <a:t>*</a:t>
            </a:r>
            <a:r>
              <a:rPr lang="ko-KR" altLang="en-US"/>
              <a:t>없을 시 무시</a:t>
            </a:r>
          </a:p>
        </p:txBody>
      </p:sp>
    </p:spTree>
    <p:extLst>
      <p:ext uri="{BB962C8B-B14F-4D97-AF65-F5344CB8AC3E}">
        <p14:creationId xmlns:p14="http://schemas.microsoft.com/office/powerpoint/2010/main" val="2866088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2EC38CF-E0DA-4E4F-8879-1DB4A59C6FEA}"/>
              </a:ext>
            </a:extLst>
          </p:cNvPr>
          <p:cNvSpPr txBox="1">
            <a:spLocks/>
          </p:cNvSpPr>
          <p:nvPr userDrawn="1"/>
        </p:nvSpPr>
        <p:spPr>
          <a:xfrm>
            <a:off x="554082" y="188574"/>
            <a:ext cx="8797837" cy="568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>
                <a:solidFill>
                  <a:schemeClr val="bg1"/>
                </a:solidFill>
                <a:latin typeface="+mn-ea"/>
                <a:cs typeface="한컴돋움" pitchFamily="18" charset="2"/>
              </a:rPr>
              <a:t>CONTENTS</a:t>
            </a:r>
            <a:endParaRPr lang="ko-KR" altLang="en-US" b="1">
              <a:solidFill>
                <a:schemeClr val="bg1"/>
              </a:solidFill>
              <a:latin typeface="+mn-ea"/>
              <a:cs typeface="한컴돋움" pitchFamily="18" charset="2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3C314B1-2864-4E0A-A4EA-09072E8A1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2091" y="1997810"/>
            <a:ext cx="4733230" cy="3571718"/>
          </a:xfrm>
          <a:prstGeom prst="rect">
            <a:avLst/>
          </a:prstGeom>
        </p:spPr>
        <p:txBody>
          <a:bodyPr anchor="t"/>
          <a:lstStyle>
            <a:lvl1pPr marL="360363" indent="-360363" algn="l" rtl="0" fontAlgn="base" latinLnBrk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  <a:defRPr kumimoji="1" lang="ko-KR" altLang="en-US" sz="28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marL="1028700" indent="-571500">
              <a:buFont typeface="+mj-lt"/>
              <a:buAutoNum type="romanUcPeriod"/>
              <a:defRPr/>
            </a:lvl2pPr>
            <a:lvl3pPr marL="1428750" indent="-514350">
              <a:buFont typeface="+mj-lt"/>
              <a:buAutoNum type="romanUcPeriod"/>
              <a:defRPr/>
            </a:lvl3pPr>
            <a:lvl4pPr marL="1885950" indent="-514350">
              <a:buFont typeface="+mj-lt"/>
              <a:buAutoNum type="romanUcPeriod"/>
              <a:defRPr/>
            </a:lvl4pPr>
            <a:lvl5pPr marL="2343150" indent="-514350">
              <a:buFont typeface="+mj-lt"/>
              <a:buAutoNum type="romanUcPeriod"/>
              <a:defRPr/>
            </a:lvl5pPr>
          </a:lstStyle>
          <a:p>
            <a:pPr lvl="0"/>
            <a:r>
              <a:rPr lang="ko-KR" altLang="en-US"/>
              <a:t>챕터 제목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1368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2CE6CF-FA78-495B-9442-39017B283AB8}"/>
              </a:ext>
            </a:extLst>
          </p:cNvPr>
          <p:cNvSpPr/>
          <p:nvPr userDrawn="1"/>
        </p:nvSpPr>
        <p:spPr bwMode="auto">
          <a:xfrm>
            <a:off x="2661084" y="1266012"/>
            <a:ext cx="5909568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7EA2D-A154-446D-A624-452F1F962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916" y="1407161"/>
            <a:ext cx="4953000" cy="4197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1" lang="ko-KR" altLang="en-US" sz="24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en-US" altLang="ko-KR"/>
              <a:t>I. </a:t>
            </a:r>
            <a:r>
              <a:rPr lang="ko-KR" altLang="en-US"/>
              <a:t>챕터 제목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2AF3831-91CA-4478-A2C9-FA92065CC9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3405" y="2295122"/>
            <a:ext cx="4507345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AutoNum type="arabicPeriod"/>
              <a:defRPr kumimoji="1" lang="ko-KR" altLang="en-US" sz="2000" b="1" kern="12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1489023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22" y="6579514"/>
            <a:ext cx="939299" cy="216000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소주제</a:t>
            </a: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*</a:t>
            </a:r>
            <a:r>
              <a:rPr lang="ko-KR" altLang="en-US"/>
              <a:t>글자 폰트 </a:t>
            </a:r>
            <a:r>
              <a:rPr lang="en-US" altLang="ko-KR"/>
              <a:t>14 </a:t>
            </a:r>
            <a:r>
              <a:rPr lang="ko-KR" altLang="en-US"/>
              <a:t>유지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최대 </a:t>
            </a:r>
            <a:r>
              <a:rPr lang="en-US" altLang="ko-KR"/>
              <a:t>3</a:t>
            </a:r>
            <a:r>
              <a:rPr lang="ko-KR" altLang="en-US"/>
              <a:t>줄까지 기입 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그림 자료가 주 내용일 경우</a:t>
            </a:r>
            <a:r>
              <a:rPr lang="en-US" altLang="ko-KR"/>
              <a:t>, </a:t>
            </a:r>
            <a:r>
              <a:rPr lang="ko-KR" altLang="en-US"/>
              <a:t>삭제 가능</a:t>
            </a:r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1. </a:t>
            </a:r>
            <a:r>
              <a:rPr lang="ko-KR" altLang="en-US"/>
              <a:t>주제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I. </a:t>
            </a:r>
            <a:r>
              <a:rPr lang="ko-KR" altLang="en-US"/>
              <a:t>챕터 제목</a:t>
            </a:r>
          </a:p>
        </p:txBody>
      </p:sp>
    </p:spTree>
    <p:extLst>
      <p:ext uri="{BB962C8B-B14F-4D97-AF65-F5344CB8AC3E}">
        <p14:creationId xmlns:p14="http://schemas.microsoft.com/office/powerpoint/2010/main" val="289541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63"/>
            <a:ext cx="9906000" cy="6238875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733086" y="4536505"/>
            <a:ext cx="4056451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㈜이씨마이너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서울특별시 강남구 도곡로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151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상준빌딩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n-ea"/>
                <a:ea typeface="+mn-ea"/>
              </a:rPr>
              <a:t>본 문서는 </a:t>
            </a:r>
            <a:r>
              <a:rPr lang="en-US" altLang="ko-KR" sz="1000" b="1">
                <a:latin typeface="+mn-ea"/>
                <a:ea typeface="+mn-ea"/>
              </a:rPr>
              <a:t>㈜</a:t>
            </a:r>
            <a:r>
              <a:rPr lang="ko-KR" altLang="en-US" sz="1000" b="1">
                <a:latin typeface="+mn-ea"/>
                <a:ea typeface="+mn-ea"/>
              </a:rPr>
              <a:t>이씨마이너의 기밀정보 및 영업비밀을 포함하고 있으므로</a:t>
            </a:r>
            <a:r>
              <a:rPr lang="en-US" altLang="ko-KR" sz="1000" b="1">
                <a:latin typeface="+mn-ea"/>
                <a:ea typeface="+mn-ea"/>
              </a:rPr>
              <a:t>, </a:t>
            </a:r>
            <a:r>
              <a:rPr lang="ko-KR" altLang="en-US" sz="1000" b="1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>
                <a:latin typeface="+mn-ea"/>
                <a:ea typeface="+mn-ea"/>
              </a:rPr>
              <a:t> </a:t>
            </a:r>
            <a:r>
              <a:rPr lang="ko-KR" altLang="en-US" sz="1000" b="1">
                <a:latin typeface="+mn-ea"/>
                <a:ea typeface="+mn-ea"/>
              </a:rPr>
              <a:t>배포될 수 없습니다</a:t>
            </a:r>
            <a:r>
              <a:rPr lang="en-US" altLang="ko-KR" sz="1000" b="1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75123" y="2331628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4400" b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4400" b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59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4" name="Text Box 1068">
            <a:extLst>
              <a:ext uri="{FF2B5EF4-FFF2-40B4-BE49-F238E27FC236}">
                <a16:creationId xmlns:a16="http://schemas.microsoft.com/office/drawing/2014/main" id="{25138A44-918C-435C-B4DD-71A8F9B028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402DD9E-BB0C-45F4-8FF7-F8F06A2D57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4D2EE-F1E5-4443-ACB4-D768977AC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36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5"/>
          <p:cNvSpPr txBox="1">
            <a:spLocks noChangeArrowheads="1"/>
          </p:cNvSpPr>
          <p:nvPr userDrawn="1"/>
        </p:nvSpPr>
        <p:spPr bwMode="auto">
          <a:xfrm>
            <a:off x="56456" y="1290183"/>
            <a:ext cx="1856127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457200" indent="-4572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CHAPTER</a:t>
            </a: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2400" b="1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81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16460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1FC79F-98D0-4229-B89B-BB27F0007F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7" y="6353994"/>
            <a:ext cx="1722052" cy="396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3529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5"/>
          <p:cNvSpPr txBox="1">
            <a:spLocks noChangeArrowheads="1"/>
          </p:cNvSpPr>
          <p:nvPr userDrawn="1"/>
        </p:nvSpPr>
        <p:spPr bwMode="auto">
          <a:xfrm>
            <a:off x="56456" y="1290183"/>
            <a:ext cx="1856127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457200" indent="-4572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CHAPTER</a:t>
            </a: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2400" b="1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59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63"/>
            <a:ext cx="9906000" cy="6238875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733086" y="4536505"/>
            <a:ext cx="4056451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㈜이씨마이너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서울특별시 강남구 </a:t>
            </a:r>
            <a:r>
              <a:rPr lang="ko-KR" altLang="en-US" sz="1200" b="1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논현로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덕원빌딩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n-ea"/>
                <a:ea typeface="+mn-ea"/>
              </a:rPr>
              <a:t>본 문서는 </a:t>
            </a:r>
            <a:r>
              <a:rPr lang="en-US" altLang="ko-KR" sz="1000" b="1">
                <a:latin typeface="+mn-ea"/>
                <a:ea typeface="+mn-ea"/>
              </a:rPr>
              <a:t>㈜</a:t>
            </a:r>
            <a:r>
              <a:rPr lang="ko-KR" altLang="en-US" sz="1000" b="1">
                <a:latin typeface="+mn-ea"/>
                <a:ea typeface="+mn-ea"/>
              </a:rPr>
              <a:t>이씨마이너의 기밀정보 및 영업비밀을 포함하고 있으므로</a:t>
            </a:r>
            <a:r>
              <a:rPr lang="en-US" altLang="ko-KR" sz="1000" b="1">
                <a:latin typeface="+mn-ea"/>
                <a:ea typeface="+mn-ea"/>
              </a:rPr>
              <a:t>, </a:t>
            </a:r>
            <a:r>
              <a:rPr lang="ko-KR" altLang="en-US" sz="1000" b="1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>
                <a:latin typeface="+mn-ea"/>
                <a:ea typeface="+mn-ea"/>
              </a:rPr>
              <a:t> </a:t>
            </a:r>
            <a:r>
              <a:rPr lang="ko-KR" altLang="en-US" sz="1000" b="1">
                <a:latin typeface="+mn-ea"/>
                <a:ea typeface="+mn-ea"/>
              </a:rPr>
              <a:t>배포될 수 없습니다</a:t>
            </a:r>
            <a:r>
              <a:rPr lang="en-US" altLang="ko-KR" sz="1000" b="1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75123" y="2331628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4400" b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4400" b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64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2021.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  <a:buFont typeface="+mj-lt"/>
              <a:buNone/>
            </a:pPr>
            <a:r>
              <a:rPr lang="en-US" altLang="ko-KR" sz="12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I.</a:t>
            </a:r>
            <a:r>
              <a:rPr lang="ko-KR" altLang="en-US" sz="12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산업혁명과 </a:t>
            </a:r>
            <a:r>
              <a:rPr lang="ko-KR" altLang="en-US" sz="120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ko-KR" altLang="en-US" sz="12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2141576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578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5888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" y="3531"/>
            <a:ext cx="9906000" cy="6858000"/>
          </a:xfrm>
          <a:prstGeom prst="rect">
            <a:avLst/>
          </a:prstGeom>
        </p:spPr>
      </p:pic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4555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solidFill>
                  <a:schemeClr val="tx1"/>
                </a:solidFill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solidFill>
                  <a:schemeClr val="tx1"/>
                </a:solidFill>
                <a:latin typeface="맑은 고딕"/>
                <a:ea typeface="맑은 고딕"/>
              </a:rPr>
              <a:t>Copyright © 2021 ECMiner.com.</a:t>
            </a:r>
            <a:r>
              <a:rPr kumimoji="0" lang="en-US" altLang="ko-KR" sz="700" b="0" i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700" b="0" i="0">
                <a:solidFill>
                  <a:schemeClr val="tx1"/>
                </a:solidFill>
                <a:latin typeface="맑은 고딕"/>
                <a:ea typeface="맑은 고딕"/>
              </a:rPr>
              <a:t>All rights reserved.  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E8EBBB84-4144-4642-915A-3728C01F3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9600" y="273600"/>
            <a:ext cx="2934887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단원</a:t>
            </a: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B1140F7D-E8B4-4F00-8889-CBE7D60FF1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81445"/>
            <a:ext cx="6696745" cy="395227"/>
          </a:xfrm>
          <a:prstGeom prst="rect">
            <a:avLst/>
          </a:prstGeom>
        </p:spPr>
        <p:txBody>
          <a:bodyPr/>
          <a:lstStyle>
            <a:lvl1pPr algn="l">
              <a:defRPr kumimoji="0" lang="ko-KR" altLang="en-US" sz="2000" b="1" kern="1200" dirty="0">
                <a:solidFill>
                  <a:prstClr val="white"/>
                </a:solidFill>
                <a:latin typeface="+mn-ea"/>
                <a:ea typeface="+mn-ea"/>
                <a:cs typeface="Arial" charset="0"/>
                <a:sym typeface="Wingdings" pitchFamily="2" charset="2"/>
              </a:defRPr>
            </a:lvl1pPr>
          </a:lstStyle>
          <a:p>
            <a:r>
              <a:rPr lang="ko-KR" altLang="en-US"/>
              <a:t>제목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C8325A5-669B-4448-B280-EC50954AFA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288" y="654556"/>
            <a:ext cx="9358884" cy="307777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Char char="§"/>
              <a:defRPr kumimoji="1" lang="ko-KR" altLang="en-US" sz="1600" b="1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  <a:ea typeface="+mn-ea"/>
                <a:cs typeface="Arial" charset="0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소제목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B288A3DE-B0A4-4866-8021-3719CB3BF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162" y="972490"/>
            <a:ext cx="9216009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1" lang="ko-KR" altLang="en-US" sz="1400" b="0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061619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_내용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" y="3531"/>
            <a:ext cx="9906000" cy="6858000"/>
          </a:xfrm>
          <a:prstGeom prst="rect">
            <a:avLst/>
          </a:prstGeom>
        </p:spPr>
      </p:pic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4555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solidFill>
                  <a:schemeClr val="tx1"/>
                </a:solidFill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solidFill>
                  <a:schemeClr val="tx1"/>
                </a:solidFill>
                <a:latin typeface="맑은 고딕"/>
                <a:ea typeface="맑은 고딕"/>
              </a:rPr>
              <a:t>Copyright © 2021 ECMiner.com.</a:t>
            </a:r>
            <a:r>
              <a:rPr kumimoji="0" lang="en-US" altLang="ko-KR" sz="700" b="0" i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700" b="0" i="0">
                <a:solidFill>
                  <a:schemeClr val="tx1"/>
                </a:solidFill>
                <a:latin typeface="맑은 고딕"/>
                <a:ea typeface="맑은 고딕"/>
              </a:rPr>
              <a:t>All rights reserved.  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AAC516A-A040-485E-889D-BFCD3D5A9A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9600" y="273600"/>
            <a:ext cx="2934887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단원</a:t>
            </a:r>
          </a:p>
        </p:txBody>
      </p:sp>
      <p:sp>
        <p:nvSpPr>
          <p:cNvPr id="14" name="제목 7">
            <a:extLst>
              <a:ext uri="{FF2B5EF4-FFF2-40B4-BE49-F238E27FC236}">
                <a16:creationId xmlns:a16="http://schemas.microsoft.com/office/drawing/2014/main" id="{1400F073-B62B-4827-9CA6-A255E4DD03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81445"/>
            <a:ext cx="6696745" cy="395227"/>
          </a:xfrm>
          <a:prstGeom prst="rect">
            <a:avLst/>
          </a:prstGeom>
        </p:spPr>
        <p:txBody>
          <a:bodyPr/>
          <a:lstStyle>
            <a:lvl1pPr algn="l">
              <a:defRPr kumimoji="0" lang="ko-KR" altLang="en-US" sz="2000" b="1" kern="1200" dirty="0">
                <a:solidFill>
                  <a:prstClr val="white"/>
                </a:solidFill>
                <a:latin typeface="+mn-ea"/>
                <a:ea typeface="+mn-ea"/>
                <a:cs typeface="Arial" charset="0"/>
                <a:sym typeface="Wingdings" pitchFamily="2" charset="2"/>
              </a:defRPr>
            </a:lvl1pPr>
          </a:lstStyle>
          <a:p>
            <a:r>
              <a:rPr lang="ko-KR" altLang="en-US"/>
              <a:t>제목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43AD574-53C9-439A-BC9A-5C58575F49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288" y="654556"/>
            <a:ext cx="9358884" cy="307777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Char char="§"/>
              <a:defRPr kumimoji="1" lang="ko-KR" altLang="en-US" sz="1600" b="1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  <a:ea typeface="+mn-ea"/>
                <a:cs typeface="Arial" charset="0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797793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_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2020.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56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22" y="6579514"/>
            <a:ext cx="939299" cy="216000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소주제</a:t>
            </a: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309" y="983009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*</a:t>
            </a:r>
            <a:r>
              <a:rPr lang="ko-KR" altLang="en-US"/>
              <a:t>글자 폰트 </a:t>
            </a:r>
            <a:r>
              <a:rPr lang="en-US" altLang="ko-KR"/>
              <a:t>14 </a:t>
            </a:r>
            <a:r>
              <a:rPr lang="ko-KR" altLang="en-US"/>
              <a:t>유지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최대 </a:t>
            </a:r>
            <a:r>
              <a:rPr lang="en-US" altLang="ko-KR"/>
              <a:t>3</a:t>
            </a:r>
            <a:r>
              <a:rPr lang="ko-KR" altLang="en-US"/>
              <a:t>줄까지 기입 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그림 자료가 주 내용일 경우</a:t>
            </a:r>
            <a:r>
              <a:rPr lang="en-US" altLang="ko-KR"/>
              <a:t>, </a:t>
            </a:r>
            <a:r>
              <a:rPr lang="ko-KR" altLang="en-US"/>
              <a:t>삭제 가능</a:t>
            </a:r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1. </a:t>
            </a:r>
            <a:r>
              <a:rPr lang="ko-KR" altLang="en-US"/>
              <a:t>주제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I. </a:t>
            </a:r>
            <a:r>
              <a:rPr lang="ko-KR" altLang="en-US"/>
              <a:t>챕터 제목</a:t>
            </a:r>
          </a:p>
        </p:txBody>
      </p:sp>
      <p:sp>
        <p:nvSpPr>
          <p:cNvPr id="10" name="Text Box 1068">
            <a:extLst>
              <a:ext uri="{FF2B5EF4-FFF2-40B4-BE49-F238E27FC236}">
                <a16:creationId xmlns:a16="http://schemas.microsoft.com/office/drawing/2014/main" id="{C52DE315-57DD-996A-52B4-4539467A859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275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5"/>
          <p:cNvSpPr txBox="1">
            <a:spLocks noChangeArrowheads="1"/>
          </p:cNvSpPr>
          <p:nvPr userDrawn="1"/>
        </p:nvSpPr>
        <p:spPr bwMode="auto">
          <a:xfrm>
            <a:off x="56456" y="1290183"/>
            <a:ext cx="1856127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457200" indent="-4572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CHAPTER</a:t>
            </a: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2400" b="1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 bwMode="auto">
          <a:xfrm>
            <a:off x="2661084" y="1266012"/>
            <a:ext cx="6684404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36777" y="1382400"/>
            <a:ext cx="5400600" cy="461467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300" b="1" kern="1200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3063875" y="2296800"/>
            <a:ext cx="5251473" cy="1944688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60"/>
              </a:spcBef>
              <a:buFont typeface="+mj-lt"/>
              <a:buAutoNum type="arabicPeriod"/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99410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" y="0"/>
            <a:ext cx="9906000" cy="685800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B75BD35C-3BEC-4D0C-8905-847D65E8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ko-KR" altLang="en-US"/>
              <a:t>마스터 제목 스타일 편집</a:t>
            </a:r>
          </a:p>
        </p:txBody>
      </p:sp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2534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CE579FC7-361B-4459-9FAE-ABE1412D9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0" y="623888"/>
            <a:ext cx="9359900" cy="300563"/>
          </a:xfrm>
          <a:prstGeom prst="rect">
            <a:avLst/>
          </a:prstGeom>
        </p:spPr>
        <p:txBody>
          <a:bodyPr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FEDBAD0-55F6-420D-B6BB-3AF9D8FCA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931863"/>
            <a:ext cx="9217025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E8EBBB84-4144-4642-915A-3728C01F3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9600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Box 1068">
            <a:extLst>
              <a:ext uri="{FF2B5EF4-FFF2-40B4-BE49-F238E27FC236}">
                <a16:creationId xmlns:a16="http://schemas.microsoft.com/office/drawing/2014/main" id="{E6AFD53B-900D-CD43-C6FA-178826C7DB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7034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050472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Q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" y="0"/>
            <a:ext cx="9906000" cy="685800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B75BD35C-3BEC-4D0C-8905-847D65E8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53680"/>
            <a:ext cx="8543925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endParaRPr lang="ko-KR" altLang="en-US"/>
          </a:p>
        </p:txBody>
      </p:sp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2534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CE579FC7-361B-4459-9FAE-ABE1412D9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0" y="623888"/>
            <a:ext cx="5832574" cy="300563"/>
          </a:xfrm>
          <a:prstGeom prst="rect">
            <a:avLst/>
          </a:prstGeom>
        </p:spPr>
        <p:txBody>
          <a:bodyPr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FEDBAD0-55F6-420D-B6BB-3AF9D8FCA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931863"/>
            <a:ext cx="9217025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/>
          </a:p>
        </p:txBody>
      </p:sp>
      <p:sp>
        <p:nvSpPr>
          <p:cNvPr id="8" name="Text Box 1068">
            <a:extLst>
              <a:ext uri="{FF2B5EF4-FFF2-40B4-BE49-F238E27FC236}">
                <a16:creationId xmlns:a16="http://schemas.microsoft.com/office/drawing/2014/main" id="{0EFDCC43-779C-D115-A459-AE6785D915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1476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I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" y="0"/>
            <a:ext cx="9906000" cy="685800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B75BD35C-3BEC-4D0C-8905-847D65E8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53680"/>
            <a:ext cx="8543925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endParaRPr lang="ko-KR" altLang="en-US"/>
          </a:p>
        </p:txBody>
      </p:sp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2534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CE579FC7-361B-4459-9FAE-ABE1412D9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0" y="623888"/>
            <a:ext cx="5832574" cy="300563"/>
          </a:xfrm>
          <a:prstGeom prst="rect">
            <a:avLst/>
          </a:prstGeom>
        </p:spPr>
        <p:txBody>
          <a:bodyPr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FEDBAD0-55F6-420D-B6BB-3AF9D8FCA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931863"/>
            <a:ext cx="9217025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6CBD11ED-E152-4B48-8767-EBA13D847C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9600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Box 1068">
            <a:extLst>
              <a:ext uri="{FF2B5EF4-FFF2-40B4-BE49-F238E27FC236}">
                <a16:creationId xmlns:a16="http://schemas.microsoft.com/office/drawing/2014/main" id="{099E93D7-05E0-635B-11BB-F804975D2C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804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85" y="6364091"/>
            <a:ext cx="1722052" cy="39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8" descr="logo_goodmark_%5b245%5d">
            <a:extLst>
              <a:ext uri="{FF2B5EF4-FFF2-40B4-BE49-F238E27FC236}">
                <a16:creationId xmlns:a16="http://schemas.microsoft.com/office/drawing/2014/main" id="{1934DBAA-C187-4B71-BC05-DBE92E855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20" y="262067"/>
            <a:ext cx="1143000" cy="57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0A8B6B62-1260-49DF-A155-60E5615934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 l="959" t="575" r="68657" b="78969"/>
          <a:stretch/>
        </p:blipFill>
        <p:spPr bwMode="auto">
          <a:xfrm>
            <a:off x="7597286" y="260648"/>
            <a:ext cx="647502" cy="572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34D8AA7-8C6E-4CCA-A0FA-DEF653DF959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45636" y="1378603"/>
            <a:ext cx="6814729" cy="1216815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제목 입력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F9C7C0F-DB1B-4BE9-9142-410B314C4B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4269" y="4509119"/>
            <a:ext cx="2586181" cy="970278"/>
          </a:xfrm>
          <a:prstGeom prst="rect">
            <a:avLst/>
          </a:prstGeom>
        </p:spPr>
        <p:txBody>
          <a:bodyPr anchor="ctr"/>
          <a:lstStyle>
            <a:lvl1pPr marL="0" indent="0" algn="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dirty="0">
                <a:solidFill>
                  <a:schemeClr val="bg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en-US" altLang="ko-KR"/>
              <a:t>202y. mm. dd </a:t>
            </a:r>
            <a:r>
              <a:rPr lang="ko-KR" altLang="en-US"/>
              <a:t>담당자</a:t>
            </a:r>
            <a:r>
              <a:rPr lang="en-US" altLang="ko-KR"/>
              <a:t>/</a:t>
            </a:r>
            <a:r>
              <a:rPr lang="ko-KR" altLang="en-US"/>
              <a:t>직급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59E7B7E7-9C05-4667-885B-AB8295A969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5381" y="6356345"/>
            <a:ext cx="2137340" cy="411493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1800" b="1" kern="1200" dirty="0">
                <a:solidFill>
                  <a:schemeClr val="tx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대상 업체 로고</a:t>
            </a:r>
            <a:endParaRPr lang="en-US" altLang="ko-KR"/>
          </a:p>
          <a:p>
            <a:pPr lvl="0"/>
            <a:r>
              <a:rPr lang="en-US" altLang="ko-KR"/>
              <a:t>*</a:t>
            </a:r>
            <a:r>
              <a:rPr lang="ko-KR" altLang="en-US"/>
              <a:t>없을 시 무시</a:t>
            </a:r>
          </a:p>
        </p:txBody>
      </p:sp>
    </p:spTree>
    <p:extLst>
      <p:ext uri="{BB962C8B-B14F-4D97-AF65-F5344CB8AC3E}">
        <p14:creationId xmlns:p14="http://schemas.microsoft.com/office/powerpoint/2010/main" val="3109878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2EC38CF-E0DA-4E4F-8879-1DB4A59C6FEA}"/>
              </a:ext>
            </a:extLst>
          </p:cNvPr>
          <p:cNvSpPr txBox="1">
            <a:spLocks/>
          </p:cNvSpPr>
          <p:nvPr userDrawn="1"/>
        </p:nvSpPr>
        <p:spPr>
          <a:xfrm>
            <a:off x="554082" y="188574"/>
            <a:ext cx="8797837" cy="568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>
                <a:solidFill>
                  <a:schemeClr val="bg1"/>
                </a:solidFill>
                <a:latin typeface="+mn-ea"/>
                <a:cs typeface="한컴돋움" pitchFamily="18" charset="2"/>
              </a:rPr>
              <a:t>CONTENTS</a:t>
            </a:r>
            <a:endParaRPr lang="ko-KR" altLang="en-US" b="1">
              <a:solidFill>
                <a:schemeClr val="bg1"/>
              </a:solidFill>
              <a:latin typeface="+mn-ea"/>
              <a:cs typeface="한컴돋움" pitchFamily="18" charset="2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3C314B1-2864-4E0A-A4EA-09072E8A1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2091" y="1997810"/>
            <a:ext cx="4733230" cy="3571718"/>
          </a:xfrm>
          <a:prstGeom prst="rect">
            <a:avLst/>
          </a:prstGeom>
        </p:spPr>
        <p:txBody>
          <a:bodyPr anchor="t"/>
          <a:lstStyle>
            <a:lvl1pPr marL="360363" indent="-360363" algn="l" rtl="0" fontAlgn="base" latinLnBrk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  <a:defRPr kumimoji="1" lang="ko-KR" altLang="en-US" sz="28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marL="1028700" indent="-571500">
              <a:buFont typeface="+mj-lt"/>
              <a:buAutoNum type="romanUcPeriod"/>
              <a:defRPr/>
            </a:lvl2pPr>
            <a:lvl3pPr marL="1428750" indent="-514350">
              <a:buFont typeface="+mj-lt"/>
              <a:buAutoNum type="romanUcPeriod"/>
              <a:defRPr/>
            </a:lvl3pPr>
            <a:lvl4pPr marL="1885950" indent="-514350">
              <a:buFont typeface="+mj-lt"/>
              <a:buAutoNum type="romanUcPeriod"/>
              <a:defRPr/>
            </a:lvl4pPr>
            <a:lvl5pPr marL="2343150" indent="-514350">
              <a:buFont typeface="+mj-lt"/>
              <a:buAutoNum type="romanUcPeriod"/>
              <a:defRPr/>
            </a:lvl5pPr>
          </a:lstStyle>
          <a:p>
            <a:pPr lvl="0"/>
            <a:r>
              <a:rPr lang="ko-KR" altLang="en-US"/>
              <a:t>챕터 제목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6717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2CE6CF-FA78-495B-9442-39017B283AB8}"/>
              </a:ext>
            </a:extLst>
          </p:cNvPr>
          <p:cNvSpPr/>
          <p:nvPr userDrawn="1"/>
        </p:nvSpPr>
        <p:spPr bwMode="auto">
          <a:xfrm>
            <a:off x="2661084" y="1266012"/>
            <a:ext cx="5909568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7EA2D-A154-446D-A624-452F1F962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916" y="1407161"/>
            <a:ext cx="4953000" cy="4197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1" lang="ko-KR" altLang="en-US" sz="24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en-US" altLang="ko-KR"/>
              <a:t>I. </a:t>
            </a:r>
            <a:r>
              <a:rPr lang="ko-KR" altLang="en-US"/>
              <a:t>챕터 제목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2AF3831-91CA-4478-A2C9-FA92065CC9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3405" y="2295122"/>
            <a:ext cx="4507345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AutoNum type="arabicPeriod"/>
              <a:defRPr kumimoji="1" lang="ko-KR" altLang="en-US" sz="2000" b="1" kern="12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32740645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22" y="6579514"/>
            <a:ext cx="939299" cy="216000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소주제</a:t>
            </a: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*</a:t>
            </a:r>
            <a:r>
              <a:rPr lang="ko-KR" altLang="en-US"/>
              <a:t>글자 폰트 </a:t>
            </a:r>
            <a:r>
              <a:rPr lang="en-US" altLang="ko-KR"/>
              <a:t>14 </a:t>
            </a:r>
            <a:r>
              <a:rPr lang="ko-KR" altLang="en-US"/>
              <a:t>유지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최대 </a:t>
            </a:r>
            <a:r>
              <a:rPr lang="en-US" altLang="ko-KR"/>
              <a:t>3</a:t>
            </a:r>
            <a:r>
              <a:rPr lang="ko-KR" altLang="en-US"/>
              <a:t>줄까지 기입 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그림 자료가 주 내용일 경우</a:t>
            </a:r>
            <a:r>
              <a:rPr lang="en-US" altLang="ko-KR"/>
              <a:t>, </a:t>
            </a:r>
            <a:r>
              <a:rPr lang="ko-KR" altLang="en-US"/>
              <a:t>삭제 가능</a:t>
            </a:r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1. </a:t>
            </a:r>
            <a:r>
              <a:rPr lang="ko-KR" altLang="en-US"/>
              <a:t>주제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I. </a:t>
            </a:r>
            <a:r>
              <a:rPr lang="ko-KR" altLang="en-US"/>
              <a:t>챕터 제목</a:t>
            </a:r>
          </a:p>
        </p:txBody>
      </p:sp>
    </p:spTree>
    <p:extLst>
      <p:ext uri="{BB962C8B-B14F-4D97-AF65-F5344CB8AC3E}">
        <p14:creationId xmlns:p14="http://schemas.microsoft.com/office/powerpoint/2010/main" val="28484537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63"/>
            <a:ext cx="9906000" cy="6238875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733086" y="4536505"/>
            <a:ext cx="4056451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㈜이씨마이너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서울특별시 강남구 도곡로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151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상준빌딩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n-ea"/>
                <a:ea typeface="+mn-ea"/>
              </a:rPr>
              <a:t>본 문서는 </a:t>
            </a:r>
            <a:r>
              <a:rPr lang="en-US" altLang="ko-KR" sz="1000" b="1">
                <a:latin typeface="+mn-ea"/>
                <a:ea typeface="+mn-ea"/>
              </a:rPr>
              <a:t>㈜</a:t>
            </a:r>
            <a:r>
              <a:rPr lang="ko-KR" altLang="en-US" sz="1000" b="1">
                <a:latin typeface="+mn-ea"/>
                <a:ea typeface="+mn-ea"/>
              </a:rPr>
              <a:t>이씨마이너의 기밀정보 및 영업비밀을 포함하고 있으므로</a:t>
            </a:r>
            <a:r>
              <a:rPr lang="en-US" altLang="ko-KR" sz="1000" b="1">
                <a:latin typeface="+mn-ea"/>
                <a:ea typeface="+mn-ea"/>
              </a:rPr>
              <a:t>, </a:t>
            </a:r>
            <a:r>
              <a:rPr lang="ko-KR" altLang="en-US" sz="1000" b="1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>
                <a:latin typeface="+mn-ea"/>
                <a:ea typeface="+mn-ea"/>
              </a:rPr>
              <a:t> </a:t>
            </a:r>
            <a:r>
              <a:rPr lang="ko-KR" altLang="en-US" sz="1000" b="1">
                <a:latin typeface="+mn-ea"/>
                <a:ea typeface="+mn-ea"/>
              </a:rPr>
              <a:t>배포될 수 없습니다</a:t>
            </a:r>
            <a:r>
              <a:rPr lang="en-US" altLang="ko-KR" sz="1000" b="1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75123" y="2331628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4400" b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4400" b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588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4" name="Text Box 1068">
            <a:extLst>
              <a:ext uri="{FF2B5EF4-FFF2-40B4-BE49-F238E27FC236}">
                <a16:creationId xmlns:a16="http://schemas.microsoft.com/office/drawing/2014/main" id="{25138A44-918C-435C-B4DD-71A8F9B028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402DD9E-BB0C-45F4-8FF7-F8F06A2D57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4D2EE-F1E5-4443-ACB4-D768977AC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08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5"/>
          <p:cNvSpPr txBox="1">
            <a:spLocks noChangeArrowheads="1"/>
          </p:cNvSpPr>
          <p:nvPr userDrawn="1"/>
        </p:nvSpPr>
        <p:spPr bwMode="auto">
          <a:xfrm>
            <a:off x="56456" y="1290183"/>
            <a:ext cx="1856127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457200" indent="-4572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CHAPTER</a:t>
            </a: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2400" b="1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130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49303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1FC79F-98D0-4229-B89B-BB27F0007F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7" y="6353994"/>
            <a:ext cx="1722052" cy="396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680384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1FC79F-98D0-4229-B89B-BB27F0007F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7" y="6353994"/>
            <a:ext cx="1722052" cy="396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501407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63"/>
            <a:ext cx="9906000" cy="6238875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733086" y="4536505"/>
            <a:ext cx="4056451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㈜이씨마이너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서울특별시 강남구 </a:t>
            </a:r>
            <a:r>
              <a:rPr lang="ko-KR" altLang="en-US" sz="1200" b="1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논현로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덕원빌딩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n-ea"/>
                <a:ea typeface="+mn-ea"/>
              </a:rPr>
              <a:t>본 문서는 </a:t>
            </a:r>
            <a:r>
              <a:rPr lang="en-US" altLang="ko-KR" sz="1000" b="1">
                <a:latin typeface="+mn-ea"/>
                <a:ea typeface="+mn-ea"/>
              </a:rPr>
              <a:t>㈜</a:t>
            </a:r>
            <a:r>
              <a:rPr lang="ko-KR" altLang="en-US" sz="1000" b="1">
                <a:latin typeface="+mn-ea"/>
                <a:ea typeface="+mn-ea"/>
              </a:rPr>
              <a:t>이씨마이너의 기밀정보 및 영업비밀을 포함하고 있으므로</a:t>
            </a:r>
            <a:r>
              <a:rPr lang="en-US" altLang="ko-KR" sz="1000" b="1">
                <a:latin typeface="+mn-ea"/>
                <a:ea typeface="+mn-ea"/>
              </a:rPr>
              <a:t>, </a:t>
            </a:r>
            <a:r>
              <a:rPr lang="ko-KR" altLang="en-US" sz="1000" b="1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>
                <a:latin typeface="+mn-ea"/>
                <a:ea typeface="+mn-ea"/>
              </a:rPr>
              <a:t> </a:t>
            </a:r>
            <a:r>
              <a:rPr lang="ko-KR" altLang="en-US" sz="1000" b="1">
                <a:latin typeface="+mn-ea"/>
                <a:ea typeface="+mn-ea"/>
              </a:rPr>
              <a:t>배포될 수 없습니다</a:t>
            </a:r>
            <a:r>
              <a:rPr lang="en-US" altLang="ko-KR" sz="1000" b="1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75123" y="2331628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4400" b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4400" b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139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2021.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6969224" y="271681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  <a:buFont typeface="+mj-lt"/>
              <a:buNone/>
            </a:pPr>
            <a:r>
              <a:rPr lang="en-US" altLang="ko-KR" sz="12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I.</a:t>
            </a:r>
            <a:r>
              <a:rPr lang="ko-KR" altLang="en-US" sz="12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산업혁명과 </a:t>
            </a:r>
            <a:r>
              <a:rPr lang="ko-KR" altLang="en-US" sz="120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ko-KR" altLang="en-US" sz="12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42549497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982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13109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" y="3531"/>
            <a:ext cx="9906000" cy="6858000"/>
          </a:xfrm>
          <a:prstGeom prst="rect">
            <a:avLst/>
          </a:prstGeom>
        </p:spPr>
      </p:pic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4555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solidFill>
                  <a:schemeClr val="tx1"/>
                </a:solidFill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solidFill>
                  <a:schemeClr val="tx1"/>
                </a:solidFill>
                <a:latin typeface="맑은 고딕"/>
                <a:ea typeface="맑은 고딕"/>
              </a:rPr>
              <a:t>Copyright © 2021 ECMiner.com.</a:t>
            </a:r>
            <a:r>
              <a:rPr kumimoji="0" lang="en-US" altLang="ko-KR" sz="700" b="0" i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700" b="0" i="0">
                <a:solidFill>
                  <a:schemeClr val="tx1"/>
                </a:solidFill>
                <a:latin typeface="맑은 고딕"/>
                <a:ea typeface="맑은 고딕"/>
              </a:rPr>
              <a:t>All rights reserved.  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E8EBBB84-4144-4642-915A-3728C01F3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9600" y="273600"/>
            <a:ext cx="2934887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단원</a:t>
            </a: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B1140F7D-E8B4-4F00-8889-CBE7D60FF1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81445"/>
            <a:ext cx="6696745" cy="395227"/>
          </a:xfrm>
          <a:prstGeom prst="rect">
            <a:avLst/>
          </a:prstGeom>
        </p:spPr>
        <p:txBody>
          <a:bodyPr/>
          <a:lstStyle>
            <a:lvl1pPr algn="l">
              <a:defRPr kumimoji="0" lang="ko-KR" altLang="en-US" sz="2000" b="1" kern="1200" dirty="0">
                <a:solidFill>
                  <a:prstClr val="white"/>
                </a:solidFill>
                <a:latin typeface="+mn-ea"/>
                <a:ea typeface="+mn-ea"/>
                <a:cs typeface="Arial" charset="0"/>
                <a:sym typeface="Wingdings" pitchFamily="2" charset="2"/>
              </a:defRPr>
            </a:lvl1pPr>
          </a:lstStyle>
          <a:p>
            <a:r>
              <a:rPr lang="ko-KR" altLang="en-US"/>
              <a:t>제목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C8325A5-669B-4448-B280-EC50954AFA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288" y="654556"/>
            <a:ext cx="9358884" cy="307777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Char char="§"/>
              <a:defRPr kumimoji="1" lang="ko-KR" altLang="en-US" sz="1600" b="1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  <a:ea typeface="+mn-ea"/>
                <a:cs typeface="Arial" charset="0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소제목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B288A3DE-B0A4-4866-8021-3719CB3BF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162" y="972490"/>
            <a:ext cx="9216009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1" lang="ko-KR" altLang="en-US" sz="1400" b="0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365915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_내용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" y="3531"/>
            <a:ext cx="9906000" cy="6858000"/>
          </a:xfrm>
          <a:prstGeom prst="rect">
            <a:avLst/>
          </a:prstGeom>
        </p:spPr>
      </p:pic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4555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solidFill>
                  <a:schemeClr val="tx1"/>
                </a:solidFill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solidFill>
                  <a:schemeClr val="tx1"/>
                </a:solidFill>
                <a:latin typeface="맑은 고딕"/>
                <a:ea typeface="맑은 고딕"/>
              </a:rPr>
              <a:t>Copyright © 2021 ECMiner.com.</a:t>
            </a:r>
            <a:r>
              <a:rPr kumimoji="0" lang="en-US" altLang="ko-KR" sz="700" b="0" i="0" baseline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700" b="0" i="0">
                <a:solidFill>
                  <a:schemeClr val="tx1"/>
                </a:solidFill>
                <a:latin typeface="맑은 고딕"/>
                <a:ea typeface="맑은 고딕"/>
              </a:rPr>
              <a:t>All rights reserved.  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4AAC516A-A040-485E-889D-BFCD3D5A9A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9600" y="273600"/>
            <a:ext cx="2934887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단원</a:t>
            </a:r>
          </a:p>
        </p:txBody>
      </p:sp>
      <p:sp>
        <p:nvSpPr>
          <p:cNvPr id="14" name="제목 7">
            <a:extLst>
              <a:ext uri="{FF2B5EF4-FFF2-40B4-BE49-F238E27FC236}">
                <a16:creationId xmlns:a16="http://schemas.microsoft.com/office/drawing/2014/main" id="{1400F073-B62B-4827-9CA6-A255E4DD03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81445"/>
            <a:ext cx="6696745" cy="395227"/>
          </a:xfrm>
          <a:prstGeom prst="rect">
            <a:avLst/>
          </a:prstGeom>
        </p:spPr>
        <p:txBody>
          <a:bodyPr/>
          <a:lstStyle>
            <a:lvl1pPr algn="l">
              <a:defRPr kumimoji="0" lang="ko-KR" altLang="en-US" sz="2000" b="1" kern="1200" dirty="0">
                <a:solidFill>
                  <a:prstClr val="white"/>
                </a:solidFill>
                <a:latin typeface="+mn-ea"/>
                <a:ea typeface="+mn-ea"/>
                <a:cs typeface="Arial" charset="0"/>
                <a:sym typeface="Wingdings" pitchFamily="2" charset="2"/>
              </a:defRPr>
            </a:lvl1pPr>
          </a:lstStyle>
          <a:p>
            <a:r>
              <a:rPr lang="ko-KR" altLang="en-US"/>
              <a:t>제목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43AD574-53C9-439A-BC9A-5C58575F49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288" y="654556"/>
            <a:ext cx="9358884" cy="307777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Char char="§"/>
              <a:defRPr kumimoji="1" lang="ko-KR" altLang="en-US" sz="1600" b="1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  <a:ea typeface="+mn-ea"/>
                <a:cs typeface="Arial" charset="0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65577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_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2020.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414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22" y="6579514"/>
            <a:ext cx="939299" cy="216000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소주제</a:t>
            </a: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*</a:t>
            </a:r>
            <a:r>
              <a:rPr lang="ko-KR" altLang="en-US"/>
              <a:t>글자 폰트 </a:t>
            </a:r>
            <a:r>
              <a:rPr lang="en-US" altLang="ko-KR"/>
              <a:t>14 </a:t>
            </a:r>
            <a:r>
              <a:rPr lang="ko-KR" altLang="en-US"/>
              <a:t>유지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최대 </a:t>
            </a:r>
            <a:r>
              <a:rPr lang="en-US" altLang="ko-KR"/>
              <a:t>3</a:t>
            </a:r>
            <a:r>
              <a:rPr lang="ko-KR" altLang="en-US"/>
              <a:t>줄까지 기입 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그림 자료가 주 내용일 경우</a:t>
            </a:r>
            <a:r>
              <a:rPr lang="en-US" altLang="ko-KR"/>
              <a:t>, </a:t>
            </a:r>
            <a:r>
              <a:rPr lang="ko-KR" altLang="en-US"/>
              <a:t>삭제 가능</a:t>
            </a:r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1. </a:t>
            </a:r>
            <a:r>
              <a:rPr lang="ko-KR" altLang="en-US"/>
              <a:t>주제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I. </a:t>
            </a:r>
            <a:r>
              <a:rPr lang="ko-KR" altLang="en-US"/>
              <a:t>챕터 제목</a:t>
            </a:r>
          </a:p>
        </p:txBody>
      </p:sp>
      <p:sp>
        <p:nvSpPr>
          <p:cNvPr id="10" name="Text Box 1068">
            <a:extLst>
              <a:ext uri="{FF2B5EF4-FFF2-40B4-BE49-F238E27FC236}">
                <a16:creationId xmlns:a16="http://schemas.microsoft.com/office/drawing/2014/main" id="{C52DE315-57DD-996A-52B4-4539467A859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97336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5"/>
          <p:cNvSpPr txBox="1">
            <a:spLocks noChangeArrowheads="1"/>
          </p:cNvSpPr>
          <p:nvPr userDrawn="1"/>
        </p:nvSpPr>
        <p:spPr bwMode="auto">
          <a:xfrm>
            <a:off x="56456" y="1290183"/>
            <a:ext cx="1856127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457200" indent="-4572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CHAPTER</a:t>
            </a: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2400" b="1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 bwMode="auto">
          <a:xfrm>
            <a:off x="2661084" y="1266012"/>
            <a:ext cx="6684404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36777" y="1382400"/>
            <a:ext cx="5400600" cy="461467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300" b="1" kern="1200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3063875" y="2296800"/>
            <a:ext cx="5251473" cy="1944688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60"/>
              </a:spcBef>
              <a:buFont typeface="+mj-lt"/>
              <a:buAutoNum type="arabicPeriod"/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3634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63"/>
            <a:ext cx="9906000" cy="6238875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733086" y="4536505"/>
            <a:ext cx="4056451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㈜이씨마이너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서울특별시 강남구 </a:t>
            </a:r>
            <a:r>
              <a:rPr lang="ko-KR" altLang="en-US" sz="1200" b="1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논현로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덕원빌딩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n-ea"/>
                <a:ea typeface="+mn-ea"/>
              </a:rPr>
              <a:t>본 문서는 </a:t>
            </a:r>
            <a:r>
              <a:rPr lang="en-US" altLang="ko-KR" sz="1000" b="1">
                <a:latin typeface="+mn-ea"/>
                <a:ea typeface="+mn-ea"/>
              </a:rPr>
              <a:t>㈜</a:t>
            </a:r>
            <a:r>
              <a:rPr lang="ko-KR" altLang="en-US" sz="1000" b="1">
                <a:latin typeface="+mn-ea"/>
                <a:ea typeface="+mn-ea"/>
              </a:rPr>
              <a:t>이씨마이너의 기밀정보 및 영업비밀을 포함하고 있으므로</a:t>
            </a:r>
            <a:r>
              <a:rPr lang="en-US" altLang="ko-KR" sz="1000" b="1">
                <a:latin typeface="+mn-ea"/>
                <a:ea typeface="+mn-ea"/>
              </a:rPr>
              <a:t>, </a:t>
            </a:r>
            <a:r>
              <a:rPr lang="ko-KR" altLang="en-US" sz="1000" b="1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>
                <a:latin typeface="+mn-ea"/>
                <a:ea typeface="+mn-ea"/>
              </a:rPr>
              <a:t> </a:t>
            </a:r>
            <a:r>
              <a:rPr lang="ko-KR" altLang="en-US" sz="1000" b="1">
                <a:latin typeface="+mn-ea"/>
                <a:ea typeface="+mn-ea"/>
              </a:rPr>
              <a:t>배포될 수 없습니다</a:t>
            </a:r>
            <a:r>
              <a:rPr lang="en-US" altLang="ko-KR" sz="1000" b="1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75123" y="2331628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4400" b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4400" b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03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" y="0"/>
            <a:ext cx="9906000" cy="685800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B75BD35C-3BEC-4D0C-8905-847D65E8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ko-KR" altLang="en-US"/>
              <a:t>마스터 제목 스타일 편집</a:t>
            </a:r>
          </a:p>
        </p:txBody>
      </p:sp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2534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CE579FC7-361B-4459-9FAE-ABE1412D9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0" y="623888"/>
            <a:ext cx="9359900" cy="300563"/>
          </a:xfrm>
          <a:prstGeom prst="rect">
            <a:avLst/>
          </a:prstGeom>
        </p:spPr>
        <p:txBody>
          <a:bodyPr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FEDBAD0-55F6-420D-B6BB-3AF9D8FCA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931863"/>
            <a:ext cx="9217025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E8EBBB84-4144-4642-915A-3728C01F3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9600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Box 1068">
            <a:extLst>
              <a:ext uri="{FF2B5EF4-FFF2-40B4-BE49-F238E27FC236}">
                <a16:creationId xmlns:a16="http://schemas.microsoft.com/office/drawing/2014/main" id="{E6AFD53B-900D-CD43-C6FA-178826C7DB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53084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Q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" y="0"/>
            <a:ext cx="9906000" cy="685800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B75BD35C-3BEC-4D0C-8905-847D65E8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53680"/>
            <a:ext cx="8543925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endParaRPr lang="ko-KR" altLang="en-US"/>
          </a:p>
        </p:txBody>
      </p:sp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2534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CE579FC7-361B-4459-9FAE-ABE1412D9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0" y="623888"/>
            <a:ext cx="5832574" cy="300563"/>
          </a:xfrm>
          <a:prstGeom prst="rect">
            <a:avLst/>
          </a:prstGeom>
        </p:spPr>
        <p:txBody>
          <a:bodyPr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FEDBAD0-55F6-420D-B6BB-3AF9D8FCA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931863"/>
            <a:ext cx="9217025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/>
          </a:p>
        </p:txBody>
      </p:sp>
      <p:sp>
        <p:nvSpPr>
          <p:cNvPr id="8" name="Text Box 1068">
            <a:extLst>
              <a:ext uri="{FF2B5EF4-FFF2-40B4-BE49-F238E27FC236}">
                <a16:creationId xmlns:a16="http://schemas.microsoft.com/office/drawing/2014/main" id="{0EFDCC43-779C-D115-A459-AE6785D915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55119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I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" y="0"/>
            <a:ext cx="9906000" cy="685800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B75BD35C-3BEC-4D0C-8905-847D65E8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53680"/>
            <a:ext cx="8543925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endParaRPr lang="ko-KR" altLang="en-US"/>
          </a:p>
        </p:txBody>
      </p:sp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2534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CE579FC7-361B-4459-9FAE-ABE1412D9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0" y="623888"/>
            <a:ext cx="5832574" cy="300563"/>
          </a:xfrm>
          <a:prstGeom prst="rect">
            <a:avLst/>
          </a:prstGeom>
        </p:spPr>
        <p:txBody>
          <a:bodyPr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FEDBAD0-55F6-420D-B6BB-3AF9D8FCA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931863"/>
            <a:ext cx="9217025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6CBD11ED-E152-4B48-8767-EBA13D847C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9600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Box 1068">
            <a:extLst>
              <a:ext uri="{FF2B5EF4-FFF2-40B4-BE49-F238E27FC236}">
                <a16:creationId xmlns:a16="http://schemas.microsoft.com/office/drawing/2014/main" id="{099E93D7-05E0-635B-11BB-F804975D2C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22341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2021.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004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5"/>
          <p:cNvSpPr txBox="1">
            <a:spLocks noChangeArrowheads="1"/>
          </p:cNvSpPr>
          <p:nvPr userDrawn="1"/>
        </p:nvSpPr>
        <p:spPr bwMode="auto">
          <a:xfrm>
            <a:off x="56456" y="1290183"/>
            <a:ext cx="1856127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457200" indent="-4572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CHAPTER</a:t>
            </a: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2400" b="1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704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480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7" y="6353994"/>
            <a:ext cx="1722052" cy="396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033058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63"/>
            <a:ext cx="9906000" cy="6238875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733086" y="4536505"/>
            <a:ext cx="4056451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㈜이씨마이너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서울특별시 강남구 도곡로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151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상준빌딩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n-ea"/>
                <a:ea typeface="+mn-ea"/>
              </a:rPr>
              <a:t>본 문서는 </a:t>
            </a:r>
            <a:r>
              <a:rPr lang="en-US" altLang="ko-KR" sz="1000" b="1">
                <a:latin typeface="+mn-ea"/>
                <a:ea typeface="+mn-ea"/>
              </a:rPr>
              <a:t>㈜</a:t>
            </a:r>
            <a:r>
              <a:rPr lang="ko-KR" altLang="en-US" sz="1000" b="1">
                <a:latin typeface="+mn-ea"/>
                <a:ea typeface="+mn-ea"/>
              </a:rPr>
              <a:t>이씨마이너의 기밀정보 및 영업비밀을 포함하고 있으므로</a:t>
            </a:r>
            <a:r>
              <a:rPr lang="en-US" altLang="ko-KR" sz="1000" b="1">
                <a:latin typeface="+mn-ea"/>
                <a:ea typeface="+mn-ea"/>
              </a:rPr>
              <a:t>, </a:t>
            </a:r>
            <a:r>
              <a:rPr lang="ko-KR" altLang="en-US" sz="1000" b="1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>
                <a:latin typeface="+mn-ea"/>
                <a:ea typeface="+mn-ea"/>
              </a:rPr>
              <a:t> </a:t>
            </a:r>
            <a:r>
              <a:rPr lang="ko-KR" altLang="en-US" sz="1000" b="1">
                <a:latin typeface="+mn-ea"/>
                <a:ea typeface="+mn-ea"/>
              </a:rPr>
              <a:t>배포될 수 없습니다</a:t>
            </a:r>
            <a:r>
              <a:rPr lang="en-US" altLang="ko-KR" sz="1000" b="1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75123" y="2331628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4400" b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4400" b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612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4" name="Text Box 1068">
            <a:extLst>
              <a:ext uri="{FF2B5EF4-FFF2-40B4-BE49-F238E27FC236}">
                <a16:creationId xmlns:a16="http://schemas.microsoft.com/office/drawing/2014/main" id="{25138A44-918C-435C-B4DD-71A8F9B028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402DD9E-BB0C-45F4-8FF7-F8F06A2D57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4D2EE-F1E5-4443-ACB4-D768977AC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96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5"/>
          <p:cNvSpPr txBox="1">
            <a:spLocks noChangeArrowheads="1"/>
          </p:cNvSpPr>
          <p:nvPr userDrawn="1"/>
        </p:nvSpPr>
        <p:spPr bwMode="auto">
          <a:xfrm>
            <a:off x="56456" y="1290183"/>
            <a:ext cx="1856127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457200" indent="-4572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CHAPTER</a:t>
            </a: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2400" b="1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6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098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3604208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1FC79F-98D0-4229-B89B-BB27F0007F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7" y="6353994"/>
            <a:ext cx="1722052" cy="396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8073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63"/>
            <a:ext cx="9906000" cy="6238875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733086" y="4536505"/>
            <a:ext cx="4056451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㈜이씨마이너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서울특별시 강남구 </a:t>
            </a:r>
            <a:r>
              <a:rPr lang="ko-KR" altLang="en-US" sz="1200" b="1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논현로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덕원빌딩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n-ea"/>
                <a:ea typeface="+mn-ea"/>
              </a:rPr>
              <a:t>본 문서는 </a:t>
            </a:r>
            <a:r>
              <a:rPr lang="en-US" altLang="ko-KR" sz="1000" b="1">
                <a:latin typeface="+mn-ea"/>
                <a:ea typeface="+mn-ea"/>
              </a:rPr>
              <a:t>㈜</a:t>
            </a:r>
            <a:r>
              <a:rPr lang="ko-KR" altLang="en-US" sz="1000" b="1">
                <a:latin typeface="+mn-ea"/>
                <a:ea typeface="+mn-ea"/>
              </a:rPr>
              <a:t>이씨마이너의 기밀정보 및 영업비밀을 포함하고 있으므로</a:t>
            </a:r>
            <a:r>
              <a:rPr lang="en-US" altLang="ko-KR" sz="1000" b="1">
                <a:latin typeface="+mn-ea"/>
                <a:ea typeface="+mn-ea"/>
              </a:rPr>
              <a:t>, </a:t>
            </a:r>
            <a:r>
              <a:rPr lang="ko-KR" altLang="en-US" sz="1000" b="1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>
                <a:latin typeface="+mn-ea"/>
                <a:ea typeface="+mn-ea"/>
              </a:rPr>
              <a:t> </a:t>
            </a:r>
            <a:r>
              <a:rPr lang="ko-KR" altLang="en-US" sz="1000" b="1">
                <a:latin typeface="+mn-ea"/>
                <a:ea typeface="+mn-ea"/>
              </a:rPr>
              <a:t>배포될 수 없습니다</a:t>
            </a:r>
            <a:r>
              <a:rPr lang="en-US" altLang="ko-KR" sz="1000" b="1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75123" y="2331628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4400" b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4400" b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369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68">
            <a:extLst>
              <a:ext uri="{FF2B5EF4-FFF2-40B4-BE49-F238E27FC236}">
                <a16:creationId xmlns:a16="http://schemas.microsoft.com/office/drawing/2014/main" id="{A87F1ED4-FF0E-ED04-0933-72088C19CA9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2023.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CC6935B-5403-CC01-4491-86ED4A37AF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84B5DD-279E-32A8-1AF7-406E290DE9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47582295-667B-9DF3-5440-B4CCF6EA41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CF8F415F-9055-505F-FF1E-D59EA71F3B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3DD37398-8BE2-79B5-5FCD-C157308528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7228C8-0446-A3CE-7858-C2AAF86965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14" name="텍스트 개체 틀 21">
            <a:extLst>
              <a:ext uri="{FF2B5EF4-FFF2-40B4-BE49-F238E27FC236}">
                <a16:creationId xmlns:a16="http://schemas.microsoft.com/office/drawing/2014/main" id="{8E1CB9EF-341D-AA79-2B61-94CEE491C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309" y="922627"/>
            <a:ext cx="9287718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838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68">
            <a:extLst>
              <a:ext uri="{FF2B5EF4-FFF2-40B4-BE49-F238E27FC236}">
                <a16:creationId xmlns:a16="http://schemas.microsoft.com/office/drawing/2014/main" id="{6AE9AAF1-BFE8-4C1E-FA93-711E952742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2023.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AC40F7-E7C0-BF46-CA4C-9EEF9EA33B0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B9022-FF6A-4215-672B-2D2A8F004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5" name="텍스트 개체 틀 19">
            <a:extLst>
              <a:ext uri="{FF2B5EF4-FFF2-40B4-BE49-F238E27FC236}">
                <a16:creationId xmlns:a16="http://schemas.microsoft.com/office/drawing/2014/main" id="{6E2BBAF9-DDC0-5E93-796B-863B452B87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6" name="제목 9">
            <a:extLst>
              <a:ext uri="{FF2B5EF4-FFF2-40B4-BE49-F238E27FC236}">
                <a16:creationId xmlns:a16="http://schemas.microsoft.com/office/drawing/2014/main" id="{82362388-E6C2-2E4B-A49C-980855BDF9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55717A83-9275-DBE7-65DE-BA0FA93FE1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103C13-F105-BA1F-6E80-87F1880F5C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9" name="텍스트 개체 틀 21">
            <a:extLst>
              <a:ext uri="{FF2B5EF4-FFF2-40B4-BE49-F238E27FC236}">
                <a16:creationId xmlns:a16="http://schemas.microsoft.com/office/drawing/2014/main" id="{749DE19B-4D82-52F0-6276-0C3E918E6F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309" y="922627"/>
            <a:ext cx="9287718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9590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68">
            <a:extLst>
              <a:ext uri="{FF2B5EF4-FFF2-40B4-BE49-F238E27FC236}">
                <a16:creationId xmlns:a16="http://schemas.microsoft.com/office/drawing/2014/main" id="{BDC88D6F-5AD8-4D35-DFB4-4AB2E2A205C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2023.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E17C122-9983-D53C-C448-98CD1B6D956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6D2B8A-50FD-7125-A673-D9B913F17C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15" name="텍스트 개체 틀 19">
            <a:extLst>
              <a:ext uri="{FF2B5EF4-FFF2-40B4-BE49-F238E27FC236}">
                <a16:creationId xmlns:a16="http://schemas.microsoft.com/office/drawing/2014/main" id="{7AA7D4AE-DA76-A00F-0B2D-1EBAF8AF6B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B7C26718-8F0E-FC6D-9924-1B77962B7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E100FC-1B30-46A6-ACFB-00B6647DC4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67BFFB6-41B7-1DCD-2040-C112F600CD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19" name="텍스트 개체 틀 21">
            <a:extLst>
              <a:ext uri="{FF2B5EF4-FFF2-40B4-BE49-F238E27FC236}">
                <a16:creationId xmlns:a16="http://schemas.microsoft.com/office/drawing/2014/main" id="{12C5B217-109A-F970-FDD6-BF54F71B30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309" y="922627"/>
            <a:ext cx="9287718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4130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1068">
            <a:extLst>
              <a:ext uri="{FF2B5EF4-FFF2-40B4-BE49-F238E27FC236}">
                <a16:creationId xmlns:a16="http://schemas.microsoft.com/office/drawing/2014/main" id="{1705D51F-308A-D80E-35AC-F394DF4D07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2023.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BDE80D7A-A3DE-3A6C-8DC1-2A4CA49734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12DDEE-6862-DA52-CF39-E9CBB713B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3DA745C-3233-9BFB-8DE0-25929A8961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1" name="제목 9">
            <a:extLst>
              <a:ext uri="{FF2B5EF4-FFF2-40B4-BE49-F238E27FC236}">
                <a16:creationId xmlns:a16="http://schemas.microsoft.com/office/drawing/2014/main" id="{55D019EF-54F0-64CE-40C2-0859DAE7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0ED54AB3-E4E3-8C34-AAB8-FA491089E2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BA409BB-DB8D-E1E8-0211-866582B80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24" name="텍스트 개체 틀 21">
            <a:extLst>
              <a:ext uri="{FF2B5EF4-FFF2-40B4-BE49-F238E27FC236}">
                <a16:creationId xmlns:a16="http://schemas.microsoft.com/office/drawing/2014/main" id="{0949AF5A-F664-B909-0954-B631129507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309" y="922627"/>
            <a:ext cx="9287718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6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_내용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68">
            <a:extLst>
              <a:ext uri="{FF2B5EF4-FFF2-40B4-BE49-F238E27FC236}">
                <a16:creationId xmlns:a16="http://schemas.microsoft.com/office/drawing/2014/main" id="{DA865914-3E11-C8F5-F986-9F893E2994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2023.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46427A6-46F6-1F0D-3163-9FA54F8397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A5B6A5-ADEC-106C-BFE3-7558BD752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8" name="텍스트 개체 틀 19">
            <a:extLst>
              <a:ext uri="{FF2B5EF4-FFF2-40B4-BE49-F238E27FC236}">
                <a16:creationId xmlns:a16="http://schemas.microsoft.com/office/drawing/2014/main" id="{B70133C4-D6B6-3778-B9B2-3AF667EA7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9" name="제목 9">
            <a:extLst>
              <a:ext uri="{FF2B5EF4-FFF2-40B4-BE49-F238E27FC236}">
                <a16:creationId xmlns:a16="http://schemas.microsoft.com/office/drawing/2014/main" id="{7C61016F-7F0A-3F98-D8AB-F84DB84465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A9DBBD0E-CF47-3D20-126D-C813F44759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278CD6-23C6-E1F9-8E3D-8B4555BA5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604FA956-8C17-7CDA-E5BF-5A5DB4D14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309" y="922627"/>
            <a:ext cx="9287718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95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_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68">
            <a:extLst>
              <a:ext uri="{FF2B5EF4-FFF2-40B4-BE49-F238E27FC236}">
                <a16:creationId xmlns:a16="http://schemas.microsoft.com/office/drawing/2014/main" id="{DE3A18E8-E34E-0A8F-F7D1-82FDB9BF68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2023.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BC051A6-B0DB-EE65-A9F0-BE7A2EA4ED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F4F309-092E-177F-D9D6-B44218F20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id="{8CCCBA99-9C43-0D5D-1B63-D0882DA7DD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651B0166-4D74-F531-D1A3-B41A289336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9C60FE8-14CD-F93F-ED09-766D7E69BB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4EE0BD-3B42-CDDC-AB67-A5CDBF6E7B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F7B427E8-7C34-183A-A630-EBC89B429E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309" y="922627"/>
            <a:ext cx="9287718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039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5"/>
          <p:cNvSpPr txBox="1">
            <a:spLocks noChangeArrowheads="1"/>
          </p:cNvSpPr>
          <p:nvPr userDrawn="1"/>
        </p:nvSpPr>
        <p:spPr bwMode="auto">
          <a:xfrm>
            <a:off x="56456" y="1290183"/>
            <a:ext cx="1856127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457200" indent="-4572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나눔고딕" pitchFamily="50" charset="-127"/>
                <a:ea typeface="굴림" pitchFamily="50" charset="-127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CHAPTER</a:t>
            </a: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 </a:t>
            </a:r>
            <a:endParaRPr lang="en-US" altLang="ko-KR" sz="2400" b="1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 bwMode="auto">
          <a:xfrm>
            <a:off x="2661084" y="1266012"/>
            <a:ext cx="6684404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36777" y="1382400"/>
            <a:ext cx="5400600" cy="461467"/>
          </a:xfrm>
          <a:prstGeom prst="rect">
            <a:avLst/>
          </a:prstGeom>
        </p:spPr>
        <p:txBody>
          <a:bodyPr/>
          <a:lstStyle>
            <a:lvl1pPr algn="l">
              <a:defRPr kumimoji="1" lang="ko-KR" altLang="en-US" sz="2300" b="1" kern="1200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3063875" y="2296800"/>
            <a:ext cx="5251473" cy="1944688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60"/>
              </a:spcBef>
              <a:buFont typeface="+mj-lt"/>
              <a:buAutoNum type="arabicPeriod"/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476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6692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68">
            <a:extLst>
              <a:ext uri="{FF2B5EF4-FFF2-40B4-BE49-F238E27FC236}">
                <a16:creationId xmlns:a16="http://schemas.microsoft.com/office/drawing/2014/main" id="{528970AE-7D5B-D1A5-85BD-7099D0ABF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2023.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2F91C79-BDA4-2336-1817-DCBF467CBE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E9A7AC-4BC7-F6C8-6F28-3D9606D1E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7" name="텍스트 개체 틀 19">
            <a:extLst>
              <a:ext uri="{FF2B5EF4-FFF2-40B4-BE49-F238E27FC236}">
                <a16:creationId xmlns:a16="http://schemas.microsoft.com/office/drawing/2014/main" id="{A4D8E7D3-42DA-1579-21AF-1D061B784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8" name="제목 9">
            <a:extLst>
              <a:ext uri="{FF2B5EF4-FFF2-40B4-BE49-F238E27FC236}">
                <a16:creationId xmlns:a16="http://schemas.microsoft.com/office/drawing/2014/main" id="{8501EE05-715C-6886-2C74-8CB0624A8F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B22475F8-BC80-5713-0967-D3F09B0631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23B228-641D-18D3-BB59-84DB127A9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14" name="텍스트 개체 틀 21">
            <a:extLst>
              <a:ext uri="{FF2B5EF4-FFF2-40B4-BE49-F238E27FC236}">
                <a16:creationId xmlns:a16="http://schemas.microsoft.com/office/drawing/2014/main" id="{C1F8C2FB-0FFD-2E83-D13B-223890602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309" y="922627"/>
            <a:ext cx="9287718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7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Q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68">
            <a:extLst>
              <a:ext uri="{FF2B5EF4-FFF2-40B4-BE49-F238E27FC236}">
                <a16:creationId xmlns:a16="http://schemas.microsoft.com/office/drawing/2014/main" id="{8FB7DF0E-89AF-FFCE-0DB1-697EA28F52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2023.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F02DCA-0E99-810D-D7F6-4A7BAD95CD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F1493A-48C0-5E6C-7C95-69BADE5D9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7" name="텍스트 개체 틀 19">
            <a:extLst>
              <a:ext uri="{FF2B5EF4-FFF2-40B4-BE49-F238E27FC236}">
                <a16:creationId xmlns:a16="http://schemas.microsoft.com/office/drawing/2014/main" id="{27A38038-0714-E81C-5710-D140452F04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9" name="제목 9">
            <a:extLst>
              <a:ext uri="{FF2B5EF4-FFF2-40B4-BE49-F238E27FC236}">
                <a16:creationId xmlns:a16="http://schemas.microsoft.com/office/drawing/2014/main" id="{C7F717C8-06A8-4767-386D-708174FA9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6CCEB95D-FCFA-EC1D-4ACE-769692D195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391C80-0094-4EFB-1669-B06AAAB923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974A54E2-14DC-BAEC-C4B0-735ADEC7F7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309" y="922627"/>
            <a:ext cx="9287718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07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I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" y="0"/>
            <a:ext cx="9906000" cy="685800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B75BD35C-3BEC-4D0C-8905-847D65E8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53680"/>
            <a:ext cx="8543925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endParaRPr lang="ko-KR" altLang="en-US"/>
          </a:p>
        </p:txBody>
      </p:sp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4797199" y="6525344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CE579FC7-361B-4459-9FAE-ABE1412D9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050" y="623888"/>
            <a:ext cx="5832574" cy="300563"/>
          </a:xfrm>
          <a:prstGeom prst="rect">
            <a:avLst/>
          </a:prstGeom>
        </p:spPr>
        <p:txBody>
          <a:bodyPr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FEDBAD0-55F6-420D-B6BB-3AF9D8FCA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931863"/>
            <a:ext cx="9217025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6CBD11ED-E152-4B48-8767-EBA13D847C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9600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Box 1068">
            <a:extLst>
              <a:ext uri="{FF2B5EF4-FFF2-40B4-BE49-F238E27FC236}">
                <a16:creationId xmlns:a16="http://schemas.microsoft.com/office/drawing/2014/main" id="{099E93D7-05E0-635B-11BB-F804975D2C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9106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3120">
          <p15:clr>
            <a:srgbClr val="FBAE40"/>
          </p15:clr>
        </p15:guide>
        <p15:guide id="3" pos="172">
          <p15:clr>
            <a:srgbClr val="FBAE40"/>
          </p15:clr>
        </p15:guide>
        <p15:guide id="4" pos="353">
          <p15:clr>
            <a:srgbClr val="FBAE40"/>
          </p15:clr>
        </p15:guide>
        <p15:guide id="5" pos="262">
          <p15:clr>
            <a:srgbClr val="FBAE40"/>
          </p15:clr>
        </p15:guide>
        <p15:guide id="6" pos="6068">
          <p15:clr>
            <a:srgbClr val="FBAE40"/>
          </p15:clr>
        </p15:guide>
        <p15:guide id="7" pos="5978">
          <p15:clr>
            <a:srgbClr val="FBAE40"/>
          </p15:clr>
        </p15:guide>
        <p15:guide id="8" orient="horz" pos="39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85" y="6364091"/>
            <a:ext cx="1722052" cy="39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8" descr="logo_goodmark_%5b245%5d">
            <a:extLst>
              <a:ext uri="{FF2B5EF4-FFF2-40B4-BE49-F238E27FC236}">
                <a16:creationId xmlns:a16="http://schemas.microsoft.com/office/drawing/2014/main" id="{1934DBAA-C187-4B71-BC05-DBE92E855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20" y="262067"/>
            <a:ext cx="1143000" cy="57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0A8B6B62-1260-49DF-A155-60E5615934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 l="959" t="575" r="68657" b="78969"/>
          <a:stretch/>
        </p:blipFill>
        <p:spPr bwMode="auto">
          <a:xfrm>
            <a:off x="7597286" y="260648"/>
            <a:ext cx="647502" cy="572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34D8AA7-8C6E-4CCA-A0FA-DEF653DF959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45636" y="1378603"/>
            <a:ext cx="6814729" cy="1216815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/>
              <a:t>제목 입력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F9C7C0F-DB1B-4BE9-9142-410B314C4B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4269" y="4509119"/>
            <a:ext cx="2586181" cy="970278"/>
          </a:xfrm>
          <a:prstGeom prst="rect">
            <a:avLst/>
          </a:prstGeom>
        </p:spPr>
        <p:txBody>
          <a:bodyPr anchor="ctr"/>
          <a:lstStyle>
            <a:lvl1pPr marL="0" indent="0" algn="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dirty="0">
                <a:solidFill>
                  <a:schemeClr val="bg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en-US" altLang="ko-KR"/>
              <a:t>202y. mm. dd </a:t>
            </a:r>
            <a:r>
              <a:rPr lang="ko-KR" altLang="en-US"/>
              <a:t>담당자</a:t>
            </a:r>
            <a:r>
              <a:rPr lang="en-US" altLang="ko-KR"/>
              <a:t>/</a:t>
            </a:r>
            <a:r>
              <a:rPr lang="ko-KR" altLang="en-US"/>
              <a:t>직급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59E7B7E7-9C05-4667-885B-AB8295A969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5381" y="6356345"/>
            <a:ext cx="2137340" cy="411493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1800" b="1" kern="1200" dirty="0">
                <a:solidFill>
                  <a:schemeClr val="tx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대상 업체 로고</a:t>
            </a:r>
            <a:endParaRPr lang="en-US" altLang="ko-KR"/>
          </a:p>
          <a:p>
            <a:pPr lvl="0"/>
            <a:r>
              <a:rPr lang="en-US" altLang="ko-KR"/>
              <a:t>*</a:t>
            </a:r>
            <a:r>
              <a:rPr lang="ko-KR" altLang="en-US"/>
              <a:t>없을 시 무시</a:t>
            </a:r>
          </a:p>
        </p:txBody>
      </p:sp>
    </p:spTree>
    <p:extLst>
      <p:ext uri="{BB962C8B-B14F-4D97-AF65-F5344CB8AC3E}">
        <p14:creationId xmlns:p14="http://schemas.microsoft.com/office/powerpoint/2010/main" val="32686890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2EC38CF-E0DA-4E4F-8879-1DB4A59C6FEA}"/>
              </a:ext>
            </a:extLst>
          </p:cNvPr>
          <p:cNvSpPr txBox="1">
            <a:spLocks/>
          </p:cNvSpPr>
          <p:nvPr userDrawn="1"/>
        </p:nvSpPr>
        <p:spPr>
          <a:xfrm>
            <a:off x="554082" y="188574"/>
            <a:ext cx="8797837" cy="568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>
                <a:solidFill>
                  <a:schemeClr val="bg1"/>
                </a:solidFill>
                <a:latin typeface="+mn-ea"/>
                <a:cs typeface="한컴돋움" pitchFamily="18" charset="2"/>
              </a:rPr>
              <a:t>CONTENTS</a:t>
            </a:r>
            <a:endParaRPr lang="ko-KR" altLang="en-US" b="1">
              <a:solidFill>
                <a:schemeClr val="bg1"/>
              </a:solidFill>
              <a:latin typeface="+mn-ea"/>
              <a:cs typeface="한컴돋움" pitchFamily="18" charset="2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3C314B1-2864-4E0A-A4EA-09072E8A1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2091" y="1997810"/>
            <a:ext cx="4733230" cy="3571718"/>
          </a:xfrm>
          <a:prstGeom prst="rect">
            <a:avLst/>
          </a:prstGeom>
        </p:spPr>
        <p:txBody>
          <a:bodyPr anchor="t"/>
          <a:lstStyle>
            <a:lvl1pPr marL="360363" indent="-360363" algn="l" rtl="0" fontAlgn="base" latinLnBrk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  <a:defRPr kumimoji="1" lang="ko-KR" altLang="en-US" sz="28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marL="1028700" indent="-571500">
              <a:buFont typeface="+mj-lt"/>
              <a:buAutoNum type="romanUcPeriod"/>
              <a:defRPr/>
            </a:lvl2pPr>
            <a:lvl3pPr marL="1428750" indent="-514350">
              <a:buFont typeface="+mj-lt"/>
              <a:buAutoNum type="romanUcPeriod"/>
              <a:defRPr/>
            </a:lvl3pPr>
            <a:lvl4pPr marL="1885950" indent="-514350">
              <a:buFont typeface="+mj-lt"/>
              <a:buAutoNum type="romanUcPeriod"/>
              <a:defRPr/>
            </a:lvl4pPr>
            <a:lvl5pPr marL="2343150" indent="-514350">
              <a:buFont typeface="+mj-lt"/>
              <a:buAutoNum type="romanUcPeriod"/>
              <a:defRPr/>
            </a:lvl5pPr>
          </a:lstStyle>
          <a:p>
            <a:pPr lvl="0"/>
            <a:r>
              <a:rPr lang="ko-KR" altLang="en-US"/>
              <a:t>챕터 제목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77014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2CE6CF-FA78-495B-9442-39017B283AB8}"/>
              </a:ext>
            </a:extLst>
          </p:cNvPr>
          <p:cNvSpPr/>
          <p:nvPr userDrawn="1"/>
        </p:nvSpPr>
        <p:spPr bwMode="auto">
          <a:xfrm>
            <a:off x="2661084" y="1266012"/>
            <a:ext cx="5909568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7EA2D-A154-446D-A624-452F1F962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916" y="1407161"/>
            <a:ext cx="4953000" cy="4197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1" lang="ko-KR" altLang="en-US" sz="24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en-US" altLang="ko-KR"/>
              <a:t>I. </a:t>
            </a:r>
            <a:r>
              <a:rPr lang="ko-KR" altLang="en-US"/>
              <a:t>챕터 제목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2AF3831-91CA-4478-A2C9-FA92065CC9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3405" y="2295122"/>
            <a:ext cx="4507345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AutoNum type="arabicPeriod"/>
              <a:defRPr kumimoji="1" lang="ko-KR" altLang="en-US" sz="2000" b="1" kern="12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ko-KR" altLang="en-US"/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37737675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22" y="6579514"/>
            <a:ext cx="939299" cy="216000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소주제</a:t>
            </a: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*</a:t>
            </a:r>
            <a:r>
              <a:rPr lang="ko-KR" altLang="en-US"/>
              <a:t>글자 폰트 </a:t>
            </a:r>
            <a:r>
              <a:rPr lang="en-US" altLang="ko-KR"/>
              <a:t>14 </a:t>
            </a:r>
            <a:r>
              <a:rPr lang="ko-KR" altLang="en-US"/>
              <a:t>유지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최대 </a:t>
            </a:r>
            <a:r>
              <a:rPr lang="en-US" altLang="ko-KR"/>
              <a:t>3</a:t>
            </a:r>
            <a:r>
              <a:rPr lang="ko-KR" altLang="en-US"/>
              <a:t>줄까지 기입 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그림 자료가 주 내용일 경우</a:t>
            </a:r>
            <a:r>
              <a:rPr lang="en-US" altLang="ko-KR"/>
              <a:t>, </a:t>
            </a:r>
            <a:r>
              <a:rPr lang="ko-KR" altLang="en-US"/>
              <a:t>삭제 가능</a:t>
            </a:r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1. </a:t>
            </a:r>
            <a:r>
              <a:rPr lang="ko-KR" altLang="en-US"/>
              <a:t>주제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I. </a:t>
            </a:r>
            <a:r>
              <a:rPr lang="ko-KR" altLang="en-US"/>
              <a:t>챕터 제목</a:t>
            </a:r>
          </a:p>
        </p:txBody>
      </p:sp>
    </p:spTree>
    <p:extLst>
      <p:ext uri="{BB962C8B-B14F-4D97-AF65-F5344CB8AC3E}">
        <p14:creationId xmlns:p14="http://schemas.microsoft.com/office/powerpoint/2010/main" val="32395706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63"/>
            <a:ext cx="9906000" cy="6238875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733086" y="4536505"/>
            <a:ext cx="4056451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㈜이씨마이너</a:t>
            </a: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en-US" altLang="ko-KR" b="1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서울특별시 강남구 도곡로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151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상준빌딩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</a:t>
            </a:r>
            <a:r>
              <a:rPr lang="ko-KR" altLang="en-US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>
                <a:latin typeface="+mn-ea"/>
                <a:ea typeface="+mn-ea"/>
              </a:rPr>
              <a:t>본 문서는 </a:t>
            </a:r>
            <a:r>
              <a:rPr lang="en-US" altLang="ko-KR" sz="1000" b="1">
                <a:latin typeface="+mn-ea"/>
                <a:ea typeface="+mn-ea"/>
              </a:rPr>
              <a:t>㈜</a:t>
            </a:r>
            <a:r>
              <a:rPr lang="ko-KR" altLang="en-US" sz="1000" b="1">
                <a:latin typeface="+mn-ea"/>
                <a:ea typeface="+mn-ea"/>
              </a:rPr>
              <a:t>이씨마이너의 기밀정보 및 영업비밀을 포함하고 있으므로</a:t>
            </a:r>
            <a:r>
              <a:rPr lang="en-US" altLang="ko-KR" sz="1000" b="1">
                <a:latin typeface="+mn-ea"/>
                <a:ea typeface="+mn-ea"/>
              </a:rPr>
              <a:t>, </a:t>
            </a:r>
            <a:r>
              <a:rPr lang="ko-KR" altLang="en-US" sz="1000" b="1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>
                <a:latin typeface="+mn-ea"/>
                <a:ea typeface="+mn-ea"/>
              </a:rPr>
              <a:t> </a:t>
            </a:r>
            <a:r>
              <a:rPr lang="ko-KR" altLang="en-US" sz="1000" b="1">
                <a:latin typeface="+mn-ea"/>
                <a:ea typeface="+mn-ea"/>
              </a:rPr>
              <a:t>배포될 수 없습니다</a:t>
            </a:r>
            <a:r>
              <a:rPr lang="en-US" altLang="ko-KR" sz="1000" b="1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75123" y="2331628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4400" b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4400" b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739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4" name="Text Box 1068">
            <a:extLst>
              <a:ext uri="{FF2B5EF4-FFF2-40B4-BE49-F238E27FC236}">
                <a16:creationId xmlns:a16="http://schemas.microsoft.com/office/drawing/2014/main" id="{25138A44-918C-435C-B4DD-71A8F9B028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2022. </a:t>
            </a:r>
            <a:r>
              <a:rPr kumimoji="0" lang="en-US" altLang="ko-KR" sz="700" b="0" i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402DD9E-BB0C-45F4-8FF7-F8F06A2D57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4D2EE-F1E5-4443-ACB4-D768977ACB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9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2024. ECMiner</a:t>
            </a:r>
            <a:r>
              <a:rPr kumimoji="0" lang="en-US" altLang="ko-KR" sz="700" b="0" i="0" baseline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22" y="6579514"/>
            <a:ext cx="939299" cy="216000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/>
              <a:t>소주제</a:t>
            </a: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309" y="983009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355600" indent="-173038"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 altLang="ko-KR"/>
              <a:t>*</a:t>
            </a:r>
            <a:r>
              <a:rPr lang="ko-KR" altLang="en-US"/>
              <a:t>글자 폰트 </a:t>
            </a:r>
            <a:r>
              <a:rPr lang="en-US" altLang="ko-KR"/>
              <a:t>14 </a:t>
            </a:r>
            <a:r>
              <a:rPr lang="ko-KR" altLang="en-US"/>
              <a:t>유지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최대 </a:t>
            </a:r>
            <a:r>
              <a:rPr lang="en-US" altLang="ko-KR"/>
              <a:t>3</a:t>
            </a:r>
            <a:r>
              <a:rPr lang="ko-KR" altLang="en-US"/>
              <a:t>줄까지 기입                                                                                                                      </a:t>
            </a:r>
            <a:r>
              <a:rPr lang="en-US" altLang="ko-KR"/>
              <a:t>*</a:t>
            </a:r>
            <a:r>
              <a:rPr lang="ko-KR" altLang="en-US"/>
              <a:t>그림 자료가 주 내용일 경우</a:t>
            </a:r>
            <a:r>
              <a:rPr lang="en-US" altLang="ko-KR"/>
              <a:t>, </a:t>
            </a:r>
            <a:r>
              <a:rPr lang="ko-KR" altLang="en-US"/>
              <a:t>삭제 가능</a:t>
            </a:r>
            <a:endParaRPr lang="en-US" altLang="ko-KR"/>
          </a:p>
          <a:p>
            <a:pPr lvl="1"/>
            <a:r>
              <a:rPr lang="ko-KR" altLang="en-US" sz="1400"/>
              <a:t>하위 항목</a:t>
            </a:r>
            <a:endParaRPr lang="ko-KR" altLang="en-US"/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1. </a:t>
            </a:r>
            <a:r>
              <a:rPr lang="ko-KR" altLang="en-US"/>
              <a:t>주제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I. </a:t>
            </a:r>
            <a:r>
              <a:rPr lang="ko-KR" altLang="en-US"/>
              <a:t>챕터 제목</a:t>
            </a:r>
          </a:p>
        </p:txBody>
      </p:sp>
    </p:spTree>
    <p:extLst>
      <p:ext uri="{BB962C8B-B14F-4D97-AF65-F5344CB8AC3E}">
        <p14:creationId xmlns:p14="http://schemas.microsoft.com/office/powerpoint/2010/main" val="2115999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2CE6CF-FA78-495B-9442-39017B283AB8}"/>
              </a:ext>
            </a:extLst>
          </p:cNvPr>
          <p:cNvSpPr/>
          <p:nvPr userDrawn="1"/>
        </p:nvSpPr>
        <p:spPr bwMode="auto">
          <a:xfrm>
            <a:off x="2661084" y="1266012"/>
            <a:ext cx="5909568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7EA2D-A154-446D-A624-452F1F962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916" y="1407161"/>
            <a:ext cx="4953000" cy="4197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1" lang="ko-KR" altLang="en-US" sz="24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en-US" altLang="ko-KR"/>
              <a:t>I. 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2AF3831-91CA-4478-A2C9-FA92065CC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3405" y="2295122"/>
            <a:ext cx="6570115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AutoNum type="arabicPeriod"/>
              <a:defRPr kumimoji="1" lang="ko-KR" altLang="en-US" sz="2000" b="1" kern="12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65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90" r:id="rId2"/>
    <p:sldLayoutId id="2147483793" r:id="rId3"/>
    <p:sldLayoutId id="2147483792" r:id="rId4"/>
    <p:sldLayoutId id="2147483799" r:id="rId5"/>
    <p:sldLayoutId id="2147483797" r:id="rId6"/>
    <p:sldLayoutId id="2147483798" r:id="rId7"/>
    <p:sldLayoutId id="2147483802" r:id="rId8"/>
    <p:sldLayoutId id="2147483924" r:id="rId9"/>
    <p:sldLayoutId id="2147483925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60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0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03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394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60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11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6" r:id="rId12"/>
    <p:sldLayoutId id="2147483887" r:id="rId13"/>
    <p:sldLayoutId id="2147483888" r:id="rId14"/>
    <p:sldLayoutId id="2147483889" r:id="rId1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67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0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11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7.png"/><Relationship Id="rId5" Type="http://schemas.openxmlformats.org/officeDocument/2006/relationships/image" Target="../media/image53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1.png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61.png"/><Relationship Id="rId10" Type="http://schemas.openxmlformats.org/officeDocument/2006/relationships/image" Target="../media/image128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0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5" Type="http://schemas.openxmlformats.org/officeDocument/2006/relationships/image" Target="../media/image103.png"/><Relationship Id="rId10" Type="http://schemas.openxmlformats.org/officeDocument/2006/relationships/image" Target="../media/image45.png"/><Relationship Id="rId4" Type="http://schemas.openxmlformats.org/officeDocument/2006/relationships/image" Target="../media/image154.png"/><Relationship Id="rId9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58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10" Type="http://schemas.openxmlformats.org/officeDocument/2006/relationships/image" Target="../media/image162.png"/><Relationship Id="rId4" Type="http://schemas.openxmlformats.org/officeDocument/2006/relationships/image" Target="../media/image46.png"/><Relationship Id="rId9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png"/><Relationship Id="rId5" Type="http://schemas.openxmlformats.org/officeDocument/2006/relationships/image" Target="../media/image165.png"/><Relationship Id="rId10" Type="http://schemas.openxmlformats.org/officeDocument/2006/relationships/image" Target="../media/image169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0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175.png"/><Relationship Id="rId5" Type="http://schemas.openxmlformats.org/officeDocument/2006/relationships/image" Target="../media/image171.png"/><Relationship Id="rId10" Type="http://schemas.openxmlformats.org/officeDocument/2006/relationships/image" Target="../media/image174.png"/><Relationship Id="rId4" Type="http://schemas.openxmlformats.org/officeDocument/2006/relationships/image" Target="../media/image146.png"/><Relationship Id="rId9" Type="http://schemas.openxmlformats.org/officeDocument/2006/relationships/image" Target="../media/image1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89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3.png"/><Relationship Id="rId11" Type="http://schemas.openxmlformats.org/officeDocument/2006/relationships/image" Target="../media/image188.png"/><Relationship Id="rId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rxiv.org/abs/2010.11929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2380845" y="1448383"/>
            <a:ext cx="51615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4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(Transformer</a:t>
            </a:r>
            <a:r>
              <a:rPr lang="ko-KR" altLang="en-US" sz="24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중심으로</a:t>
            </a:r>
            <a:r>
              <a:rPr lang="en-US" altLang="ko-KR" sz="240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생성형 </a:t>
            </a:r>
            <a:r>
              <a:rPr lang="en-US" altLang="ko-KR"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세미나</a:t>
            </a:r>
            <a:endParaRPr lang="en-US" altLang="ko-KR" sz="36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94713" y="4797152"/>
            <a:ext cx="1768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2025.03.05</a:t>
            </a: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컨설팅 팀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</p:txBody>
      </p:sp>
      <p:pic>
        <p:nvPicPr>
          <p:cNvPr id="5" name="Picture 8" descr="logo_goodmark_%5b245%5d">
            <a:extLst>
              <a:ext uri="{FF2B5EF4-FFF2-40B4-BE49-F238E27FC236}">
                <a16:creationId xmlns:a16="http://schemas.microsoft.com/office/drawing/2014/main" id="{07406802-56F9-4D25-A6F4-763E4E95C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20" y="262067"/>
            <a:ext cx="1143000" cy="57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2D5C3147-0E82-488F-A00E-185B24D57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959" t="575" r="68657" b="78969"/>
          <a:stretch/>
        </p:blipFill>
        <p:spPr bwMode="auto">
          <a:xfrm>
            <a:off x="7597286" y="260648"/>
            <a:ext cx="647502" cy="572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8145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자연어 처리 기법의 이해</a:t>
            </a:r>
            <a:r>
              <a:rPr lang="en-US" altLang="ko-KR"/>
              <a:t> : </a:t>
            </a:r>
            <a:r>
              <a:rPr lang="ko-KR" altLang="en-US"/>
              <a:t>워드 </a:t>
            </a:r>
            <a:r>
              <a:rPr lang="ko-KR" altLang="en-US" err="1"/>
              <a:t>임베딩을</a:t>
            </a:r>
            <a:r>
              <a:rPr lang="ko-KR" altLang="en-US"/>
              <a:t> 사용하는 이유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>
                <a:solidFill>
                  <a:srgbClr val="0D0D0D"/>
                </a:solidFill>
              </a:rPr>
              <a:t>단어를 벡터로 표현하는 방법에는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희소 표현과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</a:rPr>
              <a:t>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밀집 표현이 있으며</a:t>
            </a:r>
            <a:r>
              <a:rPr lang="ko-KR" altLang="en-US">
                <a:solidFill>
                  <a:srgbClr val="0D0D0D"/>
                </a:solidFill>
              </a:rPr>
              <a:t> 워드 </a:t>
            </a:r>
            <a:r>
              <a:rPr lang="ko-KR" altLang="en-US" err="1">
                <a:solidFill>
                  <a:srgbClr val="0D0D0D"/>
                </a:solidFill>
              </a:rPr>
              <a:t>임베딩은</a:t>
            </a:r>
            <a:r>
              <a:rPr lang="ko-KR" altLang="en-US">
                <a:solidFill>
                  <a:srgbClr val="0D0D0D"/>
                </a:solidFill>
              </a:rPr>
              <a:t> 단어를 밀집 벡터</a:t>
            </a:r>
            <a:r>
              <a:rPr lang="en-US" altLang="ko-KR">
                <a:solidFill>
                  <a:srgbClr val="0D0D0D"/>
                </a:solidFill>
              </a:rPr>
              <a:t>(dense vector)</a:t>
            </a:r>
            <a:r>
              <a:rPr lang="ko-KR" altLang="en-US">
                <a:solidFill>
                  <a:srgbClr val="0D0D0D"/>
                </a:solidFill>
              </a:rPr>
              <a:t>로 표현하는 방법에 속함</a:t>
            </a:r>
            <a:r>
              <a:rPr lang="en-US" altLang="ko-KR">
                <a:solidFill>
                  <a:srgbClr val="0D0D0D"/>
                </a:solidFill>
              </a:rPr>
              <a:t>. </a:t>
            </a:r>
            <a:r>
              <a:rPr lang="ko-KR" altLang="en-US" sz="1400" b="0">
                <a:latin typeface="+mn-ea"/>
                <a:ea typeface="+mn-ea"/>
              </a:rPr>
              <a:t>벡터의 크기를 고정하면 차원이 무한으로 증가하는 것을 방지할 수 있음</a:t>
            </a:r>
            <a:r>
              <a:rPr lang="en-US" altLang="ko-KR" sz="1400" b="0">
                <a:latin typeface="+mn-ea"/>
                <a:ea typeface="+mn-ea"/>
              </a:rPr>
              <a:t>.</a:t>
            </a:r>
            <a:endParaRPr lang="en-US" altLang="ko-KR">
              <a:solidFill>
                <a:srgbClr val="0D0D0D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Seq2Seq (Sequence-to-Sequence)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1" name="표 8">
            <a:extLst>
              <a:ext uri="{FF2B5EF4-FFF2-40B4-BE49-F238E27FC236}">
                <a16:creationId xmlns:a16="http://schemas.microsoft.com/office/drawing/2014/main" id="{11CF6CDE-85F7-403C-9ABD-740A1A46537F}"/>
              </a:ext>
            </a:extLst>
          </p:cNvPr>
          <p:cNvGraphicFramePr>
            <a:graphicFrameLocks noGrp="1"/>
          </p:cNvGraphicFramePr>
          <p:nvPr/>
        </p:nvGraphicFramePr>
        <p:xfrm>
          <a:off x="746331" y="1614027"/>
          <a:ext cx="8349996" cy="4524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736622643"/>
                    </a:ext>
                  </a:extLst>
                </a:gridCol>
                <a:gridCol w="3544998">
                  <a:extLst>
                    <a:ext uri="{9D8B030D-6E8A-4147-A177-3AD203B41FA5}">
                      <a16:colId xmlns:a16="http://schemas.microsoft.com/office/drawing/2014/main" val="2389761645"/>
                    </a:ext>
                  </a:extLst>
                </a:gridCol>
                <a:gridCol w="3544998">
                  <a:extLst>
                    <a:ext uri="{9D8B030D-6E8A-4147-A177-3AD203B41FA5}">
                      <a16:colId xmlns:a16="http://schemas.microsoft.com/office/drawing/2014/main" val="3264018298"/>
                    </a:ext>
                  </a:extLst>
                </a:gridCol>
              </a:tblGrid>
              <a:tr h="339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원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핫 인코딩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워드 </a:t>
                      </a:r>
                      <a:r>
                        <a:rPr lang="ko-KR" altLang="en-US" sz="1500" err="1">
                          <a:solidFill>
                            <a:schemeClr val="bg1"/>
                          </a:solidFill>
                        </a:rPr>
                        <a:t>임베딩</a:t>
                      </a:r>
                      <a:endParaRPr lang="ko-KR" altLang="en-US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178577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ysClr val="windowText" lastClr="000000"/>
                          </a:solidFill>
                        </a:rPr>
                        <a:t>차원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+mn-ea"/>
                          <a:ea typeface="+mn-ea"/>
                        </a:rPr>
                        <a:t>고차원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단어 사전의 크기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err="1">
                          <a:latin typeface="+mn-ea"/>
                          <a:ea typeface="+mn-ea"/>
                        </a:rPr>
                        <a:t>저차원</a:t>
                      </a:r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949574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ysClr val="windowText" lastClr="000000"/>
                          </a:solidFill>
                        </a:rPr>
                        <a:t>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희소 벡터로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밀집 벡터로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074410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ysClr val="windowText" lastClr="000000"/>
                          </a:solidFill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수동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훈련데이터로부터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2673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ysClr val="windowText" lastClr="000000"/>
                          </a:solidFill>
                        </a:rPr>
                        <a:t>값의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ysClr val="windowText" lastClr="000000"/>
                          </a:solidFill>
                        </a:rPr>
                        <a:t>0 </a:t>
                      </a:r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과 </a:t>
                      </a:r>
                      <a:r>
                        <a:rPr lang="en-US" altLang="ko-KR" sz="140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07964"/>
                  </a:ext>
                </a:extLst>
              </a:tr>
              <a:tr h="550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ysClr val="windowText" lastClr="000000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</a:rPr>
                        <a:t>단어 수가 증가함에 따라 </a:t>
                      </a:r>
                      <a:br>
                        <a:rPr lang="en-US" altLang="ko-KR" sz="140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400">
                          <a:solidFill>
                            <a:srgbClr val="FF0000"/>
                          </a:solidFill>
                        </a:rPr>
                        <a:t>벡터 차원이 무한정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벡터의 크기를 사전에 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245780"/>
                  </a:ext>
                </a:extLst>
              </a:tr>
              <a:tr h="23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ysClr val="windowText" lastClr="000000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단어 집합이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이므로 벡터의 크기도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400" b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&lt;Table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size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6x6&gt;</a:t>
                      </a:r>
                    </a:p>
                    <a:p>
                      <a:pPr algn="ctr" latinLnBrk="1"/>
                      <a:r>
                        <a:rPr lang="en-US" altLang="ko-KR" sz="1400" b="0">
                          <a:latin typeface="+mn-ea"/>
                          <a:ea typeface="+mn-ea"/>
                        </a:rPr>
                        <a:t>[0]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고양이가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[1, 0, 0, 0, 0, 0]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[1]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거실에   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[0, 1, 0, 0, 0, 0]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[2]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있는      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[0, 0, 1, 0, 0, 0]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[3]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소파에   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[0, 0, 0, 1, 0, 0]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[4]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앉아      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[0, 0, 0, 0, 1, 0]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[5]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있습니다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[0, 0, 0, 0, 0, 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벡터의 크기를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로 고정</a:t>
                      </a:r>
                      <a:endParaRPr lang="en-US" altLang="ko-KR" sz="1400" b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&lt;Table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size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6x4&gt;</a:t>
                      </a:r>
                    </a:p>
                    <a:p>
                      <a:pPr algn="ctr" latinLnBrk="1"/>
                      <a:r>
                        <a:rPr lang="en-US" altLang="ko-KR" sz="1400" b="0">
                          <a:latin typeface="+mn-ea"/>
                          <a:ea typeface="+mn-ea"/>
                        </a:rPr>
                        <a:t>[0]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고양이가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[0.5, 2.1, 1.9, 1.5]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[1]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거실에   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[0.8, 1.2, 2.8, 1.8]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[2]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있는      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[1.2, 0.7, 1.9, 1.5] </a:t>
                      </a:r>
                    </a:p>
                    <a:p>
                      <a:pPr algn="ctr" latinLnBrk="1"/>
                      <a:r>
                        <a:rPr lang="en-US" altLang="ko-KR" sz="1400" b="0">
                          <a:latin typeface="+mn-ea"/>
                          <a:ea typeface="+mn-ea"/>
                        </a:rPr>
                        <a:t>[3]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소파에   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[2.1, 0.8, 1.5, 1.7]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[4]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앉아      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[0.1, 1.8, 1.2, 0.9]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latin typeface="+mn-ea"/>
                          <a:ea typeface="+mn-ea"/>
                        </a:rPr>
                        <a:t>[5] </a:t>
                      </a:r>
                      <a:r>
                        <a:rPr lang="ko-KR" altLang="en-US" sz="1400" b="0">
                          <a:latin typeface="+mn-ea"/>
                          <a:ea typeface="+mn-ea"/>
                        </a:rPr>
                        <a:t>있습니다 </a:t>
                      </a:r>
                      <a:r>
                        <a:rPr lang="en-US" altLang="ko-KR" sz="1400" b="0">
                          <a:latin typeface="+mn-ea"/>
                          <a:ea typeface="+mn-ea"/>
                        </a:rPr>
                        <a:t>-&gt; [1.5, 1.2, 0.8, 0.5]</a:t>
                      </a:r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012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75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Seq2Seq</a:t>
            </a:r>
            <a:r>
              <a:rPr lang="ko-KR" altLang="en-US"/>
              <a:t> 동작 원리</a:t>
            </a:r>
            <a:r>
              <a:rPr lang="en-US" altLang="ko-KR"/>
              <a:t>(2/4) - Encoder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pPr algn="l"/>
            <a:r>
              <a:rPr lang="ko-KR" altLang="en-US" b="0">
                <a:latin typeface="+mn-ea"/>
                <a:ea typeface="+mn-ea"/>
              </a:rPr>
              <a:t>인코더는 </a:t>
            </a:r>
            <a:r>
              <a:rPr lang="ko-KR" altLang="en-US" err="1">
                <a:latin typeface="+mn-ea"/>
              </a:rPr>
              <a:t>임베딩</a:t>
            </a:r>
            <a:r>
              <a:rPr lang="ko-KR" altLang="en-US">
                <a:latin typeface="+mn-ea"/>
              </a:rPr>
              <a:t> 벡터로 변환된 문장의 각 토큰을</a:t>
            </a:r>
            <a:r>
              <a:rPr lang="ko-KR" altLang="en-US" b="0">
                <a:latin typeface="+mn-ea"/>
                <a:ea typeface="+mn-ea"/>
              </a:rPr>
              <a:t> 순차적으로 받으며 내부상태를 업데이트함</a:t>
            </a:r>
            <a:r>
              <a:rPr lang="en-US" altLang="ko-KR" b="0">
                <a:latin typeface="+mn-ea"/>
                <a:ea typeface="+mn-ea"/>
              </a:rPr>
              <a:t>. </a:t>
            </a:r>
            <a:r>
              <a:rPr lang="ko-KR" altLang="en-US" b="0">
                <a:latin typeface="+mn-ea"/>
                <a:ea typeface="+mn-ea"/>
              </a:rPr>
              <a:t>순환신경망 셀로 </a:t>
            </a:r>
            <a:r>
              <a:rPr lang="en-US" altLang="ko-KR">
                <a:latin typeface="+mn-ea"/>
              </a:rPr>
              <a:t>LSTM</a:t>
            </a:r>
            <a:r>
              <a:rPr lang="ko-KR" altLang="en-US">
                <a:latin typeface="+mn-ea"/>
              </a:rPr>
              <a:t>이 사용될 경우 </a:t>
            </a:r>
            <a:r>
              <a:rPr lang="en-US" altLang="ko-KR">
                <a:latin typeface="+mn-ea"/>
              </a:rPr>
              <a:t>cell state</a:t>
            </a:r>
            <a:r>
              <a:rPr lang="ko-KR" altLang="en-US">
                <a:latin typeface="+mn-ea"/>
              </a:rPr>
              <a:t>와 </a:t>
            </a:r>
            <a:r>
              <a:rPr lang="en-US" altLang="ko-KR">
                <a:latin typeface="+mn-ea"/>
              </a:rPr>
              <a:t>hidden state </a:t>
            </a:r>
            <a:r>
              <a:rPr lang="ko-KR" altLang="en-US">
                <a:latin typeface="+mn-ea"/>
              </a:rPr>
              <a:t>두 값을 추출하며</a:t>
            </a:r>
            <a:r>
              <a:rPr lang="en-US" altLang="ko-KR">
                <a:latin typeface="+mn-ea"/>
              </a:rPr>
              <a:t>, GRU</a:t>
            </a:r>
            <a:r>
              <a:rPr lang="ko-KR" altLang="en-US">
                <a:latin typeface="+mn-ea"/>
              </a:rPr>
              <a:t>의 경우 </a:t>
            </a:r>
            <a:r>
              <a:rPr lang="en-US" altLang="ko-KR">
                <a:latin typeface="+mn-ea"/>
              </a:rPr>
              <a:t>cell state</a:t>
            </a:r>
            <a:r>
              <a:rPr lang="ko-KR" altLang="en-US">
                <a:latin typeface="+mn-ea"/>
              </a:rPr>
              <a:t>가 없으므로 </a:t>
            </a:r>
            <a:r>
              <a:rPr lang="en-US" altLang="ko-KR">
                <a:latin typeface="+mn-ea"/>
              </a:rPr>
              <a:t>hidden state</a:t>
            </a:r>
            <a:r>
              <a:rPr lang="ko-KR" altLang="en-US">
                <a:latin typeface="+mn-ea"/>
              </a:rPr>
              <a:t>만 추출함</a:t>
            </a:r>
            <a:r>
              <a:rPr lang="en-US" altLang="ko-KR">
                <a:latin typeface="+mn-ea"/>
              </a:rPr>
              <a:t>.</a:t>
            </a:r>
            <a:r>
              <a:rPr lang="ko-KR" altLang="en-US">
                <a:latin typeface="+mn-ea"/>
              </a:rPr>
              <a:t> 인코더의 최종 출력인 </a:t>
            </a:r>
            <a:r>
              <a:rPr lang="en-US" altLang="ko-KR">
                <a:latin typeface="+mn-ea"/>
              </a:rPr>
              <a:t>state</a:t>
            </a:r>
            <a:r>
              <a:rPr lang="ko-KR" altLang="en-US">
                <a:latin typeface="+mn-ea"/>
              </a:rPr>
              <a:t>는 </a:t>
            </a:r>
            <a:r>
              <a:rPr lang="ko-KR" altLang="en-US" err="1">
                <a:latin typeface="+mn-ea"/>
              </a:rPr>
              <a:t>디코더로</a:t>
            </a:r>
            <a:r>
              <a:rPr lang="ko-KR" altLang="en-US">
                <a:latin typeface="+mn-ea"/>
              </a:rPr>
              <a:t> 전달되어 출력 시퀀스 생성의 시작점으로 활용됨</a:t>
            </a:r>
            <a:r>
              <a:rPr lang="en-US" altLang="ko-KR">
                <a:latin typeface="+mn-ea"/>
              </a:rPr>
              <a:t>.</a:t>
            </a:r>
            <a:endParaRPr lang="en-US" altLang="ko-KR" b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Seq2Seq (Sequence-to-Sequence)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BDDD7CD-5CCE-49FE-B1C3-AA5FBA260663}"/>
              </a:ext>
            </a:extLst>
          </p:cNvPr>
          <p:cNvSpPr/>
          <p:nvPr/>
        </p:nvSpPr>
        <p:spPr bwMode="auto">
          <a:xfrm>
            <a:off x="626583" y="2606052"/>
            <a:ext cx="6063590" cy="1551550"/>
          </a:xfrm>
          <a:prstGeom prst="roundRect">
            <a:avLst/>
          </a:prstGeom>
          <a:noFill/>
          <a:ln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</a:t>
            </a: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ko-KR" altLang="en-US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F2A4D22-1567-423F-AABF-1E1E494C06A1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215494" y="3875276"/>
            <a:ext cx="0" cy="554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A8D93EB-74F7-4E92-BC6D-952A87C7A3D2}"/>
              </a:ext>
            </a:extLst>
          </p:cNvPr>
          <p:cNvSpPr/>
          <p:nvPr/>
        </p:nvSpPr>
        <p:spPr bwMode="auto">
          <a:xfrm>
            <a:off x="796902" y="3326487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sz="18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9774F6-F021-4A71-86C2-914F9ADF6A08}"/>
              </a:ext>
            </a:extLst>
          </p:cNvPr>
          <p:cNvSpPr/>
          <p:nvPr/>
        </p:nvSpPr>
        <p:spPr bwMode="auto">
          <a:xfrm>
            <a:off x="2311843" y="3326487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sz="18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FE7EA83-3998-4336-A3A5-FA1FD2AFCCAA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730435" y="3875276"/>
            <a:ext cx="0" cy="554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F410EA56-5964-414F-9C6F-B1249E95B820}"/>
                  </a:ext>
                </a:extLst>
              </p:cNvPr>
              <p:cNvSpPr/>
              <p:nvPr/>
            </p:nvSpPr>
            <p:spPr bwMode="auto">
              <a:xfrm>
                <a:off x="7012323" y="3222438"/>
                <a:ext cx="1756433" cy="76390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altLang="ko-KR" sz="1500" b="0">
                    <a:solidFill>
                      <a:schemeClr val="tx1"/>
                    </a:solidFill>
                    <a:latin typeface="+mn-ea"/>
                  </a:rPr>
                  <a:t>Context Vector</a:t>
                </a:r>
                <a:br>
                  <a:rPr kumimoji="0" lang="en-US" altLang="ko-KR" sz="1500" b="0">
                    <a:solidFill>
                      <a:schemeClr val="tx1"/>
                    </a:solidFill>
                    <a:latin typeface="+mn-ea"/>
                  </a:rPr>
                </a:br>
                <a:r>
                  <a:rPr kumimoji="0" lang="en-US" altLang="ko-KR" sz="1500" b="0">
                    <a:solidFill>
                      <a:schemeClr val="tx1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  <m:sSub>
                      <m:sSubPr>
                        <m:ctrlP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kumimoji="0" lang="en-US" altLang="ko-KR" sz="1500" b="0">
                    <a:solidFill>
                      <a:schemeClr val="tx1"/>
                    </a:solidFill>
                    <a:latin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F410EA56-5964-414F-9C6F-B1249E95B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12323" y="3222438"/>
                <a:ext cx="1756433" cy="763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AE85885-BF11-4711-B9B1-5716B8B28DEB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1634086" y="3600882"/>
            <a:ext cx="67775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텍스트 개체 틀 2">
                <a:extLst>
                  <a:ext uri="{FF2B5EF4-FFF2-40B4-BE49-F238E27FC236}">
                    <a16:creationId xmlns:a16="http://schemas.microsoft.com/office/drawing/2014/main" id="{70104776-B127-4AB2-A36E-D82F422992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1458" y="3222438"/>
                <a:ext cx="386630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ko-KR" sz="18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85" name="텍스트 개체 틀 2">
                <a:extLst>
                  <a:ext uri="{FF2B5EF4-FFF2-40B4-BE49-F238E27FC236}">
                    <a16:creationId xmlns:a16="http://schemas.microsoft.com/office/drawing/2014/main" id="{70104776-B127-4AB2-A36E-D82F42299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458" y="3222438"/>
                <a:ext cx="386630" cy="271877"/>
              </a:xfrm>
              <a:prstGeom prst="rect">
                <a:avLst/>
              </a:prstGeom>
              <a:blipFill>
                <a:blip r:embed="rId4"/>
                <a:stretch>
                  <a:fillRect l="-39063" r="-468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EB120688-B792-4779-9CFF-260A5A775CEB}"/>
              </a:ext>
            </a:extLst>
          </p:cNvPr>
          <p:cNvSpPr/>
          <p:nvPr/>
        </p:nvSpPr>
        <p:spPr bwMode="auto">
          <a:xfrm>
            <a:off x="3916223" y="3326487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sz="18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E7FFD3F-1C62-4936-98B1-955AF25836C5}"/>
              </a:ext>
            </a:extLst>
          </p:cNvPr>
          <p:cNvCxnSpPr>
            <a:cxnSpLocks/>
            <a:endCxn id="94" idx="2"/>
          </p:cNvCxnSpPr>
          <p:nvPr/>
        </p:nvCxnSpPr>
        <p:spPr>
          <a:xfrm flipV="1">
            <a:off x="4334815" y="3875276"/>
            <a:ext cx="0" cy="554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8646CE3-84FE-4198-8A8F-49FA53F2B216}"/>
              </a:ext>
            </a:extLst>
          </p:cNvPr>
          <p:cNvCxnSpPr>
            <a:cxnSpLocks/>
            <a:stCxn id="25" idx="3"/>
            <a:endCxn id="94" idx="1"/>
          </p:cNvCxnSpPr>
          <p:nvPr/>
        </p:nvCxnSpPr>
        <p:spPr>
          <a:xfrm>
            <a:off x="3149027" y="3600882"/>
            <a:ext cx="76719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텍스트 개체 틀 2">
                <a:extLst>
                  <a:ext uri="{FF2B5EF4-FFF2-40B4-BE49-F238E27FC236}">
                    <a16:creationId xmlns:a16="http://schemas.microsoft.com/office/drawing/2014/main" id="{CDDED9F0-C46D-43CE-8556-ED373DA66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5702" y="3222438"/>
                <a:ext cx="386630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ko-KR" sz="18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9" name="텍스트 개체 틀 2">
                <a:extLst>
                  <a:ext uri="{FF2B5EF4-FFF2-40B4-BE49-F238E27FC236}">
                    <a16:creationId xmlns:a16="http://schemas.microsoft.com/office/drawing/2014/main" id="{CDDED9F0-C46D-43CE-8556-ED373DA66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702" y="3222438"/>
                <a:ext cx="386630" cy="271877"/>
              </a:xfrm>
              <a:prstGeom prst="rect">
                <a:avLst/>
              </a:prstGeom>
              <a:blipFill>
                <a:blip r:embed="rId5"/>
                <a:stretch>
                  <a:fillRect l="-42857" r="-793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4D727651-F121-4D03-A3D2-4DFD158424EC}"/>
              </a:ext>
            </a:extLst>
          </p:cNvPr>
          <p:cNvSpPr/>
          <p:nvPr/>
        </p:nvSpPr>
        <p:spPr bwMode="auto">
          <a:xfrm>
            <a:off x="5520604" y="3326487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sz="18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5714F55-A75B-43D0-8565-3A9529BA71C7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5939196" y="3875276"/>
            <a:ext cx="481" cy="554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29A4DAC-68B9-46F2-A60E-DD89D816ABA2}"/>
              </a:ext>
            </a:extLst>
          </p:cNvPr>
          <p:cNvCxnSpPr>
            <a:cxnSpLocks/>
            <a:stCxn id="94" idx="3"/>
            <a:endCxn id="103" idx="1"/>
          </p:cNvCxnSpPr>
          <p:nvPr/>
        </p:nvCxnSpPr>
        <p:spPr>
          <a:xfrm>
            <a:off x="4753407" y="3600882"/>
            <a:ext cx="76719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49DB04C-84D8-432A-8C70-D70167082371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6357788" y="3600882"/>
            <a:ext cx="654535" cy="351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텍스트 개체 틀 2">
                <a:extLst>
                  <a:ext uri="{FF2B5EF4-FFF2-40B4-BE49-F238E27FC236}">
                    <a16:creationId xmlns:a16="http://schemas.microsoft.com/office/drawing/2014/main" id="{6A2D119C-FBB2-4026-9991-3C923DC950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379" y="4380341"/>
                <a:ext cx="386630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</m:oMath>
                  </m:oMathPara>
                </a14:m>
                <a:endParaRPr kumimoji="0" lang="en-US" altLang="ko-KR" sz="18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70" name="텍스트 개체 틀 2">
                <a:extLst>
                  <a:ext uri="{FF2B5EF4-FFF2-40B4-BE49-F238E27FC236}">
                    <a16:creationId xmlns:a16="http://schemas.microsoft.com/office/drawing/2014/main" id="{6A2D119C-FBB2-4026-9991-3C923DC9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79" y="4380341"/>
                <a:ext cx="386630" cy="271877"/>
              </a:xfrm>
              <a:prstGeom prst="rect">
                <a:avLst/>
              </a:prstGeom>
              <a:blipFill>
                <a:blip r:embed="rId6"/>
                <a:stretch>
                  <a:fillRect l="-25000" r="-3125" b="-5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텍스트 개체 틀 2">
                <a:extLst>
                  <a:ext uri="{FF2B5EF4-FFF2-40B4-BE49-F238E27FC236}">
                    <a16:creationId xmlns:a16="http://schemas.microsoft.com/office/drawing/2014/main" id="{CF1AC51E-E3AC-44C5-92EC-E7CFBB1EC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6559" y="4380341"/>
                <a:ext cx="386630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b>
                      </m:sSub>
                    </m:oMath>
                  </m:oMathPara>
                </a14:m>
                <a:endParaRPr kumimoji="0" lang="en-US" altLang="ko-KR" sz="18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71" name="텍스트 개체 틀 2">
                <a:extLst>
                  <a:ext uri="{FF2B5EF4-FFF2-40B4-BE49-F238E27FC236}">
                    <a16:creationId xmlns:a16="http://schemas.microsoft.com/office/drawing/2014/main" id="{CF1AC51E-E3AC-44C5-92EC-E7CFBB1EC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9" y="4380341"/>
                <a:ext cx="386630" cy="271877"/>
              </a:xfrm>
              <a:prstGeom prst="rect">
                <a:avLst/>
              </a:prstGeom>
              <a:blipFill>
                <a:blip r:embed="rId7"/>
                <a:stretch>
                  <a:fillRect l="-26984" r="-4762" b="-5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텍스트 개체 틀 2">
                <a:extLst>
                  <a:ext uri="{FF2B5EF4-FFF2-40B4-BE49-F238E27FC236}">
                    <a16:creationId xmlns:a16="http://schemas.microsoft.com/office/drawing/2014/main" id="{18DF99BA-0738-4E80-AD85-F8F506F61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978" y="4380341"/>
                <a:ext cx="386630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b>
                      </m:sSub>
                    </m:oMath>
                  </m:oMathPara>
                </a14:m>
                <a:endParaRPr kumimoji="0" lang="en-US" altLang="ko-KR" sz="18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72" name="텍스트 개체 틀 2">
                <a:extLst>
                  <a:ext uri="{FF2B5EF4-FFF2-40B4-BE49-F238E27FC236}">
                    <a16:creationId xmlns:a16="http://schemas.microsoft.com/office/drawing/2014/main" id="{18DF99BA-0738-4E80-AD85-F8F506F61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978" y="4380341"/>
                <a:ext cx="386630" cy="271877"/>
              </a:xfrm>
              <a:prstGeom prst="rect">
                <a:avLst/>
              </a:prstGeom>
              <a:blipFill>
                <a:blip r:embed="rId8"/>
                <a:stretch>
                  <a:fillRect l="-26984" r="-4762" b="-5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텍스트 개체 틀 2">
                <a:extLst>
                  <a:ext uri="{FF2B5EF4-FFF2-40B4-BE49-F238E27FC236}">
                    <a16:creationId xmlns:a16="http://schemas.microsoft.com/office/drawing/2014/main" id="{7F631566-B46C-46E9-AC31-C221BDE29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1436" y="4400107"/>
                <a:ext cx="1036482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0"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0" lang="en-US" altLang="ko-KR" sz="18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73" name="텍스트 개체 틀 2">
                <a:extLst>
                  <a:ext uri="{FF2B5EF4-FFF2-40B4-BE49-F238E27FC236}">
                    <a16:creationId xmlns:a16="http://schemas.microsoft.com/office/drawing/2014/main" id="{7F631566-B46C-46E9-AC31-C221BDE29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436" y="4400107"/>
                <a:ext cx="1036482" cy="271877"/>
              </a:xfrm>
              <a:prstGeom prst="rect">
                <a:avLst/>
              </a:prstGeom>
              <a:blipFill>
                <a:blip r:embed="rId9"/>
                <a:stretch>
                  <a:fillRect b="-5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DCAA7C-5238-4661-B980-6B6B4074F578}"/>
              </a:ext>
            </a:extLst>
          </p:cNvPr>
          <p:cNvSpPr/>
          <p:nvPr/>
        </p:nvSpPr>
        <p:spPr bwMode="auto">
          <a:xfrm>
            <a:off x="4950082" y="3403647"/>
            <a:ext cx="303861" cy="2754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73837E-3DAC-4E39-B7AA-D94B7A00136F}"/>
                  </a:ext>
                </a:extLst>
              </p:cNvPr>
              <p:cNvSpPr txBox="1"/>
              <p:nvPr/>
            </p:nvSpPr>
            <p:spPr>
              <a:xfrm>
                <a:off x="7012323" y="2380630"/>
                <a:ext cx="2356351" cy="667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176213" indent="-1762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 :</m:t>
                    </m:r>
                    <m:r>
                      <m:rPr>
                        <m:nor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h</m:t>
                    </m:r>
                    <m:r>
                      <m:rPr>
                        <m:nor/>
                      </m:rPr>
                      <a:rPr lang="en-US" altLang="ko-KR" b="0" dirty="0">
                        <a:latin typeface="+mn-ea"/>
                      </a:rPr>
                      <m:t>idden</m:t>
                    </m:r>
                    <m:r>
                      <m:rPr>
                        <m:nor/>
                      </m:rPr>
                      <a:rPr lang="en-US" altLang="ko-KR" b="0" dirty="0">
                        <a:latin typeface="+mn-ea"/>
                      </a:rPr>
                      <m:t> </m:t>
                    </m:r>
                    <m:r>
                      <m:rPr>
                        <m:nor/>
                      </m:rPr>
                      <a:rPr lang="en-US" altLang="ko-KR" b="0" dirty="0">
                        <a:latin typeface="+mn-ea"/>
                      </a:rPr>
                      <m:t>state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176213" indent="-1762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b="0">
                    <a:latin typeface="+mn-ea"/>
                    <a:ea typeface="+mn-ea"/>
                  </a:rPr>
                  <a:t> </a:t>
                </a:r>
                <a:r>
                  <a:rPr lang="en-US" altLang="ko-KR" b="0">
                    <a:latin typeface="+mn-ea"/>
                    <a:ea typeface="+mn-ea"/>
                  </a:rPr>
                  <a:t>: </a:t>
                </a:r>
                <a:r>
                  <a:rPr lang="en-US" altLang="ko-KR" b="0">
                    <a:latin typeface="+mn-ea"/>
                  </a:rPr>
                  <a:t>cell state </a:t>
                </a:r>
              </a:p>
              <a:p>
                <a:pPr marL="176213" indent="-1762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ko-KR" altLang="en-US" b="0">
                    <a:latin typeface="+mn-ea"/>
                    <a:ea typeface="+mn-ea"/>
                  </a:rPr>
                  <a:t> </a:t>
                </a:r>
                <a:r>
                  <a:rPr lang="en-US" altLang="ko-KR" b="0">
                    <a:latin typeface="+mn-ea"/>
                    <a:ea typeface="+mn-ea"/>
                  </a:rPr>
                  <a:t>: t</a:t>
                </a:r>
                <a:r>
                  <a:rPr lang="ko-KR" altLang="en-US" b="0">
                    <a:latin typeface="+mn-ea"/>
                    <a:ea typeface="+mn-ea"/>
                  </a:rPr>
                  <a:t>시점에서의 입력벡터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73837E-3DAC-4E39-B7AA-D94B7A001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23" y="2380630"/>
                <a:ext cx="2356351" cy="667042"/>
              </a:xfrm>
              <a:prstGeom prst="rect">
                <a:avLst/>
              </a:prstGeom>
              <a:blipFill>
                <a:blip r:embed="rId10"/>
                <a:stretch>
                  <a:fillRect l="-4134" t="-5505" r="-3359" b="-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888A991-9BB2-42D9-AB39-7EFA05434E50}"/>
              </a:ext>
            </a:extLst>
          </p:cNvPr>
          <p:cNvSpPr txBox="1"/>
          <p:nvPr/>
        </p:nvSpPr>
        <p:spPr>
          <a:xfrm>
            <a:off x="518662" y="5693253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&lt;Seq2Seq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 b="0">
                <a:latin typeface="+mn-ea"/>
                <a:ea typeface="+mn-ea"/>
              </a:rPr>
              <a:t>- LSTM cell</a:t>
            </a:r>
            <a:r>
              <a:rPr lang="ko-KR" altLang="en-US" sz="1200" b="0">
                <a:latin typeface="+mn-ea"/>
                <a:ea typeface="+mn-ea"/>
              </a:rPr>
              <a:t>을 사용한 인코더 구조 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091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Seq2Seq</a:t>
            </a:r>
            <a:r>
              <a:rPr lang="ko-KR" altLang="en-US"/>
              <a:t> 동작 원리</a:t>
            </a:r>
            <a:r>
              <a:rPr lang="en-US" altLang="ko-KR"/>
              <a:t>(3/4) - Decoder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 err="1"/>
              <a:t>디코더는</a:t>
            </a:r>
            <a:r>
              <a:rPr lang="ko-KR" altLang="en-US"/>
              <a:t> 인코더의 최종출력인 컨텍스트 벡터를 </a:t>
            </a:r>
            <a:r>
              <a:rPr lang="ko-KR" altLang="en-US" err="1"/>
              <a:t>디코더의</a:t>
            </a:r>
            <a:r>
              <a:rPr lang="ko-KR" altLang="en-US"/>
              <a:t> 초기 </a:t>
            </a:r>
            <a:r>
              <a:rPr lang="en-US" altLang="ko-KR"/>
              <a:t>state</a:t>
            </a:r>
            <a:r>
              <a:rPr lang="ko-KR" altLang="en-US"/>
              <a:t>로 사용하여 순차적으로 단어를 생성함</a:t>
            </a:r>
            <a:r>
              <a:rPr lang="en-US" altLang="ko-KR"/>
              <a:t>. </a:t>
            </a:r>
            <a:r>
              <a:rPr lang="ko-KR" altLang="en-US"/>
              <a:t>이 때 교사강요</a:t>
            </a:r>
            <a:r>
              <a:rPr lang="en-US" altLang="ko-KR"/>
              <a:t>(Teacher forcing)</a:t>
            </a:r>
            <a:r>
              <a:rPr lang="ko-KR" altLang="en-US"/>
              <a:t>라는 </a:t>
            </a:r>
            <a:r>
              <a:rPr lang="en-US" altLang="ko-KR"/>
              <a:t>RNN </a:t>
            </a:r>
            <a:r>
              <a:rPr lang="ko-KR" altLang="en-US"/>
              <a:t>모델의 훈련 기법을 사용하여 </a:t>
            </a:r>
            <a:r>
              <a:rPr lang="ko-KR" altLang="en-US" err="1"/>
              <a:t>디코더가</a:t>
            </a:r>
            <a:r>
              <a:rPr lang="ko-KR" altLang="en-US"/>
              <a:t> 출력을 생성할 때 이전 셀의 출력이 아닌 실제 정답을 입력으로 받아 다음 출력을 예측하도록 강제함</a:t>
            </a:r>
            <a:r>
              <a:rPr lang="en-US" altLang="ko-KR"/>
              <a:t>.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Seq2Seq (Sequence-to-Sequence)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CC46B371-77F6-4693-AB46-6807BEC86E8A}"/>
                  </a:ext>
                </a:extLst>
              </p:cNvPr>
              <p:cNvSpPr txBox="1"/>
              <p:nvPr/>
            </p:nvSpPr>
            <p:spPr>
              <a:xfrm>
                <a:off x="491029" y="5601547"/>
                <a:ext cx="8923941" cy="738604"/>
              </a:xfrm>
              <a:prstGeom prst="rect">
                <a:avLst/>
              </a:prstGeom>
              <a:noFill/>
              <a:ln w="12700">
                <a:solidFill>
                  <a:srgbClr val="561412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 defTabSz="911896">
                  <a:defRPr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pPr algn="l"/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Ex)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=2</m:t>
                    </m:r>
                  </m:oMath>
                </a14:m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에서 </a:t>
                </a:r>
                <a:r>
                  <a:rPr lang="en-US" altLang="ko-KR" sz="1200">
                    <a:solidFill>
                      <a:schemeClr val="tx1"/>
                    </a:solidFill>
                    <a:latin typeface="+mn-ea"/>
                    <a:ea typeface="+mn-ea"/>
                  </a:rPr>
                  <a:t>go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를 예측했다면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3 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에서는 이전 예측 값인 </a:t>
                </a:r>
                <a:r>
                  <a:rPr lang="en-US" altLang="ko-KR" sz="1200">
                    <a:solidFill>
                      <a:schemeClr val="tx1"/>
                    </a:solidFill>
                    <a:latin typeface="+mn-ea"/>
                    <a:ea typeface="+mn-ea"/>
                  </a:rPr>
                  <a:t>go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를 바탕으로 정답을 예측하기 때문에 연쇄작용으로</a:t>
                </a:r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실제 정답인</a:t>
                </a:r>
                <a:b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</a:br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    </a:t>
                </a:r>
                <a:r>
                  <a:rPr lang="en-US" altLang="ko-KR" sz="1200">
                    <a:solidFill>
                      <a:schemeClr val="tx1"/>
                    </a:solidFill>
                    <a:latin typeface="+mn-ea"/>
                    <a:ea typeface="+mn-ea"/>
                  </a:rPr>
                  <a:t>I am a student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와 전혀 다른</a:t>
                </a:r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결과를 초래할 가능성이 있음</a:t>
                </a:r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 이를 방지하고자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200" b="0">
                    <a:solidFill>
                      <a:schemeClr val="tx1"/>
                    </a:solidFill>
                    <a:latin typeface="+mn-ea"/>
                  </a:rPr>
                  <a:t>3 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에서는 틀린 값인 </a:t>
                </a:r>
                <a:r>
                  <a:rPr lang="en-US" altLang="ko-KR" sz="1200">
                    <a:solidFill>
                      <a:schemeClr val="tx1"/>
                    </a:solidFill>
                    <a:latin typeface="+mn-ea"/>
                    <a:ea typeface="+mn-ea"/>
                  </a:rPr>
                  <a:t>go</a:t>
                </a:r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대신에 정답 라벨</a:t>
                </a:r>
                <a:b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</a:br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    </a:t>
                </a:r>
                <a:r>
                  <a:rPr lang="en-US" altLang="ko-KR" sz="1200">
                    <a:solidFill>
                      <a:schemeClr val="tx1"/>
                    </a:solidFill>
                    <a:latin typeface="+mn-ea"/>
                    <a:ea typeface="+mn-ea"/>
                  </a:rPr>
                  <a:t>am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을 사용하여</a:t>
                </a:r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훈련을 실시함</a:t>
                </a:r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. </a:t>
                </a:r>
                <a:r>
                  <a:rPr lang="ko-KR" altLang="en-US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정답 라벨은 훈련 시에만 사용됨</a:t>
                </a:r>
                <a:r>
                  <a:rPr lang="en-US" altLang="ko-KR" sz="1200" b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CC46B371-77F6-4693-AB46-6807BEC86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29" y="5601547"/>
                <a:ext cx="8923941" cy="73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561412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18DC88-306F-4FE9-ADE5-ABA75B16F36D}"/>
              </a:ext>
            </a:extLst>
          </p:cNvPr>
          <p:cNvCxnSpPr>
            <a:cxnSpLocks/>
          </p:cNvCxnSpPr>
          <p:nvPr/>
        </p:nvCxnSpPr>
        <p:spPr>
          <a:xfrm>
            <a:off x="4953000" y="1953608"/>
            <a:ext cx="0" cy="34464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1E4B943-CA3F-4852-8E2A-8368639A6B7C}"/>
              </a:ext>
            </a:extLst>
          </p:cNvPr>
          <p:cNvSpPr txBox="1"/>
          <p:nvPr/>
        </p:nvSpPr>
        <p:spPr>
          <a:xfrm>
            <a:off x="2072166" y="2024638"/>
            <a:ext cx="104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>
                <a:latin typeface="+mn-ea"/>
                <a:ea typeface="+mn-ea"/>
              </a:rPr>
              <a:t>학습 구간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19644F2-CAD0-4AD4-B7D3-CC151E659AF4}"/>
              </a:ext>
            </a:extLst>
          </p:cNvPr>
          <p:cNvSpPr txBox="1"/>
          <p:nvPr/>
        </p:nvSpPr>
        <p:spPr>
          <a:xfrm>
            <a:off x="6992820" y="2023407"/>
            <a:ext cx="106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u="sng">
                <a:latin typeface="+mn-ea"/>
                <a:ea typeface="+mn-ea"/>
              </a:rPr>
              <a:t>추론 구간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8DCDF05-9240-494C-8B06-475BE2328F95}"/>
              </a:ext>
            </a:extLst>
          </p:cNvPr>
          <p:cNvSpPr/>
          <p:nvPr/>
        </p:nvSpPr>
        <p:spPr bwMode="auto">
          <a:xfrm>
            <a:off x="1581213" y="2619237"/>
            <a:ext cx="506108" cy="3038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양쪽 중괄호 53">
            <a:extLst>
              <a:ext uri="{FF2B5EF4-FFF2-40B4-BE49-F238E27FC236}">
                <a16:creationId xmlns:a16="http://schemas.microsoft.com/office/drawing/2014/main" id="{B4D4CC43-70F4-48F9-BFA6-7EE730D1AE6B}"/>
              </a:ext>
            </a:extLst>
          </p:cNvPr>
          <p:cNvSpPr/>
          <p:nvPr/>
        </p:nvSpPr>
        <p:spPr>
          <a:xfrm>
            <a:off x="563219" y="4418711"/>
            <a:ext cx="4148851" cy="348367"/>
          </a:xfrm>
          <a:prstGeom prst="bracePair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55" name="텍스트 개체 틀 2">
            <a:extLst>
              <a:ext uri="{FF2B5EF4-FFF2-40B4-BE49-F238E27FC236}">
                <a16:creationId xmlns:a16="http://schemas.microsoft.com/office/drawing/2014/main" id="{DF684A7E-2693-4181-9E2E-D4A28EACC02F}"/>
              </a:ext>
            </a:extLst>
          </p:cNvPr>
          <p:cNvSpPr txBox="1">
            <a:spLocks/>
          </p:cNvSpPr>
          <p:nvPr/>
        </p:nvSpPr>
        <p:spPr>
          <a:xfrm>
            <a:off x="1993861" y="4798191"/>
            <a:ext cx="1237657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800">
                <a:solidFill>
                  <a:srgbClr val="F79646"/>
                </a:solidFill>
                <a:latin typeface="+mn-ea"/>
              </a:rPr>
              <a:t>정답 라벨</a:t>
            </a:r>
            <a:endParaRPr kumimoji="0" lang="en-US" altLang="ko-KR" sz="1800">
              <a:solidFill>
                <a:srgbClr val="F79646"/>
              </a:solidFill>
              <a:latin typeface="+mn-ea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08C102-500F-4B28-9215-40B5559DAAA8}"/>
              </a:ext>
            </a:extLst>
          </p:cNvPr>
          <p:cNvCxnSpPr>
            <a:cxnSpLocks/>
            <a:stCxn id="113" idx="0"/>
            <a:endCxn id="118" idx="2"/>
          </p:cNvCxnSpPr>
          <p:nvPr/>
        </p:nvCxnSpPr>
        <p:spPr>
          <a:xfrm flipV="1">
            <a:off x="1032125" y="2923098"/>
            <a:ext cx="1714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텍스트 개체 틀 2">
            <a:extLst>
              <a:ext uri="{FF2B5EF4-FFF2-40B4-BE49-F238E27FC236}">
                <a16:creationId xmlns:a16="http://schemas.microsoft.com/office/drawing/2014/main" id="{C00FCC83-AD62-4AA9-93A3-0182CBAC0D05}"/>
              </a:ext>
            </a:extLst>
          </p:cNvPr>
          <p:cNvSpPr txBox="1">
            <a:spLocks/>
          </p:cNvSpPr>
          <p:nvPr/>
        </p:nvSpPr>
        <p:spPr>
          <a:xfrm>
            <a:off x="1493047" y="2554365"/>
            <a:ext cx="68681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solidFill>
                  <a:schemeClr val="bg1"/>
                </a:solidFill>
                <a:latin typeface="+mn-ea"/>
              </a:rPr>
              <a:t>go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0DEE2E4F-19B5-4C84-8DAC-6C4CF2550E97}"/>
              </a:ext>
            </a:extLst>
          </p:cNvPr>
          <p:cNvCxnSpPr>
            <a:cxnSpLocks/>
            <a:stCxn id="114" idx="0"/>
            <a:endCxn id="103" idx="2"/>
          </p:cNvCxnSpPr>
          <p:nvPr/>
        </p:nvCxnSpPr>
        <p:spPr>
          <a:xfrm flipV="1">
            <a:off x="1836455" y="2923098"/>
            <a:ext cx="0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텍스트 개체 틀 2">
            <a:extLst>
              <a:ext uri="{FF2B5EF4-FFF2-40B4-BE49-F238E27FC236}">
                <a16:creationId xmlns:a16="http://schemas.microsoft.com/office/drawing/2014/main" id="{7224D77B-4215-4F90-AC3D-3294866DD2CE}"/>
              </a:ext>
            </a:extLst>
          </p:cNvPr>
          <p:cNvSpPr txBox="1">
            <a:spLocks/>
          </p:cNvSpPr>
          <p:nvPr/>
        </p:nvSpPr>
        <p:spPr>
          <a:xfrm>
            <a:off x="2180197" y="2554365"/>
            <a:ext cx="888348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0C6BEAD-555D-43B7-94F3-31D1396FD743}"/>
              </a:ext>
            </a:extLst>
          </p:cNvPr>
          <p:cNvCxnSpPr>
            <a:cxnSpLocks/>
            <a:stCxn id="115" idx="0"/>
            <a:endCxn id="105" idx="2"/>
          </p:cNvCxnSpPr>
          <p:nvPr/>
        </p:nvCxnSpPr>
        <p:spPr>
          <a:xfrm flipH="1" flipV="1">
            <a:off x="2624371" y="2923098"/>
            <a:ext cx="2588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텍스트 개체 틀 2">
            <a:extLst>
              <a:ext uri="{FF2B5EF4-FFF2-40B4-BE49-F238E27FC236}">
                <a16:creationId xmlns:a16="http://schemas.microsoft.com/office/drawing/2014/main" id="{4001500E-D2D8-43E6-9C6E-42CDA37E3DBD}"/>
              </a:ext>
            </a:extLst>
          </p:cNvPr>
          <p:cNvSpPr txBox="1">
            <a:spLocks/>
          </p:cNvSpPr>
          <p:nvPr/>
        </p:nvSpPr>
        <p:spPr>
          <a:xfrm>
            <a:off x="2907851" y="2554365"/>
            <a:ext cx="103590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student</a:t>
            </a: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21AAD60-826F-4EF4-9699-D79C73ED869E}"/>
              </a:ext>
            </a:extLst>
          </p:cNvPr>
          <p:cNvCxnSpPr>
            <a:cxnSpLocks/>
            <a:stCxn id="116" idx="0"/>
            <a:endCxn id="107" idx="2"/>
          </p:cNvCxnSpPr>
          <p:nvPr/>
        </p:nvCxnSpPr>
        <p:spPr>
          <a:xfrm flipH="1" flipV="1">
            <a:off x="3425804" y="2923098"/>
            <a:ext cx="717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텍스트 개체 틀 2">
            <a:extLst>
              <a:ext uri="{FF2B5EF4-FFF2-40B4-BE49-F238E27FC236}">
                <a16:creationId xmlns:a16="http://schemas.microsoft.com/office/drawing/2014/main" id="{6FBEFBD7-C779-45D2-8CC0-EABFF0075483}"/>
              </a:ext>
            </a:extLst>
          </p:cNvPr>
          <p:cNvSpPr txBox="1">
            <a:spLocks/>
          </p:cNvSpPr>
          <p:nvPr/>
        </p:nvSpPr>
        <p:spPr>
          <a:xfrm>
            <a:off x="3756768" y="2554365"/>
            <a:ext cx="908834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&lt;</a:t>
            </a:r>
            <a:r>
              <a:rPr kumimoji="0" lang="en-US" altLang="ko-KR" sz="1800" b="0" err="1">
                <a:latin typeface="+mn-ea"/>
              </a:rPr>
              <a:t>eos</a:t>
            </a:r>
            <a:r>
              <a:rPr kumimoji="0" lang="en-US" altLang="ko-KR" sz="1800" b="0">
                <a:latin typeface="+mn-ea"/>
              </a:rPr>
              <a:t>&gt;</a:t>
            </a: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FF9F14F9-4C75-42E3-9147-BBEE98785C47}"/>
              </a:ext>
            </a:extLst>
          </p:cNvPr>
          <p:cNvCxnSpPr>
            <a:cxnSpLocks/>
            <a:stCxn id="117" idx="0"/>
            <a:endCxn id="109" idx="2"/>
          </p:cNvCxnSpPr>
          <p:nvPr/>
        </p:nvCxnSpPr>
        <p:spPr>
          <a:xfrm flipV="1">
            <a:off x="4210360" y="2923098"/>
            <a:ext cx="825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AFDD037E-B4C4-4505-AB4F-91E11CC9C677}"/>
              </a:ext>
            </a:extLst>
          </p:cNvPr>
          <p:cNvSpPr/>
          <p:nvPr/>
        </p:nvSpPr>
        <p:spPr bwMode="auto">
          <a:xfrm>
            <a:off x="719769" y="3493914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F27E7A4F-DFFD-432C-80F4-E3FE54DB15B2}"/>
              </a:ext>
            </a:extLst>
          </p:cNvPr>
          <p:cNvSpPr/>
          <p:nvPr/>
        </p:nvSpPr>
        <p:spPr bwMode="auto">
          <a:xfrm>
            <a:off x="1524099" y="3493914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D2871EB6-88E3-486B-8485-3AD112BA5A60}"/>
              </a:ext>
            </a:extLst>
          </p:cNvPr>
          <p:cNvSpPr/>
          <p:nvPr/>
        </p:nvSpPr>
        <p:spPr bwMode="auto">
          <a:xfrm>
            <a:off x="2314603" y="3493914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17A19CD2-0EEA-4A97-9622-A70838C1E342}"/>
              </a:ext>
            </a:extLst>
          </p:cNvPr>
          <p:cNvSpPr/>
          <p:nvPr/>
        </p:nvSpPr>
        <p:spPr bwMode="auto">
          <a:xfrm>
            <a:off x="3114165" y="3493914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671DF71D-7DF9-4D70-8A8E-EC9A59B58236}"/>
              </a:ext>
            </a:extLst>
          </p:cNvPr>
          <p:cNvSpPr/>
          <p:nvPr/>
        </p:nvSpPr>
        <p:spPr bwMode="auto">
          <a:xfrm>
            <a:off x="3898004" y="3493914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텍스트 개체 틀 2">
            <a:extLst>
              <a:ext uri="{FF2B5EF4-FFF2-40B4-BE49-F238E27FC236}">
                <a16:creationId xmlns:a16="http://schemas.microsoft.com/office/drawing/2014/main" id="{308BAB4B-D5AB-4F61-8D5D-7175C17A8B2D}"/>
              </a:ext>
            </a:extLst>
          </p:cNvPr>
          <p:cNvSpPr txBox="1">
            <a:spLocks/>
          </p:cNvSpPr>
          <p:nvPr/>
        </p:nvSpPr>
        <p:spPr>
          <a:xfrm>
            <a:off x="585871" y="2554365"/>
            <a:ext cx="89593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I</a:t>
            </a:r>
          </a:p>
        </p:txBody>
      </p:sp>
      <p:sp>
        <p:nvSpPr>
          <p:cNvPr id="142" name="텍스트 개체 틀 2">
            <a:extLst>
              <a:ext uri="{FF2B5EF4-FFF2-40B4-BE49-F238E27FC236}">
                <a16:creationId xmlns:a16="http://schemas.microsoft.com/office/drawing/2014/main" id="{C390BFA8-DD41-4664-8657-3117FBDA20F8}"/>
              </a:ext>
            </a:extLst>
          </p:cNvPr>
          <p:cNvSpPr txBox="1">
            <a:spLocks/>
          </p:cNvSpPr>
          <p:nvPr/>
        </p:nvSpPr>
        <p:spPr>
          <a:xfrm>
            <a:off x="2283551" y="4401892"/>
            <a:ext cx="68681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am</a:t>
            </a:r>
          </a:p>
        </p:txBody>
      </p:sp>
      <p:sp>
        <p:nvSpPr>
          <p:cNvPr id="143" name="텍스트 개체 틀 2">
            <a:extLst>
              <a:ext uri="{FF2B5EF4-FFF2-40B4-BE49-F238E27FC236}">
                <a16:creationId xmlns:a16="http://schemas.microsoft.com/office/drawing/2014/main" id="{CE4E31C8-F991-46D4-8B05-A51E0EC929F0}"/>
              </a:ext>
            </a:extLst>
          </p:cNvPr>
          <p:cNvSpPr txBox="1">
            <a:spLocks/>
          </p:cNvSpPr>
          <p:nvPr/>
        </p:nvSpPr>
        <p:spPr>
          <a:xfrm>
            <a:off x="2978411" y="4387995"/>
            <a:ext cx="888348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</a:t>
            </a:r>
          </a:p>
        </p:txBody>
      </p:sp>
      <p:sp>
        <p:nvSpPr>
          <p:cNvPr id="144" name="텍스트 개체 틀 2">
            <a:extLst>
              <a:ext uri="{FF2B5EF4-FFF2-40B4-BE49-F238E27FC236}">
                <a16:creationId xmlns:a16="http://schemas.microsoft.com/office/drawing/2014/main" id="{87D43440-95A7-4789-914A-9B35365E41DA}"/>
              </a:ext>
            </a:extLst>
          </p:cNvPr>
          <p:cNvSpPr txBox="1">
            <a:spLocks/>
          </p:cNvSpPr>
          <p:nvPr/>
        </p:nvSpPr>
        <p:spPr>
          <a:xfrm>
            <a:off x="3693232" y="4387995"/>
            <a:ext cx="103590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student</a:t>
            </a:r>
          </a:p>
        </p:txBody>
      </p:sp>
      <p:sp>
        <p:nvSpPr>
          <p:cNvPr id="145" name="텍스트 개체 틀 2">
            <a:extLst>
              <a:ext uri="{FF2B5EF4-FFF2-40B4-BE49-F238E27FC236}">
                <a16:creationId xmlns:a16="http://schemas.microsoft.com/office/drawing/2014/main" id="{A5E4443C-1FDD-42DA-80FB-33595F24CE0C}"/>
              </a:ext>
            </a:extLst>
          </p:cNvPr>
          <p:cNvSpPr txBox="1">
            <a:spLocks/>
          </p:cNvSpPr>
          <p:nvPr/>
        </p:nvSpPr>
        <p:spPr>
          <a:xfrm>
            <a:off x="1396927" y="4387995"/>
            <a:ext cx="89593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I</a:t>
            </a: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E0E80F6C-B7B8-48A9-93B7-B050B2B0D882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1836455" y="4042703"/>
            <a:ext cx="2705" cy="3452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5CCCF253-A34B-4480-9991-DE7C5A0BE7F9}"/>
              </a:ext>
            </a:extLst>
          </p:cNvPr>
          <p:cNvCxnSpPr>
            <a:cxnSpLocks/>
            <a:stCxn id="142" idx="0"/>
            <a:endCxn id="115" idx="2"/>
          </p:cNvCxnSpPr>
          <p:nvPr/>
        </p:nvCxnSpPr>
        <p:spPr>
          <a:xfrm flipV="1">
            <a:off x="2626959" y="4042703"/>
            <a:ext cx="0" cy="3591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E8D26F03-B5E3-44F9-B3C1-535F5CFCFFBF}"/>
              </a:ext>
            </a:extLst>
          </p:cNvPr>
          <p:cNvCxnSpPr>
            <a:cxnSpLocks/>
            <a:stCxn id="143" idx="0"/>
            <a:endCxn id="116" idx="2"/>
          </p:cNvCxnSpPr>
          <p:nvPr/>
        </p:nvCxnSpPr>
        <p:spPr>
          <a:xfrm flipV="1">
            <a:off x="3422585" y="4042703"/>
            <a:ext cx="3936" cy="3452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5A339D0A-F492-474E-ABE4-462D393AAC80}"/>
              </a:ext>
            </a:extLst>
          </p:cNvPr>
          <p:cNvCxnSpPr>
            <a:cxnSpLocks/>
            <a:stCxn id="144" idx="0"/>
            <a:endCxn id="117" idx="2"/>
          </p:cNvCxnSpPr>
          <p:nvPr/>
        </p:nvCxnSpPr>
        <p:spPr>
          <a:xfrm flipH="1" flipV="1">
            <a:off x="4210360" y="4042703"/>
            <a:ext cx="825" cy="3452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4AB6CA81-FDE7-4BCC-A100-F059CDFA9BF0}"/>
              </a:ext>
            </a:extLst>
          </p:cNvPr>
          <p:cNvSpPr txBox="1"/>
          <p:nvPr/>
        </p:nvSpPr>
        <p:spPr>
          <a:xfrm>
            <a:off x="562652" y="4382877"/>
            <a:ext cx="94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latinLnBrk="0" hangingPunct="0">
              <a:spcBef>
                <a:spcPts val="0"/>
              </a:spcBef>
            </a:pPr>
            <a:r>
              <a:rPr kumimoji="0" lang="en-US" altLang="ko-KR" sz="1800" b="0">
                <a:latin typeface="+mn-ea"/>
                <a:ea typeface="+mn-ea"/>
              </a:rPr>
              <a:t>&lt;</a:t>
            </a:r>
            <a:r>
              <a:rPr kumimoji="0" lang="en-US" altLang="ko-KR" sz="1800" b="0" err="1">
                <a:latin typeface="+mn-ea"/>
                <a:ea typeface="+mn-ea"/>
              </a:rPr>
              <a:t>sos</a:t>
            </a:r>
            <a:r>
              <a:rPr kumimoji="0" lang="en-US" altLang="ko-KR" sz="1800" b="0">
                <a:latin typeface="+mn-ea"/>
                <a:ea typeface="+mn-ea"/>
              </a:rPr>
              <a:t>&gt; </a:t>
            </a:r>
            <a:endParaRPr kumimoji="0" lang="ko-KR" altLang="en-US" sz="1800" b="0">
              <a:latin typeface="+mn-ea"/>
              <a:ea typeface="+mn-ea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F262FC29-92AB-49BD-A862-A96A7E757242}"/>
              </a:ext>
            </a:extLst>
          </p:cNvPr>
          <p:cNvCxnSpPr>
            <a:cxnSpLocks/>
            <a:stCxn id="150" idx="0"/>
            <a:endCxn id="113" idx="2"/>
          </p:cNvCxnSpPr>
          <p:nvPr/>
        </p:nvCxnSpPr>
        <p:spPr>
          <a:xfrm flipH="1" flipV="1">
            <a:off x="1032125" y="4042703"/>
            <a:ext cx="1714" cy="340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7D5AFA98-4153-44E6-908B-56AA070C91A3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1344481" y="3768309"/>
            <a:ext cx="179618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F870EE95-BB8D-4184-B585-D409B2F51169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>
            <a:off x="2148811" y="3768309"/>
            <a:ext cx="16579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88C6AD30-DBE0-446E-AB13-9909F74B0B01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>
            <a:off x="2939315" y="3768309"/>
            <a:ext cx="1748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DB9F38CD-F9AE-4C56-995E-B034FC680153}"/>
              </a:ext>
            </a:extLst>
          </p:cNvPr>
          <p:cNvCxnSpPr>
            <a:cxnSpLocks/>
            <a:stCxn id="116" idx="3"/>
            <a:endCxn id="117" idx="1"/>
          </p:cNvCxnSpPr>
          <p:nvPr/>
        </p:nvCxnSpPr>
        <p:spPr>
          <a:xfrm>
            <a:off x="3738877" y="3768309"/>
            <a:ext cx="15912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7327C1F6-8A7D-43EE-B345-60F391311D0F}"/>
              </a:ext>
            </a:extLst>
          </p:cNvPr>
          <p:cNvSpPr txBox="1"/>
          <p:nvPr/>
        </p:nvSpPr>
        <p:spPr>
          <a:xfrm>
            <a:off x="1484869" y="3614419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73EB4CD-7A57-4609-9A12-725DAA6D8AEF}"/>
              </a:ext>
            </a:extLst>
          </p:cNvPr>
          <p:cNvSpPr txBox="1"/>
          <p:nvPr/>
        </p:nvSpPr>
        <p:spPr>
          <a:xfrm>
            <a:off x="2277561" y="3614419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DD47EB9-F002-4A2C-8689-A9ADCCDDDB53}"/>
              </a:ext>
            </a:extLst>
          </p:cNvPr>
          <p:cNvSpPr txBox="1"/>
          <p:nvPr/>
        </p:nvSpPr>
        <p:spPr>
          <a:xfrm>
            <a:off x="3077960" y="3614419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46E00BF-5273-4037-B7EF-5FF6EAE1B318}"/>
              </a:ext>
            </a:extLst>
          </p:cNvPr>
          <p:cNvSpPr txBox="1"/>
          <p:nvPr/>
        </p:nvSpPr>
        <p:spPr>
          <a:xfrm>
            <a:off x="3861799" y="3614419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9DF7221E-21D3-4174-86C0-89236C38EC1C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221182" y="3768309"/>
            <a:ext cx="49858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D5D9C71-931E-4628-8251-10D61D34478F}"/>
                  </a:ext>
                </a:extLst>
              </p:cNvPr>
              <p:cNvSpPr txBox="1"/>
              <p:nvPr/>
            </p:nvSpPr>
            <p:spPr>
              <a:xfrm>
                <a:off x="182073" y="3434873"/>
                <a:ext cx="481554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DD5D9C71-931E-4628-8251-10D61D344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73" y="3434873"/>
                <a:ext cx="481554" cy="325025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8E97FAFC-079E-4FA1-A1E8-D138F019DA8D}"/>
              </a:ext>
            </a:extLst>
          </p:cNvPr>
          <p:cNvSpPr txBox="1"/>
          <p:nvPr/>
        </p:nvSpPr>
        <p:spPr>
          <a:xfrm>
            <a:off x="684621" y="3614419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B19E6D6F-FE38-41A9-8581-CAA5D814E3BB}"/>
              </a:ext>
            </a:extLst>
          </p:cNvPr>
          <p:cNvCxnSpPr>
            <a:cxnSpLocks/>
            <a:stCxn id="261" idx="0"/>
            <a:endCxn id="266" idx="2"/>
          </p:cNvCxnSpPr>
          <p:nvPr/>
        </p:nvCxnSpPr>
        <p:spPr>
          <a:xfrm flipV="1">
            <a:off x="5929220" y="2923098"/>
            <a:ext cx="1714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텍스트 개체 틀 2">
            <a:extLst>
              <a:ext uri="{FF2B5EF4-FFF2-40B4-BE49-F238E27FC236}">
                <a16:creationId xmlns:a16="http://schemas.microsoft.com/office/drawing/2014/main" id="{A27E8127-9A5A-4B0A-9B50-984412BF6FA0}"/>
              </a:ext>
            </a:extLst>
          </p:cNvPr>
          <p:cNvSpPr txBox="1">
            <a:spLocks/>
          </p:cNvSpPr>
          <p:nvPr/>
        </p:nvSpPr>
        <p:spPr>
          <a:xfrm>
            <a:off x="6390142" y="2554365"/>
            <a:ext cx="68681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am</a:t>
            </a: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C407F770-8701-45BD-9660-11D816F575C0}"/>
              </a:ext>
            </a:extLst>
          </p:cNvPr>
          <p:cNvCxnSpPr>
            <a:cxnSpLocks/>
            <a:stCxn id="262" idx="0"/>
            <a:endCxn id="253" idx="2"/>
          </p:cNvCxnSpPr>
          <p:nvPr/>
        </p:nvCxnSpPr>
        <p:spPr>
          <a:xfrm flipV="1">
            <a:off x="6733550" y="2923098"/>
            <a:ext cx="0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5" name="텍스트 개체 틀 2">
            <a:extLst>
              <a:ext uri="{FF2B5EF4-FFF2-40B4-BE49-F238E27FC236}">
                <a16:creationId xmlns:a16="http://schemas.microsoft.com/office/drawing/2014/main" id="{A11CA2CD-0D32-4E10-836A-7D822B0DF693}"/>
              </a:ext>
            </a:extLst>
          </p:cNvPr>
          <p:cNvSpPr txBox="1">
            <a:spLocks/>
          </p:cNvSpPr>
          <p:nvPr/>
        </p:nvSpPr>
        <p:spPr>
          <a:xfrm>
            <a:off x="7077292" y="2554365"/>
            <a:ext cx="888348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</a:t>
            </a: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246E64D3-1E96-4C92-A846-D7DEA1BB0CFC}"/>
              </a:ext>
            </a:extLst>
          </p:cNvPr>
          <p:cNvCxnSpPr>
            <a:cxnSpLocks/>
            <a:stCxn id="263" idx="0"/>
            <a:endCxn id="255" idx="2"/>
          </p:cNvCxnSpPr>
          <p:nvPr/>
        </p:nvCxnSpPr>
        <p:spPr>
          <a:xfrm flipH="1" flipV="1">
            <a:off x="7521466" y="2923098"/>
            <a:ext cx="2588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텍스트 개체 틀 2">
            <a:extLst>
              <a:ext uri="{FF2B5EF4-FFF2-40B4-BE49-F238E27FC236}">
                <a16:creationId xmlns:a16="http://schemas.microsoft.com/office/drawing/2014/main" id="{762B533D-1C4C-4F62-9C9C-CFE9DD39991D}"/>
              </a:ext>
            </a:extLst>
          </p:cNvPr>
          <p:cNvSpPr txBox="1">
            <a:spLocks/>
          </p:cNvSpPr>
          <p:nvPr/>
        </p:nvSpPr>
        <p:spPr>
          <a:xfrm>
            <a:off x="7804946" y="2554365"/>
            <a:ext cx="103590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student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B9108E8D-AAD4-49C8-9069-37B8056C0337}"/>
              </a:ext>
            </a:extLst>
          </p:cNvPr>
          <p:cNvCxnSpPr>
            <a:cxnSpLocks/>
            <a:stCxn id="264" idx="0"/>
            <a:endCxn id="257" idx="2"/>
          </p:cNvCxnSpPr>
          <p:nvPr/>
        </p:nvCxnSpPr>
        <p:spPr>
          <a:xfrm flipH="1" flipV="1">
            <a:off x="8322899" y="2923098"/>
            <a:ext cx="717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텍스트 개체 틀 2">
            <a:extLst>
              <a:ext uri="{FF2B5EF4-FFF2-40B4-BE49-F238E27FC236}">
                <a16:creationId xmlns:a16="http://schemas.microsoft.com/office/drawing/2014/main" id="{81694833-C968-4EF5-9836-7917D28438B5}"/>
              </a:ext>
            </a:extLst>
          </p:cNvPr>
          <p:cNvSpPr txBox="1">
            <a:spLocks/>
          </p:cNvSpPr>
          <p:nvPr/>
        </p:nvSpPr>
        <p:spPr>
          <a:xfrm>
            <a:off x="8653863" y="2554365"/>
            <a:ext cx="908834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&lt;</a:t>
            </a:r>
            <a:r>
              <a:rPr kumimoji="0" lang="en-US" altLang="ko-KR" sz="1800" b="0" err="1">
                <a:latin typeface="+mn-ea"/>
              </a:rPr>
              <a:t>eos</a:t>
            </a:r>
            <a:r>
              <a:rPr kumimoji="0" lang="en-US" altLang="ko-KR" sz="1800" b="0">
                <a:latin typeface="+mn-ea"/>
              </a:rPr>
              <a:t>&gt;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4E9CB8E8-7D9B-433A-9AF6-10A1D954342E}"/>
              </a:ext>
            </a:extLst>
          </p:cNvPr>
          <p:cNvCxnSpPr>
            <a:cxnSpLocks/>
            <a:stCxn id="265" idx="0"/>
            <a:endCxn id="259" idx="2"/>
          </p:cNvCxnSpPr>
          <p:nvPr/>
        </p:nvCxnSpPr>
        <p:spPr>
          <a:xfrm flipV="1">
            <a:off x="9107455" y="2923098"/>
            <a:ext cx="825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12019AF9-C061-45CA-A34C-D6BDF0CADBA6}"/>
              </a:ext>
            </a:extLst>
          </p:cNvPr>
          <p:cNvSpPr/>
          <p:nvPr/>
        </p:nvSpPr>
        <p:spPr bwMode="auto">
          <a:xfrm>
            <a:off x="5616864" y="3493914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2" name="사각형: 둥근 모서리 261">
            <a:extLst>
              <a:ext uri="{FF2B5EF4-FFF2-40B4-BE49-F238E27FC236}">
                <a16:creationId xmlns:a16="http://schemas.microsoft.com/office/drawing/2014/main" id="{22876323-FEE5-41CF-939A-0C78A786590F}"/>
              </a:ext>
            </a:extLst>
          </p:cNvPr>
          <p:cNvSpPr/>
          <p:nvPr/>
        </p:nvSpPr>
        <p:spPr bwMode="auto">
          <a:xfrm>
            <a:off x="6421194" y="3493914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3" name="사각형: 둥근 모서리 262">
            <a:extLst>
              <a:ext uri="{FF2B5EF4-FFF2-40B4-BE49-F238E27FC236}">
                <a16:creationId xmlns:a16="http://schemas.microsoft.com/office/drawing/2014/main" id="{43BE3539-EF50-48E2-ADA1-8ECCC40B8B54}"/>
              </a:ext>
            </a:extLst>
          </p:cNvPr>
          <p:cNvSpPr/>
          <p:nvPr/>
        </p:nvSpPr>
        <p:spPr bwMode="auto">
          <a:xfrm>
            <a:off x="7211698" y="3493914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4" name="사각형: 둥근 모서리 263">
            <a:extLst>
              <a:ext uri="{FF2B5EF4-FFF2-40B4-BE49-F238E27FC236}">
                <a16:creationId xmlns:a16="http://schemas.microsoft.com/office/drawing/2014/main" id="{B065F6C9-27F7-47E3-BBF7-74927952F949}"/>
              </a:ext>
            </a:extLst>
          </p:cNvPr>
          <p:cNvSpPr/>
          <p:nvPr/>
        </p:nvSpPr>
        <p:spPr bwMode="auto">
          <a:xfrm>
            <a:off x="8011260" y="3493914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9077B9EA-0233-4F17-AE9E-69F2075A02CB}"/>
              </a:ext>
            </a:extLst>
          </p:cNvPr>
          <p:cNvSpPr/>
          <p:nvPr/>
        </p:nvSpPr>
        <p:spPr bwMode="auto">
          <a:xfrm>
            <a:off x="8795099" y="3493914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6" name="텍스트 개체 틀 2">
            <a:extLst>
              <a:ext uri="{FF2B5EF4-FFF2-40B4-BE49-F238E27FC236}">
                <a16:creationId xmlns:a16="http://schemas.microsoft.com/office/drawing/2014/main" id="{EBB61A20-73D2-48AD-AA2B-0D8E79AD9293}"/>
              </a:ext>
            </a:extLst>
          </p:cNvPr>
          <p:cNvSpPr txBox="1">
            <a:spLocks/>
          </p:cNvSpPr>
          <p:nvPr/>
        </p:nvSpPr>
        <p:spPr>
          <a:xfrm>
            <a:off x="5482966" y="2554365"/>
            <a:ext cx="89593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I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B0FC3FA-6631-47DB-B751-4D9528F08844}"/>
              </a:ext>
            </a:extLst>
          </p:cNvPr>
          <p:cNvSpPr txBox="1"/>
          <p:nvPr/>
        </p:nvSpPr>
        <p:spPr>
          <a:xfrm>
            <a:off x="5459747" y="4382877"/>
            <a:ext cx="94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latinLnBrk="0" hangingPunct="0">
              <a:spcBef>
                <a:spcPts val="0"/>
              </a:spcBef>
            </a:pPr>
            <a:r>
              <a:rPr kumimoji="0" lang="en-US" altLang="ko-KR" sz="1800" b="0">
                <a:latin typeface="+mn-ea"/>
                <a:ea typeface="+mn-ea"/>
              </a:rPr>
              <a:t>&lt;</a:t>
            </a:r>
            <a:r>
              <a:rPr kumimoji="0" lang="en-US" altLang="ko-KR" sz="1800" b="0" err="1">
                <a:latin typeface="+mn-ea"/>
                <a:ea typeface="+mn-ea"/>
              </a:rPr>
              <a:t>sos</a:t>
            </a:r>
            <a:r>
              <a:rPr kumimoji="0" lang="en-US" altLang="ko-KR" sz="1800" b="0">
                <a:latin typeface="+mn-ea"/>
                <a:ea typeface="+mn-ea"/>
              </a:rPr>
              <a:t>&gt; </a:t>
            </a:r>
            <a:endParaRPr kumimoji="0" lang="ko-KR" altLang="en-US" sz="1800" b="0">
              <a:latin typeface="+mn-ea"/>
              <a:ea typeface="+mn-ea"/>
            </a:endParaRPr>
          </a:p>
        </p:txBody>
      </p:sp>
      <p:cxnSp>
        <p:nvCxnSpPr>
          <p:cNvPr id="276" name="직선 화살표 연결선 275">
            <a:extLst>
              <a:ext uri="{FF2B5EF4-FFF2-40B4-BE49-F238E27FC236}">
                <a16:creationId xmlns:a16="http://schemas.microsoft.com/office/drawing/2014/main" id="{031F146D-0D08-46D4-AD8B-6355434A94B8}"/>
              </a:ext>
            </a:extLst>
          </p:cNvPr>
          <p:cNvCxnSpPr>
            <a:cxnSpLocks/>
            <a:stCxn id="275" idx="0"/>
            <a:endCxn id="261" idx="2"/>
          </p:cNvCxnSpPr>
          <p:nvPr/>
        </p:nvCxnSpPr>
        <p:spPr>
          <a:xfrm flipH="1" flipV="1">
            <a:off x="5929220" y="4042703"/>
            <a:ext cx="1714" cy="340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A63AE97-425F-4498-BF8C-C380C14E7B62}"/>
              </a:ext>
            </a:extLst>
          </p:cNvPr>
          <p:cNvCxnSpPr>
            <a:cxnSpLocks/>
            <a:stCxn id="261" idx="3"/>
            <a:endCxn id="262" idx="1"/>
          </p:cNvCxnSpPr>
          <p:nvPr/>
        </p:nvCxnSpPr>
        <p:spPr>
          <a:xfrm>
            <a:off x="6241576" y="3768309"/>
            <a:ext cx="179618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직선 화살표 연결선 277">
            <a:extLst>
              <a:ext uri="{FF2B5EF4-FFF2-40B4-BE49-F238E27FC236}">
                <a16:creationId xmlns:a16="http://schemas.microsoft.com/office/drawing/2014/main" id="{1AADE4C1-0E70-4D0A-96EA-D7EC20F1366E}"/>
              </a:ext>
            </a:extLst>
          </p:cNvPr>
          <p:cNvCxnSpPr>
            <a:cxnSpLocks/>
            <a:stCxn id="262" idx="3"/>
            <a:endCxn id="263" idx="1"/>
          </p:cNvCxnSpPr>
          <p:nvPr/>
        </p:nvCxnSpPr>
        <p:spPr>
          <a:xfrm>
            <a:off x="7045906" y="3768309"/>
            <a:ext cx="16579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E92EF681-EFCB-4EF6-94A9-676F7F00A793}"/>
              </a:ext>
            </a:extLst>
          </p:cNvPr>
          <p:cNvCxnSpPr>
            <a:cxnSpLocks/>
            <a:stCxn id="263" idx="3"/>
            <a:endCxn id="264" idx="1"/>
          </p:cNvCxnSpPr>
          <p:nvPr/>
        </p:nvCxnSpPr>
        <p:spPr>
          <a:xfrm>
            <a:off x="7836410" y="3768309"/>
            <a:ext cx="1748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직선 화살표 연결선 279">
            <a:extLst>
              <a:ext uri="{FF2B5EF4-FFF2-40B4-BE49-F238E27FC236}">
                <a16:creationId xmlns:a16="http://schemas.microsoft.com/office/drawing/2014/main" id="{C81698D9-114A-4D18-9E36-7A87464EC73A}"/>
              </a:ext>
            </a:extLst>
          </p:cNvPr>
          <p:cNvCxnSpPr>
            <a:cxnSpLocks/>
            <a:stCxn id="264" idx="3"/>
            <a:endCxn id="265" idx="1"/>
          </p:cNvCxnSpPr>
          <p:nvPr/>
        </p:nvCxnSpPr>
        <p:spPr>
          <a:xfrm>
            <a:off x="8635972" y="3768309"/>
            <a:ext cx="15912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638305DE-5653-4E75-B1F6-3808AE183D69}"/>
              </a:ext>
            </a:extLst>
          </p:cNvPr>
          <p:cNvSpPr txBox="1"/>
          <p:nvPr/>
        </p:nvSpPr>
        <p:spPr>
          <a:xfrm>
            <a:off x="6381964" y="3614419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10F258D-0B65-4F95-B44A-7FEB5EC282D6}"/>
              </a:ext>
            </a:extLst>
          </p:cNvPr>
          <p:cNvSpPr txBox="1"/>
          <p:nvPr/>
        </p:nvSpPr>
        <p:spPr>
          <a:xfrm>
            <a:off x="7174656" y="3614419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227B6ED-F774-4622-8859-EA54AA1E44C4}"/>
              </a:ext>
            </a:extLst>
          </p:cNvPr>
          <p:cNvSpPr txBox="1"/>
          <p:nvPr/>
        </p:nvSpPr>
        <p:spPr>
          <a:xfrm>
            <a:off x="7975055" y="3614419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90F58C40-5D51-4B96-842B-7C5D62967C21}"/>
              </a:ext>
            </a:extLst>
          </p:cNvPr>
          <p:cNvSpPr txBox="1"/>
          <p:nvPr/>
        </p:nvSpPr>
        <p:spPr>
          <a:xfrm>
            <a:off x="8758894" y="3614419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F0A683E9-F16B-40D8-912C-349F331A9373}"/>
              </a:ext>
            </a:extLst>
          </p:cNvPr>
          <p:cNvCxnSpPr>
            <a:cxnSpLocks/>
            <a:endCxn id="261" idx="1"/>
          </p:cNvCxnSpPr>
          <p:nvPr/>
        </p:nvCxnSpPr>
        <p:spPr>
          <a:xfrm>
            <a:off x="5118277" y="3768309"/>
            <a:ext cx="49858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A2E051A-5EA4-418A-A70D-D99E96F599FA}"/>
                  </a:ext>
                </a:extLst>
              </p:cNvPr>
              <p:cNvSpPr txBox="1"/>
              <p:nvPr/>
            </p:nvSpPr>
            <p:spPr>
              <a:xfrm>
                <a:off x="5079168" y="3434873"/>
                <a:ext cx="481554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3A2E051A-5EA4-418A-A70D-D99E96F59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68" y="3434873"/>
                <a:ext cx="481554" cy="325025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TextBox 286">
            <a:extLst>
              <a:ext uri="{FF2B5EF4-FFF2-40B4-BE49-F238E27FC236}">
                <a16:creationId xmlns:a16="http://schemas.microsoft.com/office/drawing/2014/main" id="{195F9C91-F06D-4934-A9C3-DCAB015574E8}"/>
              </a:ext>
            </a:extLst>
          </p:cNvPr>
          <p:cNvSpPr txBox="1"/>
          <p:nvPr/>
        </p:nvSpPr>
        <p:spPr>
          <a:xfrm>
            <a:off x="5581716" y="3614419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F5B65598-3AB3-44D2-8B5A-539EE358B8F6}"/>
              </a:ext>
            </a:extLst>
          </p:cNvPr>
          <p:cNvGrpSpPr/>
          <p:nvPr/>
        </p:nvGrpSpPr>
        <p:grpSpPr>
          <a:xfrm>
            <a:off x="6116455" y="2859758"/>
            <a:ext cx="2999554" cy="1438632"/>
            <a:chOff x="5562147" y="2048467"/>
            <a:chExt cx="3353727" cy="2329808"/>
          </a:xfrm>
        </p:grpSpPr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EBED555A-F6CC-4281-B7FF-B2E1FB4BA4D8}"/>
                </a:ext>
              </a:extLst>
            </p:cNvPr>
            <p:cNvSpPr/>
            <p:nvPr/>
          </p:nvSpPr>
          <p:spPr bwMode="auto">
            <a:xfrm>
              <a:off x="6438554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F711AE38-6255-4B0E-816D-507B99B24286}"/>
                </a:ext>
              </a:extLst>
            </p:cNvPr>
            <p:cNvSpPr/>
            <p:nvPr/>
          </p:nvSpPr>
          <p:spPr bwMode="auto">
            <a:xfrm>
              <a:off x="5562147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D8C64554-4D3C-4053-B798-3EAEA074A4F4}"/>
                </a:ext>
              </a:extLst>
            </p:cNvPr>
            <p:cNvSpPr/>
            <p:nvPr/>
          </p:nvSpPr>
          <p:spPr bwMode="auto">
            <a:xfrm>
              <a:off x="7353083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2E9E1AD0-9F27-4B38-A869-49D5393DE7E8}"/>
                </a:ext>
              </a:extLst>
            </p:cNvPr>
            <p:cNvSpPr/>
            <p:nvPr/>
          </p:nvSpPr>
          <p:spPr bwMode="auto">
            <a:xfrm>
              <a:off x="8237694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A1A5863F-0DF5-4A0E-B266-0A18476089EC}"/>
                  </a:ext>
                </a:extLst>
              </p:cNvPr>
              <p:cNvSpPr txBox="1"/>
              <p:nvPr/>
            </p:nvSpPr>
            <p:spPr>
              <a:xfrm>
                <a:off x="5482966" y="4953722"/>
                <a:ext cx="3123804" cy="199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∗ 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𝑓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ko-KR" altLang="en-US" sz="1200" b="0">
                    <a:latin typeface="+mn-ea"/>
                    <a:ea typeface="+mn-ea"/>
                  </a:rPr>
                  <a:t> </a:t>
                </a:r>
                <a:r>
                  <a:rPr lang="en-US" altLang="ko-KR" sz="1200" b="0">
                    <a:latin typeface="+mn-ea"/>
                    <a:ea typeface="+mn-ea"/>
                  </a:rPr>
                  <a:t>: </a:t>
                </a:r>
                <a:r>
                  <a:rPr lang="ko-KR" altLang="en-US" sz="1200" b="0">
                    <a:latin typeface="+mn-ea"/>
                    <a:ea typeface="+mn-ea"/>
                  </a:rPr>
                  <a:t>초기 상태로 사용되는 </a:t>
                </a:r>
                <a:r>
                  <a:rPr lang="en-US" altLang="ko-KR" sz="1200" b="0">
                    <a:latin typeface="+mn-ea"/>
                    <a:ea typeface="+mn-ea"/>
                  </a:rPr>
                  <a:t>context vector</a:t>
                </a:r>
                <a:endParaRPr lang="ko-KR" altLang="en-US" sz="12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A1A5863F-0DF5-4A0E-B266-0A1847608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966" y="4953722"/>
                <a:ext cx="3123804" cy="199478"/>
              </a:xfrm>
              <a:prstGeom prst="rect">
                <a:avLst/>
              </a:prstGeom>
              <a:blipFill>
                <a:blip r:embed="rId5"/>
                <a:stretch>
                  <a:fillRect l="-1170" t="-28125" r="-214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5" name="텍스트 개체 틀 2">
            <a:extLst>
              <a:ext uri="{FF2B5EF4-FFF2-40B4-BE49-F238E27FC236}">
                <a16:creationId xmlns:a16="http://schemas.microsoft.com/office/drawing/2014/main" id="{602CB8FA-4F39-4C69-B768-FD6248172123}"/>
              </a:ext>
            </a:extLst>
          </p:cNvPr>
          <p:cNvSpPr txBox="1">
            <a:spLocks/>
          </p:cNvSpPr>
          <p:nvPr/>
        </p:nvSpPr>
        <p:spPr>
          <a:xfrm>
            <a:off x="503904" y="4058837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t=1</a:t>
            </a:r>
          </a:p>
        </p:txBody>
      </p:sp>
      <p:sp>
        <p:nvSpPr>
          <p:cNvPr id="316" name="텍스트 개체 틀 2">
            <a:extLst>
              <a:ext uri="{FF2B5EF4-FFF2-40B4-BE49-F238E27FC236}">
                <a16:creationId xmlns:a16="http://schemas.microsoft.com/office/drawing/2014/main" id="{64C11EB8-F38A-4C84-A054-DBD92DA1847D}"/>
              </a:ext>
            </a:extLst>
          </p:cNvPr>
          <p:cNvSpPr txBox="1">
            <a:spLocks/>
          </p:cNvSpPr>
          <p:nvPr/>
        </p:nvSpPr>
        <p:spPr>
          <a:xfrm>
            <a:off x="1308290" y="4070144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t=2</a:t>
            </a:r>
          </a:p>
        </p:txBody>
      </p:sp>
      <p:sp>
        <p:nvSpPr>
          <p:cNvPr id="317" name="텍스트 개체 틀 2">
            <a:extLst>
              <a:ext uri="{FF2B5EF4-FFF2-40B4-BE49-F238E27FC236}">
                <a16:creationId xmlns:a16="http://schemas.microsoft.com/office/drawing/2014/main" id="{7A1B36AB-550C-48BB-AFEB-189403854F16}"/>
              </a:ext>
            </a:extLst>
          </p:cNvPr>
          <p:cNvSpPr txBox="1">
            <a:spLocks/>
          </p:cNvSpPr>
          <p:nvPr/>
        </p:nvSpPr>
        <p:spPr>
          <a:xfrm>
            <a:off x="2112831" y="4091490"/>
            <a:ext cx="686816" cy="271877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t=3</a:t>
            </a:r>
          </a:p>
        </p:txBody>
      </p:sp>
      <p:sp>
        <p:nvSpPr>
          <p:cNvPr id="318" name="텍스트 개체 틀 2">
            <a:extLst>
              <a:ext uri="{FF2B5EF4-FFF2-40B4-BE49-F238E27FC236}">
                <a16:creationId xmlns:a16="http://schemas.microsoft.com/office/drawing/2014/main" id="{94CF8A10-8B83-4867-927D-590AAE7F6B01}"/>
              </a:ext>
            </a:extLst>
          </p:cNvPr>
          <p:cNvSpPr txBox="1">
            <a:spLocks/>
          </p:cNvSpPr>
          <p:nvPr/>
        </p:nvSpPr>
        <p:spPr>
          <a:xfrm>
            <a:off x="2917372" y="4038144"/>
            <a:ext cx="686816" cy="271877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9241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Seq2Seq</a:t>
            </a:r>
            <a:r>
              <a:rPr lang="ko-KR" altLang="en-US"/>
              <a:t> 동작 원리</a:t>
            </a:r>
            <a:r>
              <a:rPr lang="en-US" altLang="ko-KR"/>
              <a:t>(4/4) - Output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</p:spPr>
            <p:txBody>
              <a:bodyPr/>
              <a:lstStyle/>
              <a:p>
                <a:r>
                  <a:rPr lang="ko-KR" altLang="en-US" b="0" i="0" err="1">
                    <a:solidFill>
                      <a:srgbClr val="24292F"/>
                    </a:solidFill>
                    <a:effectLst/>
                    <a:latin typeface="Noto Sans KR"/>
                  </a:rPr>
                  <a:t>디코더는</a:t>
                </a:r>
                <a:r>
                  <a:rPr lang="ko-KR" altLang="en-US" b="0" i="0">
                    <a:solidFill>
                      <a:srgbClr val="24292F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/>
                  <a:t>직전 셀의 은닉 상태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첫번째 셀의 경우는 컨텍스트 벡터</a:t>
                </a:r>
                <a:r>
                  <a:rPr lang="en-US" altLang="ko-KR">
                    <a:solidFill>
                      <a:srgbClr val="24292F"/>
                    </a:solidFill>
                    <a:latin typeface="Noto Sans KR"/>
                  </a:rPr>
                  <a:t>)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와 각 시점</a:t>
                </a:r>
                <a:r>
                  <a:rPr lang="en-US" altLang="ko-KR">
                    <a:solidFill>
                      <a:srgbClr val="24292F"/>
                    </a:solidFill>
                    <a:latin typeface="Noto Sans KR"/>
                  </a:rPr>
                  <a:t>(time step)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에서의 입력 벡터를</a:t>
                </a:r>
                <a:r>
                  <a:rPr lang="en-US" altLang="ko-KR">
                    <a:solidFill>
                      <a:srgbClr val="24292F"/>
                    </a:solidFill>
                    <a:latin typeface="Noto Sans KR"/>
                  </a:rPr>
                  <a:t> 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받아 해당 시점에</a:t>
                </a:r>
                <a:r>
                  <a:rPr lang="en-US" altLang="ko-KR">
                    <a:solidFill>
                      <a:srgbClr val="24292F"/>
                    </a:solidFill>
                    <a:latin typeface="Noto Sans KR"/>
                  </a:rPr>
                  <a:t> 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등장할 단어를 예측함</a:t>
                </a:r>
                <a:r>
                  <a:rPr lang="en-US" altLang="ko-KR">
                    <a:solidFill>
                      <a:srgbClr val="24292F"/>
                    </a:solidFill>
                    <a:latin typeface="Noto Sans KR"/>
                  </a:rPr>
                  <a:t>. 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각 시점의 셀에서 출력 벡터는 사전의 전체 단어들과 </a:t>
                </a:r>
                <a:r>
                  <a:rPr lang="ko-KR" altLang="en-US" err="1">
                    <a:solidFill>
                      <a:srgbClr val="24292F"/>
                    </a:solidFill>
                    <a:latin typeface="Noto Sans KR"/>
                  </a:rPr>
                  <a:t>맵핑되어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 </a:t>
                </a:r>
                <a:r>
                  <a:rPr lang="en-US" altLang="ko-KR" b="0" i="0">
                    <a:solidFill>
                      <a:srgbClr val="24292F"/>
                    </a:solidFill>
                    <a:effectLst/>
                    <a:latin typeface="Noto Sans KR"/>
                  </a:rPr>
                  <a:t>0~1 </a:t>
                </a:r>
                <a:r>
                  <a:rPr lang="ko-KR" altLang="en-US" b="0" i="0">
                    <a:solidFill>
                      <a:srgbClr val="24292F"/>
                    </a:solidFill>
                    <a:effectLst/>
                    <a:latin typeface="Noto Sans KR"/>
                  </a:rPr>
                  <a:t>사이의 확률 값으로 부여됨</a:t>
                </a:r>
                <a:r>
                  <a:rPr lang="en-US" altLang="ko-KR" b="0" i="0">
                    <a:solidFill>
                      <a:srgbClr val="24292F"/>
                    </a:solidFill>
                    <a:effectLst/>
                    <a:latin typeface="Noto Sans KR"/>
                  </a:rPr>
                  <a:t>. </a:t>
                </a:r>
                <a:r>
                  <a:rPr lang="ko-KR" altLang="en-US" b="0" i="0">
                    <a:solidFill>
                      <a:srgbClr val="24292F"/>
                    </a:solidFill>
                    <a:effectLst/>
                    <a:latin typeface="Noto Sans KR"/>
                  </a:rPr>
                  <a:t>이 중 가장 확률이 높은 단어를 해당 시점 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셀의 </a:t>
                </a:r>
                <a:r>
                  <a:rPr lang="ko-KR" altLang="en-US" b="0" i="0">
                    <a:solidFill>
                      <a:srgbClr val="24292F"/>
                    </a:solidFill>
                    <a:effectLst/>
                    <a:latin typeface="Noto Sans KR"/>
                  </a:rPr>
                  <a:t>출력 단어로 결정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함</a:t>
                </a:r>
                <a:r>
                  <a:rPr lang="en-US" altLang="ko-KR" b="0" i="0">
                    <a:solidFill>
                      <a:srgbClr val="24292F"/>
                    </a:solidFill>
                    <a:effectLst/>
                    <a:latin typeface="Noto Sans KR"/>
                  </a:rPr>
                  <a:t>.</a:t>
                </a:r>
                <a:endParaRPr lang="en-US" altLang="ko-KR">
                  <a:solidFill>
                    <a:srgbClr val="0D0D0D"/>
                  </a:solidFill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  <a:blipFill>
                <a:blip r:embed="rId3"/>
                <a:stretch>
                  <a:fillRect l="-394" t="-341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Seq2Seq (Sequence-to-Sequence)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665C5D1-4321-42B4-9BE7-4BC6A433A652}"/>
              </a:ext>
            </a:extLst>
          </p:cNvPr>
          <p:cNvCxnSpPr>
            <a:cxnSpLocks/>
            <a:stCxn id="59" idx="0"/>
            <a:endCxn id="64" idx="2"/>
          </p:cNvCxnSpPr>
          <p:nvPr/>
        </p:nvCxnSpPr>
        <p:spPr>
          <a:xfrm flipV="1">
            <a:off x="3577693" y="3241235"/>
            <a:ext cx="1714" cy="864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997AEB4-7D6B-4836-AD51-43B25BAB13DC}"/>
              </a:ext>
            </a:extLst>
          </p:cNvPr>
          <p:cNvCxnSpPr>
            <a:cxnSpLocks/>
            <a:stCxn id="60" idx="0"/>
            <a:endCxn id="51" idx="2"/>
          </p:cNvCxnSpPr>
          <p:nvPr/>
        </p:nvCxnSpPr>
        <p:spPr>
          <a:xfrm flipV="1">
            <a:off x="4382023" y="3241235"/>
            <a:ext cx="0" cy="864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2AA79A1-E0B0-4B9E-B177-3FC75B0C34CB}"/>
              </a:ext>
            </a:extLst>
          </p:cNvPr>
          <p:cNvCxnSpPr>
            <a:cxnSpLocks/>
            <a:stCxn id="61" idx="0"/>
            <a:endCxn id="53" idx="2"/>
          </p:cNvCxnSpPr>
          <p:nvPr/>
        </p:nvCxnSpPr>
        <p:spPr>
          <a:xfrm flipH="1" flipV="1">
            <a:off x="5169939" y="3241235"/>
            <a:ext cx="2588" cy="8643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66B7FB5-BB1C-4F1A-9951-C2EFCE36086F}"/>
              </a:ext>
            </a:extLst>
          </p:cNvPr>
          <p:cNvCxnSpPr>
            <a:cxnSpLocks/>
            <a:stCxn id="62" idx="0"/>
            <a:endCxn id="55" idx="2"/>
          </p:cNvCxnSpPr>
          <p:nvPr/>
        </p:nvCxnSpPr>
        <p:spPr>
          <a:xfrm flipH="1" flipV="1">
            <a:off x="5971372" y="2557273"/>
            <a:ext cx="717" cy="15483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223525D-2232-4765-918A-078DC5D28B85}"/>
              </a:ext>
            </a:extLst>
          </p:cNvPr>
          <p:cNvSpPr/>
          <p:nvPr/>
        </p:nvSpPr>
        <p:spPr bwMode="auto">
          <a:xfrm>
            <a:off x="3131439" y="3527812"/>
            <a:ext cx="4102950" cy="1325042"/>
          </a:xfrm>
          <a:prstGeom prst="roundRect">
            <a:avLst/>
          </a:prstGeom>
          <a:solidFill>
            <a:schemeClr val="bg1"/>
          </a:solidFill>
          <a:ln>
            <a:solidFill>
              <a:srgbClr val="C1272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kumimoji="0" lang="en-US" altLang="ko-KR" sz="2000" b="0">
                <a:solidFill>
                  <a:schemeClr val="tx1"/>
                </a:solidFill>
                <a:latin typeface="+mn-ea"/>
              </a:rPr>
              <a:t>Decoder</a:t>
            </a:r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4114E4F4-724C-4B4D-B57D-9C4329CC09E3}"/>
              </a:ext>
            </a:extLst>
          </p:cNvPr>
          <p:cNvSpPr txBox="1">
            <a:spLocks/>
          </p:cNvSpPr>
          <p:nvPr/>
        </p:nvSpPr>
        <p:spPr>
          <a:xfrm>
            <a:off x="4038615" y="2872502"/>
            <a:ext cx="68681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solidFill>
                  <a:schemeClr val="bg1"/>
                </a:solidFill>
                <a:latin typeface="+mn-ea"/>
              </a:rPr>
              <a:t>go</a:t>
            </a:r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FB8D860A-2A30-4DCE-A58E-5739845CD0B8}"/>
              </a:ext>
            </a:extLst>
          </p:cNvPr>
          <p:cNvSpPr txBox="1">
            <a:spLocks/>
          </p:cNvSpPr>
          <p:nvPr/>
        </p:nvSpPr>
        <p:spPr>
          <a:xfrm>
            <a:off x="4725765" y="2872502"/>
            <a:ext cx="888348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</a:t>
            </a:r>
          </a:p>
        </p:txBody>
      </p:sp>
      <p:sp>
        <p:nvSpPr>
          <p:cNvPr id="55" name="텍스트 개체 틀 2">
            <a:extLst>
              <a:ext uri="{FF2B5EF4-FFF2-40B4-BE49-F238E27FC236}">
                <a16:creationId xmlns:a16="http://schemas.microsoft.com/office/drawing/2014/main" id="{9143DA46-E872-4C41-98E5-1CB6F4F9BCC5}"/>
              </a:ext>
            </a:extLst>
          </p:cNvPr>
          <p:cNvSpPr txBox="1">
            <a:spLocks/>
          </p:cNvSpPr>
          <p:nvPr/>
        </p:nvSpPr>
        <p:spPr>
          <a:xfrm>
            <a:off x="5453419" y="2188540"/>
            <a:ext cx="103590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student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C31CC99-1247-4AAB-B1DE-CCC41F9DCE47}"/>
              </a:ext>
            </a:extLst>
          </p:cNvPr>
          <p:cNvSpPr/>
          <p:nvPr/>
        </p:nvSpPr>
        <p:spPr bwMode="auto">
          <a:xfrm>
            <a:off x="3265337" y="4105618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DAC439B-CC5C-4335-9883-A24DB5A53346}"/>
              </a:ext>
            </a:extLst>
          </p:cNvPr>
          <p:cNvSpPr/>
          <p:nvPr/>
        </p:nvSpPr>
        <p:spPr bwMode="auto">
          <a:xfrm>
            <a:off x="4069667" y="4105618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1C0EC06-6D78-4A30-B5B4-50DFFCBFF5EE}"/>
              </a:ext>
            </a:extLst>
          </p:cNvPr>
          <p:cNvSpPr/>
          <p:nvPr/>
        </p:nvSpPr>
        <p:spPr bwMode="auto">
          <a:xfrm>
            <a:off x="4860171" y="4105618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0174AAB-6228-4F44-A0AF-484D1C04B202}"/>
              </a:ext>
            </a:extLst>
          </p:cNvPr>
          <p:cNvSpPr/>
          <p:nvPr/>
        </p:nvSpPr>
        <p:spPr bwMode="auto">
          <a:xfrm>
            <a:off x="5659733" y="4105618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97A4C0F-CB63-4688-8261-B2FD06B5051D}"/>
              </a:ext>
            </a:extLst>
          </p:cNvPr>
          <p:cNvSpPr/>
          <p:nvPr/>
        </p:nvSpPr>
        <p:spPr bwMode="auto">
          <a:xfrm>
            <a:off x="6443572" y="4105618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224C6EFB-26DE-47D2-B071-B26507F07012}"/>
              </a:ext>
            </a:extLst>
          </p:cNvPr>
          <p:cNvSpPr txBox="1">
            <a:spLocks/>
          </p:cNvSpPr>
          <p:nvPr/>
        </p:nvSpPr>
        <p:spPr>
          <a:xfrm>
            <a:off x="3131439" y="2872502"/>
            <a:ext cx="89593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I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584C7E85-4E40-4232-B75C-B442E1A04450}"/>
              </a:ext>
            </a:extLst>
          </p:cNvPr>
          <p:cNvSpPr txBox="1">
            <a:spLocks/>
          </p:cNvSpPr>
          <p:nvPr/>
        </p:nvSpPr>
        <p:spPr>
          <a:xfrm>
            <a:off x="4829119" y="5566640"/>
            <a:ext cx="68681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am</a:t>
            </a:r>
          </a:p>
        </p:txBody>
      </p:sp>
      <p:sp>
        <p:nvSpPr>
          <p:cNvPr id="66" name="텍스트 개체 틀 2">
            <a:extLst>
              <a:ext uri="{FF2B5EF4-FFF2-40B4-BE49-F238E27FC236}">
                <a16:creationId xmlns:a16="http://schemas.microsoft.com/office/drawing/2014/main" id="{D19D104A-EB87-44F6-B1F3-65452CEADB8D}"/>
              </a:ext>
            </a:extLst>
          </p:cNvPr>
          <p:cNvSpPr txBox="1">
            <a:spLocks/>
          </p:cNvSpPr>
          <p:nvPr/>
        </p:nvSpPr>
        <p:spPr>
          <a:xfrm>
            <a:off x="5523979" y="5552743"/>
            <a:ext cx="888348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</a:t>
            </a:r>
          </a:p>
        </p:txBody>
      </p:sp>
      <p:sp>
        <p:nvSpPr>
          <p:cNvPr id="67" name="텍스트 개체 틀 2">
            <a:extLst>
              <a:ext uri="{FF2B5EF4-FFF2-40B4-BE49-F238E27FC236}">
                <a16:creationId xmlns:a16="http://schemas.microsoft.com/office/drawing/2014/main" id="{757732DD-CFA0-4284-8F7F-01C6267F2234}"/>
              </a:ext>
            </a:extLst>
          </p:cNvPr>
          <p:cNvSpPr txBox="1">
            <a:spLocks/>
          </p:cNvSpPr>
          <p:nvPr/>
        </p:nvSpPr>
        <p:spPr>
          <a:xfrm>
            <a:off x="6238800" y="5552743"/>
            <a:ext cx="103590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student</a:t>
            </a:r>
          </a:p>
        </p:txBody>
      </p:sp>
      <p:sp>
        <p:nvSpPr>
          <p:cNvPr id="68" name="텍스트 개체 틀 2">
            <a:extLst>
              <a:ext uri="{FF2B5EF4-FFF2-40B4-BE49-F238E27FC236}">
                <a16:creationId xmlns:a16="http://schemas.microsoft.com/office/drawing/2014/main" id="{7D5127E1-68D3-47DD-8A31-C6AA1DA0A4CC}"/>
              </a:ext>
            </a:extLst>
          </p:cNvPr>
          <p:cNvSpPr txBox="1">
            <a:spLocks/>
          </p:cNvSpPr>
          <p:nvPr/>
        </p:nvSpPr>
        <p:spPr>
          <a:xfrm>
            <a:off x="3931351" y="5558169"/>
            <a:ext cx="89593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I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03C3DCB-62A2-41E3-A504-35CC003A2703}"/>
              </a:ext>
            </a:extLst>
          </p:cNvPr>
          <p:cNvCxnSpPr>
            <a:cxnSpLocks/>
            <a:stCxn id="68" idx="0"/>
            <a:endCxn id="60" idx="2"/>
          </p:cNvCxnSpPr>
          <p:nvPr/>
        </p:nvCxnSpPr>
        <p:spPr>
          <a:xfrm flipV="1">
            <a:off x="4379319" y="4654407"/>
            <a:ext cx="2704" cy="9037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D7566D2-CA97-4190-A782-9A984BFEF4E3}"/>
              </a:ext>
            </a:extLst>
          </p:cNvPr>
          <p:cNvCxnSpPr>
            <a:cxnSpLocks/>
            <a:stCxn id="65" idx="0"/>
            <a:endCxn id="61" idx="2"/>
          </p:cNvCxnSpPr>
          <p:nvPr/>
        </p:nvCxnSpPr>
        <p:spPr>
          <a:xfrm flipV="1">
            <a:off x="5172527" y="4654407"/>
            <a:ext cx="0" cy="9122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4C125E9D-4D72-4E4E-8447-E9A2529313AB}"/>
              </a:ext>
            </a:extLst>
          </p:cNvPr>
          <p:cNvCxnSpPr>
            <a:cxnSpLocks/>
            <a:stCxn id="66" idx="0"/>
            <a:endCxn id="62" idx="2"/>
          </p:cNvCxnSpPr>
          <p:nvPr/>
        </p:nvCxnSpPr>
        <p:spPr>
          <a:xfrm flipV="1">
            <a:off x="5968153" y="4654407"/>
            <a:ext cx="3936" cy="8983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7D7D0DA-7961-431B-AF6A-61CF4FCD6C4A}"/>
              </a:ext>
            </a:extLst>
          </p:cNvPr>
          <p:cNvCxnSpPr>
            <a:cxnSpLocks/>
            <a:stCxn id="67" idx="0"/>
            <a:endCxn id="63" idx="2"/>
          </p:cNvCxnSpPr>
          <p:nvPr/>
        </p:nvCxnSpPr>
        <p:spPr>
          <a:xfrm flipH="1" flipV="1">
            <a:off x="6755928" y="4654407"/>
            <a:ext cx="825" cy="8983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173454B-8CD9-4AE1-BF21-2F8EA61BDA0D}"/>
              </a:ext>
            </a:extLst>
          </p:cNvPr>
          <p:cNvSpPr txBox="1"/>
          <p:nvPr/>
        </p:nvSpPr>
        <p:spPr>
          <a:xfrm>
            <a:off x="3108220" y="5547625"/>
            <a:ext cx="94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latinLnBrk="0" hangingPunct="0">
              <a:spcBef>
                <a:spcPts val="0"/>
              </a:spcBef>
            </a:pPr>
            <a:r>
              <a:rPr kumimoji="0" lang="en-US" altLang="ko-KR" sz="1800" b="0">
                <a:latin typeface="+mn-ea"/>
                <a:ea typeface="+mn-ea"/>
              </a:rPr>
              <a:t>&lt;</a:t>
            </a:r>
            <a:r>
              <a:rPr kumimoji="0" lang="en-US" altLang="ko-KR" sz="1800" b="0" err="1">
                <a:latin typeface="+mn-ea"/>
                <a:ea typeface="+mn-ea"/>
              </a:rPr>
              <a:t>sos</a:t>
            </a:r>
            <a:r>
              <a:rPr kumimoji="0" lang="en-US" altLang="ko-KR" sz="1800" b="0">
                <a:latin typeface="+mn-ea"/>
                <a:ea typeface="+mn-ea"/>
              </a:rPr>
              <a:t>&gt; </a:t>
            </a:r>
            <a:endParaRPr kumimoji="0" lang="ko-KR" altLang="en-US" sz="1800" b="0">
              <a:latin typeface="+mn-ea"/>
              <a:ea typeface="+mn-ea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9D7AD3E-D8B9-4900-9F29-C090B98CBA4A}"/>
              </a:ext>
            </a:extLst>
          </p:cNvPr>
          <p:cNvCxnSpPr>
            <a:cxnSpLocks/>
            <a:stCxn id="73" idx="0"/>
            <a:endCxn id="59" idx="2"/>
          </p:cNvCxnSpPr>
          <p:nvPr/>
        </p:nvCxnSpPr>
        <p:spPr>
          <a:xfrm flipH="1" flipV="1">
            <a:off x="3577693" y="4654407"/>
            <a:ext cx="1714" cy="893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0DF3B02-C295-4868-8624-26D0358BB713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3890049" y="4380013"/>
            <a:ext cx="179618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C5A89B3-92B9-41B9-9A21-9C75F857496E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4694379" y="4380013"/>
            <a:ext cx="165792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9E4EA4-BC81-4B42-B494-35974759FC33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>
            <a:off x="5484883" y="4380013"/>
            <a:ext cx="1748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B1B0AD35-B4B3-48FF-937C-D261720C8E5B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6284445" y="4380013"/>
            <a:ext cx="15912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8B935FD-563C-4E67-BA7F-326657C725EB}"/>
              </a:ext>
            </a:extLst>
          </p:cNvPr>
          <p:cNvSpPr txBox="1"/>
          <p:nvPr/>
        </p:nvSpPr>
        <p:spPr>
          <a:xfrm>
            <a:off x="4030437" y="4226123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DD16D2-27F1-42D5-98E6-2F9CBC7DE961}"/>
              </a:ext>
            </a:extLst>
          </p:cNvPr>
          <p:cNvSpPr txBox="1"/>
          <p:nvPr/>
        </p:nvSpPr>
        <p:spPr>
          <a:xfrm>
            <a:off x="4823129" y="4226123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C18B186-2853-4FAC-B0B8-4927EE2A8766}"/>
              </a:ext>
            </a:extLst>
          </p:cNvPr>
          <p:cNvSpPr txBox="1"/>
          <p:nvPr/>
        </p:nvSpPr>
        <p:spPr>
          <a:xfrm>
            <a:off x="5623528" y="4226123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6F0E25-7B9E-4079-A3C4-1E28C4184AFE}"/>
              </a:ext>
            </a:extLst>
          </p:cNvPr>
          <p:cNvSpPr txBox="1"/>
          <p:nvPr/>
        </p:nvSpPr>
        <p:spPr>
          <a:xfrm>
            <a:off x="6407367" y="4226123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A71AAA1-8ECA-4603-979D-A3462FB7C7AE}"/>
              </a:ext>
            </a:extLst>
          </p:cNvPr>
          <p:cNvCxnSpPr>
            <a:cxnSpLocks/>
            <a:stCxn id="119" idx="3"/>
            <a:endCxn id="59" idx="1"/>
          </p:cNvCxnSpPr>
          <p:nvPr/>
        </p:nvCxnSpPr>
        <p:spPr>
          <a:xfrm>
            <a:off x="2506298" y="4380011"/>
            <a:ext cx="759039" cy="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5AA9564-E4E2-47F7-9C7C-D9383E15A69F}"/>
              </a:ext>
            </a:extLst>
          </p:cNvPr>
          <p:cNvSpPr txBox="1"/>
          <p:nvPr/>
        </p:nvSpPr>
        <p:spPr>
          <a:xfrm>
            <a:off x="3230189" y="4226123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텍스트 개체 틀 2">
            <a:extLst>
              <a:ext uri="{FF2B5EF4-FFF2-40B4-BE49-F238E27FC236}">
                <a16:creationId xmlns:a16="http://schemas.microsoft.com/office/drawing/2014/main" id="{C9FE8939-1E06-4806-9765-4DA9C5DB5159}"/>
              </a:ext>
            </a:extLst>
          </p:cNvPr>
          <p:cNvSpPr txBox="1">
            <a:spLocks/>
          </p:cNvSpPr>
          <p:nvPr/>
        </p:nvSpPr>
        <p:spPr>
          <a:xfrm>
            <a:off x="3049472" y="5219996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t=1</a:t>
            </a:r>
          </a:p>
        </p:txBody>
      </p:sp>
      <p:sp>
        <p:nvSpPr>
          <p:cNvPr id="108" name="텍스트 개체 틀 2">
            <a:extLst>
              <a:ext uri="{FF2B5EF4-FFF2-40B4-BE49-F238E27FC236}">
                <a16:creationId xmlns:a16="http://schemas.microsoft.com/office/drawing/2014/main" id="{3A28936A-F0CE-4550-95B8-1FC65178C828}"/>
              </a:ext>
            </a:extLst>
          </p:cNvPr>
          <p:cNvSpPr txBox="1">
            <a:spLocks/>
          </p:cNvSpPr>
          <p:nvPr/>
        </p:nvSpPr>
        <p:spPr>
          <a:xfrm>
            <a:off x="3853858" y="5231303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t=2</a:t>
            </a:r>
          </a:p>
        </p:txBody>
      </p:sp>
      <p:sp>
        <p:nvSpPr>
          <p:cNvPr id="109" name="텍스트 개체 틀 2">
            <a:extLst>
              <a:ext uri="{FF2B5EF4-FFF2-40B4-BE49-F238E27FC236}">
                <a16:creationId xmlns:a16="http://schemas.microsoft.com/office/drawing/2014/main" id="{18050B00-1D73-48C6-B955-284055185537}"/>
              </a:ext>
            </a:extLst>
          </p:cNvPr>
          <p:cNvSpPr txBox="1">
            <a:spLocks/>
          </p:cNvSpPr>
          <p:nvPr/>
        </p:nvSpPr>
        <p:spPr>
          <a:xfrm>
            <a:off x="4658399" y="5252649"/>
            <a:ext cx="686816" cy="271877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t=3</a:t>
            </a:r>
          </a:p>
        </p:txBody>
      </p:sp>
      <p:sp>
        <p:nvSpPr>
          <p:cNvPr id="117" name="텍스트 개체 틀 2">
            <a:extLst>
              <a:ext uri="{FF2B5EF4-FFF2-40B4-BE49-F238E27FC236}">
                <a16:creationId xmlns:a16="http://schemas.microsoft.com/office/drawing/2014/main" id="{AEEDC311-0E68-4961-A560-2415C8823380}"/>
              </a:ext>
            </a:extLst>
          </p:cNvPr>
          <p:cNvSpPr txBox="1">
            <a:spLocks/>
          </p:cNvSpPr>
          <p:nvPr/>
        </p:nvSpPr>
        <p:spPr>
          <a:xfrm>
            <a:off x="4044889" y="2869943"/>
            <a:ext cx="68681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FE50A01-FDEB-4EDA-9423-B685528FD6B4}"/>
                  </a:ext>
                </a:extLst>
              </p:cNvPr>
              <p:cNvSpPr/>
              <p:nvPr/>
            </p:nvSpPr>
            <p:spPr bwMode="auto">
              <a:xfrm>
                <a:off x="749865" y="3998057"/>
                <a:ext cx="1756433" cy="76390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altLang="ko-KR" sz="1500" b="0">
                    <a:solidFill>
                      <a:schemeClr val="tx1"/>
                    </a:solidFill>
                    <a:latin typeface="+mn-ea"/>
                  </a:rPr>
                  <a:t>Context Vector</a:t>
                </a:r>
                <a:br>
                  <a:rPr kumimoji="0" lang="en-US" altLang="ko-KR" sz="1500" b="0">
                    <a:solidFill>
                      <a:schemeClr val="tx1"/>
                    </a:solidFill>
                    <a:latin typeface="+mn-ea"/>
                  </a:rPr>
                </a:br>
                <a:r>
                  <a:rPr kumimoji="0" lang="en-US" altLang="ko-KR" sz="1500" b="0">
                    <a:solidFill>
                      <a:schemeClr val="tx1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  <m:sSub>
                      <m:sSubPr>
                        <m:ctrlP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0"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kumimoji="0" lang="en-US" altLang="ko-KR" sz="1500" b="0">
                    <a:solidFill>
                      <a:schemeClr val="tx1"/>
                    </a:solidFill>
                    <a:latin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AFE50A01-FDEB-4EDA-9423-B685528FD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9865" y="3998057"/>
                <a:ext cx="1756433" cy="763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C8653FCB-67EC-4871-960A-D88EBBDAC17D}"/>
              </a:ext>
            </a:extLst>
          </p:cNvPr>
          <p:cNvSpPr/>
          <p:nvPr/>
        </p:nvSpPr>
        <p:spPr bwMode="auto">
          <a:xfrm>
            <a:off x="5541850" y="2732020"/>
            <a:ext cx="837184" cy="6445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</a:rPr>
              <a:t>Linear layer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8688C7-A052-483D-B0C0-4D2CA6098D23}"/>
              </a:ext>
            </a:extLst>
          </p:cNvPr>
          <p:cNvSpPr txBox="1"/>
          <p:nvPr/>
        </p:nvSpPr>
        <p:spPr>
          <a:xfrm>
            <a:off x="7456272" y="2225309"/>
            <a:ext cx="1555343" cy="1203691"/>
          </a:xfrm>
          <a:prstGeom prst="rect">
            <a:avLst/>
          </a:prstGeom>
          <a:ln w="12700">
            <a:solidFill>
              <a:srgbClr val="7793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ctr" defTabSz="911896">
              <a:defRPr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200" b="0">
                <a:solidFill>
                  <a:schemeClr val="tx1"/>
                </a:solidFill>
                <a:latin typeface="+mn-ea"/>
                <a:ea typeface="+mn-ea"/>
              </a:rPr>
              <a:t>* </a:t>
            </a:r>
            <a:r>
              <a:rPr lang="ko-KR" altLang="en-US" sz="1200" b="0">
                <a:solidFill>
                  <a:schemeClr val="tx1"/>
                </a:solidFill>
                <a:latin typeface="+mn-ea"/>
                <a:ea typeface="+mn-ea"/>
              </a:rPr>
              <a:t>사전 내 단어들의 확률 합 </a:t>
            </a:r>
            <a:r>
              <a:rPr lang="en-US" altLang="ko-KR" sz="1200" b="0">
                <a:solidFill>
                  <a:schemeClr val="tx1"/>
                </a:solidFill>
                <a:latin typeface="+mn-ea"/>
                <a:ea typeface="+mn-ea"/>
              </a:rPr>
              <a:t>= 1</a:t>
            </a:r>
          </a:p>
          <a:p>
            <a:r>
              <a:rPr lang="en-US" altLang="ko-KR" sz="1200">
                <a:solidFill>
                  <a:schemeClr val="tx1"/>
                </a:solidFill>
                <a:latin typeface="+mn-ea"/>
                <a:ea typeface="+mn-ea"/>
              </a:rPr>
              <a:t>student : 0.7842</a:t>
            </a:r>
          </a:p>
          <a:p>
            <a:r>
              <a:rPr lang="en-US" altLang="ko-KR" sz="1200" b="0">
                <a:solidFill>
                  <a:schemeClr val="tx1"/>
                </a:solidFill>
                <a:latin typeface="+mn-ea"/>
                <a:ea typeface="+mn-ea"/>
              </a:rPr>
              <a:t> good  : 0.0359</a:t>
            </a:r>
          </a:p>
          <a:p>
            <a:r>
              <a:rPr lang="en-US" altLang="ko-KR" sz="1200" b="0">
                <a:solidFill>
                  <a:schemeClr val="tx1"/>
                </a:solidFill>
                <a:latin typeface="+mn-ea"/>
                <a:ea typeface="+mn-ea"/>
              </a:rPr>
              <a:t>teacher : 0.0246</a:t>
            </a:r>
          </a:p>
          <a:p>
            <a:r>
              <a:rPr lang="en-US" altLang="ko-KR" sz="1200" b="0">
                <a:solidFill>
                  <a:schemeClr val="tx1"/>
                </a:solidFill>
                <a:latin typeface="+mn-ea"/>
                <a:ea typeface="+mn-ea"/>
              </a:rPr>
              <a:t>...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7F46AE5-3545-491E-ABF1-C5CE8D9C8029}"/>
              </a:ext>
            </a:extLst>
          </p:cNvPr>
          <p:cNvCxnSpPr>
            <a:cxnSpLocks/>
          </p:cNvCxnSpPr>
          <p:nvPr/>
        </p:nvCxnSpPr>
        <p:spPr>
          <a:xfrm flipH="1">
            <a:off x="6284446" y="2225309"/>
            <a:ext cx="1171826" cy="505189"/>
          </a:xfrm>
          <a:prstGeom prst="line">
            <a:avLst/>
          </a:prstGeom>
          <a:ln w="12700">
            <a:solidFill>
              <a:srgbClr val="7793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34CB0BE5-3B7D-4776-BD27-D0F38034818D}"/>
              </a:ext>
            </a:extLst>
          </p:cNvPr>
          <p:cNvCxnSpPr>
            <a:cxnSpLocks/>
          </p:cNvCxnSpPr>
          <p:nvPr/>
        </p:nvCxnSpPr>
        <p:spPr>
          <a:xfrm flipH="1" flipV="1">
            <a:off x="6283728" y="3377406"/>
            <a:ext cx="1172544" cy="51403"/>
          </a:xfrm>
          <a:prstGeom prst="line">
            <a:avLst/>
          </a:prstGeom>
          <a:ln w="12700">
            <a:solidFill>
              <a:srgbClr val="7793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텍스트 개체 틀 2">
            <a:extLst>
              <a:ext uri="{FF2B5EF4-FFF2-40B4-BE49-F238E27FC236}">
                <a16:creationId xmlns:a16="http://schemas.microsoft.com/office/drawing/2014/main" id="{1FBCA930-163A-42E3-92B9-A4F0D03C533F}"/>
              </a:ext>
            </a:extLst>
          </p:cNvPr>
          <p:cNvSpPr txBox="1">
            <a:spLocks/>
          </p:cNvSpPr>
          <p:nvPr/>
        </p:nvSpPr>
        <p:spPr>
          <a:xfrm>
            <a:off x="5445272" y="5252649"/>
            <a:ext cx="686816" cy="271877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t=4</a:t>
            </a:r>
          </a:p>
        </p:txBody>
      </p:sp>
      <p:sp>
        <p:nvSpPr>
          <p:cNvPr id="140" name="텍스트 개체 틀 2">
            <a:extLst>
              <a:ext uri="{FF2B5EF4-FFF2-40B4-BE49-F238E27FC236}">
                <a16:creationId xmlns:a16="http://schemas.microsoft.com/office/drawing/2014/main" id="{7DEEE9F8-BC7D-45DB-9DB5-499E830F9B36}"/>
              </a:ext>
            </a:extLst>
          </p:cNvPr>
          <p:cNvSpPr txBox="1">
            <a:spLocks/>
          </p:cNvSpPr>
          <p:nvPr/>
        </p:nvSpPr>
        <p:spPr>
          <a:xfrm>
            <a:off x="6238800" y="5252649"/>
            <a:ext cx="686816" cy="271877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7DC83C-01E5-4347-BB67-A29E9E76D6EC}"/>
              </a:ext>
            </a:extLst>
          </p:cNvPr>
          <p:cNvSpPr txBox="1"/>
          <p:nvPr/>
        </p:nvSpPr>
        <p:spPr>
          <a:xfrm>
            <a:off x="518662" y="6163761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&lt;Seq2Seq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 b="0">
                <a:latin typeface="+mn-ea"/>
                <a:ea typeface="+mn-ea"/>
              </a:rPr>
              <a:t>- </a:t>
            </a:r>
            <a:r>
              <a:rPr lang="ko-KR" altLang="en-US" sz="1200" b="0">
                <a:latin typeface="+mn-ea"/>
                <a:ea typeface="+mn-ea"/>
              </a:rPr>
              <a:t>출력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948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r>
              <a:rPr lang="ko-KR" altLang="en-US"/>
              <a:t>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en-US" altLang="ko-KR" b="0" i="0">
                <a:solidFill>
                  <a:srgbClr val="24292F"/>
                </a:solidFill>
                <a:effectLst/>
              </a:rPr>
              <a:t>Attention(</a:t>
            </a:r>
            <a:r>
              <a:rPr lang="ko-KR" altLang="en-US" b="0" i="0" err="1">
                <a:solidFill>
                  <a:srgbClr val="24292F"/>
                </a:solidFill>
                <a:effectLst/>
              </a:rPr>
              <a:t>어텐션</a:t>
            </a:r>
            <a:r>
              <a:rPr lang="en-US" altLang="ko-KR" b="0" i="0">
                <a:solidFill>
                  <a:srgbClr val="24292F"/>
                </a:solidFill>
                <a:effectLst/>
              </a:rPr>
              <a:t>)</a:t>
            </a:r>
            <a:r>
              <a:rPr lang="ko-KR" altLang="en-US" b="0" i="0">
                <a:solidFill>
                  <a:srgbClr val="24292F"/>
                </a:solidFill>
                <a:effectLst/>
              </a:rPr>
              <a:t>은 단어 사이의 의미관계를 파악할 수 있도록 가중치를 부여하는 연산 기법임</a:t>
            </a:r>
            <a:r>
              <a:rPr lang="en-US" altLang="ko-KR" b="0" i="0">
                <a:solidFill>
                  <a:srgbClr val="24292F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4292F"/>
                </a:solidFill>
                <a:effectLst/>
              </a:rPr>
              <a:t>우리는 글을 읽을 때 관계성이 높은 단어에 집중</a:t>
            </a:r>
            <a:r>
              <a:rPr lang="en-US" altLang="ko-KR" b="0" i="0">
                <a:solidFill>
                  <a:srgbClr val="24292F"/>
                </a:solidFill>
                <a:effectLst/>
              </a:rPr>
              <a:t>(a</a:t>
            </a:r>
            <a:r>
              <a:rPr lang="en-US" altLang="ko-KR">
                <a:solidFill>
                  <a:srgbClr val="24292F"/>
                </a:solidFill>
              </a:rPr>
              <a:t>ttention</a:t>
            </a:r>
            <a:r>
              <a:rPr lang="en-US" altLang="ko-KR" b="0" i="0">
                <a:solidFill>
                  <a:srgbClr val="24292F"/>
                </a:solidFill>
                <a:effectLst/>
              </a:rPr>
              <a:t>)</a:t>
            </a:r>
            <a:r>
              <a:rPr lang="ko-KR" altLang="en-US" b="0" i="0">
                <a:solidFill>
                  <a:srgbClr val="24292F"/>
                </a:solidFill>
                <a:effectLst/>
              </a:rPr>
              <a:t>하며 문맥을 파악함</a:t>
            </a:r>
            <a:r>
              <a:rPr lang="en-US" altLang="ko-KR" b="0" i="0">
                <a:solidFill>
                  <a:srgbClr val="24292F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4292F"/>
                </a:solidFill>
                <a:effectLst/>
              </a:rPr>
              <a:t>이러한 방식을 딥러닝 모델에 적용한 것이 </a:t>
            </a:r>
            <a:r>
              <a:rPr lang="ko-KR" altLang="en-US" b="0" i="0" err="1">
                <a:solidFill>
                  <a:srgbClr val="24292F"/>
                </a:solidFill>
                <a:effectLst/>
              </a:rPr>
              <a:t>어텐션임</a:t>
            </a:r>
            <a:r>
              <a:rPr lang="en-US" altLang="ko-KR">
                <a:solidFill>
                  <a:srgbClr val="24292F"/>
                </a:solidFill>
              </a:rPr>
              <a:t>.</a:t>
            </a:r>
            <a:r>
              <a:rPr lang="ko-KR" altLang="en-US">
                <a:solidFill>
                  <a:srgbClr val="24292F"/>
                </a:solidFill>
              </a:rPr>
              <a:t> 선이 진한 </a:t>
            </a:r>
            <a:r>
              <a:rPr lang="ko-KR" altLang="en-US">
                <a:latin typeface="+mn-ea"/>
              </a:rPr>
              <a:t>단어는 강한 </a:t>
            </a:r>
            <a:r>
              <a:rPr lang="ko-KR" altLang="en-US" err="1">
                <a:latin typeface="+mn-ea"/>
              </a:rPr>
              <a:t>어텐션</a:t>
            </a:r>
            <a:r>
              <a:rPr lang="ko-KR" altLang="en-US">
                <a:latin typeface="+mn-ea"/>
              </a:rPr>
              <a:t> 관계를 가져 긴밀한 관계 정보를 담고 있음을 명시함</a:t>
            </a:r>
            <a:r>
              <a:rPr lang="en-US" altLang="ko-KR">
                <a:latin typeface="+mn-ea"/>
              </a:rPr>
              <a:t>. </a:t>
            </a:r>
            <a:endParaRPr lang="en-US" altLang="ko-KR" b="0" i="0">
              <a:solidFill>
                <a:srgbClr val="24292F"/>
              </a:solidFill>
              <a:effectLst/>
            </a:endParaRPr>
          </a:p>
          <a:p>
            <a:endParaRPr lang="en-US" altLang="ko-KR" b="0" i="0">
              <a:solidFill>
                <a:srgbClr val="24292F"/>
              </a:solidFill>
              <a:effectLst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B0AF35F-07D2-40C8-9D4F-F175918F16A2}"/>
              </a:ext>
            </a:extLst>
          </p:cNvPr>
          <p:cNvCxnSpPr>
            <a:cxnSpLocks/>
          </p:cNvCxnSpPr>
          <p:nvPr/>
        </p:nvCxnSpPr>
        <p:spPr>
          <a:xfrm>
            <a:off x="6069454" y="4661931"/>
            <a:ext cx="1661160" cy="37252"/>
          </a:xfrm>
          <a:prstGeom prst="line">
            <a:avLst/>
          </a:prstGeom>
          <a:ln w="19050">
            <a:solidFill>
              <a:srgbClr val="FCE5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5A27B0-288E-4FB3-85B8-6E27ACFC01D3}"/>
              </a:ext>
            </a:extLst>
          </p:cNvPr>
          <p:cNvGrpSpPr/>
          <p:nvPr/>
        </p:nvGrpSpPr>
        <p:grpSpPr>
          <a:xfrm>
            <a:off x="1735067" y="3012717"/>
            <a:ext cx="1871340" cy="2364114"/>
            <a:chOff x="-218440" y="2511315"/>
            <a:chExt cx="3140075" cy="2364114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5B0F6F9-F114-4B59-8CF6-8B476176E214}"/>
                </a:ext>
              </a:extLst>
            </p:cNvPr>
            <p:cNvCxnSpPr>
              <a:cxnSpLocks/>
            </p:cNvCxnSpPr>
            <p:nvPr/>
          </p:nvCxnSpPr>
          <p:spPr>
            <a:xfrm>
              <a:off x="-172720" y="3155350"/>
              <a:ext cx="3071495" cy="1720079"/>
            </a:xfrm>
            <a:prstGeom prst="line">
              <a:avLst/>
            </a:prstGeom>
            <a:ln w="19050">
              <a:solidFill>
                <a:srgbClr val="FCE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AA72A26-E402-49E9-A109-29C41A6936A8}"/>
                </a:ext>
              </a:extLst>
            </p:cNvPr>
            <p:cNvCxnSpPr>
              <a:cxnSpLocks/>
            </p:cNvCxnSpPr>
            <p:nvPr/>
          </p:nvCxnSpPr>
          <p:spPr>
            <a:xfrm>
              <a:off x="-172720" y="4184050"/>
              <a:ext cx="3071495" cy="677587"/>
            </a:xfrm>
            <a:prstGeom prst="line">
              <a:avLst/>
            </a:prstGeom>
            <a:ln w="19050">
              <a:solidFill>
                <a:srgbClr val="FDEA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A23D286-E0DF-4DD5-9D2A-7E11F7D6B37C}"/>
                </a:ext>
              </a:extLst>
            </p:cNvPr>
            <p:cNvCxnSpPr>
              <a:cxnSpLocks/>
            </p:cNvCxnSpPr>
            <p:nvPr/>
          </p:nvCxnSpPr>
          <p:spPr>
            <a:xfrm>
              <a:off x="-172720" y="4529260"/>
              <a:ext cx="3071495" cy="332377"/>
            </a:xfrm>
            <a:prstGeom prst="line">
              <a:avLst/>
            </a:prstGeom>
            <a:ln w="19050">
              <a:solidFill>
                <a:srgbClr val="FCE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6A2FA55-9876-4E4B-BF0A-58004E0CB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72720" y="2511315"/>
              <a:ext cx="3094355" cy="2364114"/>
            </a:xfrm>
            <a:prstGeom prst="line">
              <a:avLst/>
            </a:prstGeom>
            <a:ln w="19050">
              <a:solidFill>
                <a:srgbClr val="FCE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CE17CEC-A255-4DE0-AF08-2457672BC680}"/>
                </a:ext>
              </a:extLst>
            </p:cNvPr>
            <p:cNvCxnSpPr>
              <a:cxnSpLocks/>
            </p:cNvCxnSpPr>
            <p:nvPr/>
          </p:nvCxnSpPr>
          <p:spPr>
            <a:xfrm>
              <a:off x="-195580" y="3549092"/>
              <a:ext cx="3094355" cy="1326337"/>
            </a:xfrm>
            <a:prstGeom prst="line">
              <a:avLst/>
            </a:prstGeom>
            <a:ln w="19050">
              <a:solidFill>
                <a:srgbClr val="FCE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F8EAAB8-F165-4D15-9094-3C0E2642FE2D}"/>
                </a:ext>
              </a:extLst>
            </p:cNvPr>
            <p:cNvCxnSpPr>
              <a:cxnSpLocks/>
            </p:cNvCxnSpPr>
            <p:nvPr/>
          </p:nvCxnSpPr>
          <p:spPr>
            <a:xfrm>
              <a:off x="-218440" y="3870609"/>
              <a:ext cx="3140075" cy="1004820"/>
            </a:xfrm>
            <a:prstGeom prst="line">
              <a:avLst/>
            </a:prstGeom>
            <a:ln w="19050">
              <a:solidFill>
                <a:srgbClr val="FCE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8A929FD-F8A7-4447-9A29-69AA4F6D2B93}"/>
                </a:ext>
              </a:extLst>
            </p:cNvPr>
            <p:cNvCxnSpPr>
              <a:cxnSpLocks/>
            </p:cNvCxnSpPr>
            <p:nvPr/>
          </p:nvCxnSpPr>
          <p:spPr>
            <a:xfrm>
              <a:off x="-218440" y="4875429"/>
              <a:ext cx="3140075" cy="0"/>
            </a:xfrm>
            <a:prstGeom prst="line">
              <a:avLst/>
            </a:prstGeom>
            <a:ln w="19050">
              <a:solidFill>
                <a:srgbClr val="FCE5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B944D93-05C0-49D7-8EA9-2537B4D71502}"/>
                </a:ext>
              </a:extLst>
            </p:cNvPr>
            <p:cNvCxnSpPr>
              <a:cxnSpLocks/>
            </p:cNvCxnSpPr>
            <p:nvPr/>
          </p:nvCxnSpPr>
          <p:spPr>
            <a:xfrm>
              <a:off x="-172720" y="2865790"/>
              <a:ext cx="3094355" cy="2009639"/>
            </a:xfrm>
            <a:prstGeom prst="line">
              <a:avLst/>
            </a:prstGeom>
            <a:ln w="38100">
              <a:solidFill>
                <a:srgbClr val="F7B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FA9E1C-7058-42F8-B107-F23F136ACDC1}"/>
              </a:ext>
            </a:extLst>
          </p:cNvPr>
          <p:cNvSpPr txBox="1"/>
          <p:nvPr/>
        </p:nvSpPr>
        <p:spPr>
          <a:xfrm>
            <a:off x="968095" y="2412249"/>
            <a:ext cx="3439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</a:t>
            </a:r>
            <a:r>
              <a:rPr lang="ko-KR" altLang="en-US" sz="1200" b="0">
                <a:latin typeface="+mn-ea"/>
                <a:ea typeface="+mn-ea"/>
              </a:rPr>
              <a:t>동일 문장 내 </a:t>
            </a:r>
            <a:r>
              <a:rPr lang="ko-KR" altLang="en-US" sz="1200" b="0" err="1">
                <a:latin typeface="+mn-ea"/>
                <a:ea typeface="+mn-ea"/>
              </a:rPr>
              <a:t>어텐션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6438F-8A98-45D3-A149-21B24390FBB0}"/>
              </a:ext>
            </a:extLst>
          </p:cNvPr>
          <p:cNvSpPr txBox="1"/>
          <p:nvPr/>
        </p:nvSpPr>
        <p:spPr>
          <a:xfrm>
            <a:off x="5339759" y="2422815"/>
            <a:ext cx="3439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</a:t>
            </a:r>
            <a:r>
              <a:rPr lang="ko-KR" altLang="en-US" sz="1200" b="0">
                <a:latin typeface="+mn-ea"/>
                <a:ea typeface="+mn-ea"/>
              </a:rPr>
              <a:t>다른 문장 내 </a:t>
            </a:r>
            <a:r>
              <a:rPr lang="ko-KR" altLang="en-US" sz="1200" b="0" err="1">
                <a:latin typeface="+mn-ea"/>
                <a:ea typeface="+mn-ea"/>
              </a:rPr>
              <a:t>어텐션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B827876-F465-4378-838E-29AB0CF0B507}"/>
              </a:ext>
            </a:extLst>
          </p:cNvPr>
          <p:cNvCxnSpPr>
            <a:cxnSpLocks/>
          </p:cNvCxnSpPr>
          <p:nvPr/>
        </p:nvCxnSpPr>
        <p:spPr>
          <a:xfrm>
            <a:off x="6069454" y="4002801"/>
            <a:ext cx="1661160" cy="696382"/>
          </a:xfrm>
          <a:prstGeom prst="line">
            <a:avLst/>
          </a:prstGeom>
          <a:ln w="19050">
            <a:solidFill>
              <a:srgbClr val="FCE5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A191F6F-19A6-4EDB-B73B-4EAEB8F350CA}"/>
              </a:ext>
            </a:extLst>
          </p:cNvPr>
          <p:cNvCxnSpPr>
            <a:cxnSpLocks/>
          </p:cNvCxnSpPr>
          <p:nvPr/>
        </p:nvCxnSpPr>
        <p:spPr>
          <a:xfrm>
            <a:off x="6027817" y="4268179"/>
            <a:ext cx="1702797" cy="431004"/>
          </a:xfrm>
          <a:prstGeom prst="line">
            <a:avLst/>
          </a:prstGeom>
          <a:ln w="38100">
            <a:solidFill>
              <a:srgbClr val="F7B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9">
            <a:extLst>
              <a:ext uri="{FF2B5EF4-FFF2-40B4-BE49-F238E27FC236}">
                <a16:creationId xmlns:a16="http://schemas.microsoft.com/office/drawing/2014/main" id="{23C1DB9C-8603-40FC-997E-92F6375CDE6F}"/>
              </a:ext>
            </a:extLst>
          </p:cNvPr>
          <p:cNvGraphicFramePr>
            <a:graphicFrameLocks noGrp="1"/>
          </p:cNvGraphicFramePr>
          <p:nvPr/>
        </p:nvGraphicFramePr>
        <p:xfrm>
          <a:off x="5339758" y="3152347"/>
          <a:ext cx="343905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150">
                  <a:extLst>
                    <a:ext uri="{9D8B030D-6E8A-4147-A177-3AD203B41FA5}">
                      <a16:colId xmlns:a16="http://schemas.microsoft.com/office/drawing/2014/main" val="1543818608"/>
                    </a:ext>
                  </a:extLst>
                </a:gridCol>
                <a:gridCol w="1616363">
                  <a:extLst>
                    <a:ext uri="{9D8B030D-6E8A-4147-A177-3AD203B41FA5}">
                      <a16:colId xmlns:a16="http://schemas.microsoft.com/office/drawing/2014/main" val="245655379"/>
                    </a:ext>
                  </a:extLst>
                </a:gridCol>
                <a:gridCol w="1066540">
                  <a:extLst>
                    <a:ext uri="{9D8B030D-6E8A-4147-A177-3AD203B41FA5}">
                      <a16:colId xmlns:a16="http://schemas.microsoft.com/office/drawing/2014/main" val="1296722056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ko-KR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69798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went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39601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to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F8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err="1">
                          <a:solidFill>
                            <a:schemeClr val="tx1"/>
                          </a:solidFill>
                        </a:rPr>
                        <a:t>갔어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cafe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  <a:tr h="228905">
                <a:tc>
                  <a:txBody>
                    <a:bodyPr/>
                    <a:lstStyle/>
                    <a:p>
                      <a:pPr algn="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yesterday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807477"/>
                  </a:ext>
                </a:extLst>
              </a:tr>
            </a:tbl>
          </a:graphicData>
        </a:graphic>
      </p:graphicFrame>
      <p:graphicFrame>
        <p:nvGraphicFramePr>
          <p:cNvPr id="13" name="표 39">
            <a:extLst>
              <a:ext uri="{FF2B5EF4-FFF2-40B4-BE49-F238E27FC236}">
                <a16:creationId xmlns:a16="http://schemas.microsoft.com/office/drawing/2014/main" id="{820DCAB7-6140-46B3-965D-62C10B669C5E}"/>
              </a:ext>
            </a:extLst>
          </p:cNvPr>
          <p:cNvGraphicFramePr>
            <a:graphicFrameLocks noGrp="1"/>
          </p:cNvGraphicFramePr>
          <p:nvPr/>
        </p:nvGraphicFramePr>
        <p:xfrm>
          <a:off x="968095" y="2853654"/>
          <a:ext cx="343905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357">
                  <a:extLst>
                    <a:ext uri="{9D8B030D-6E8A-4147-A177-3AD203B41FA5}">
                      <a16:colId xmlns:a16="http://schemas.microsoft.com/office/drawing/2014/main" val="1543818608"/>
                    </a:ext>
                  </a:extLst>
                </a:gridCol>
                <a:gridCol w="1809429">
                  <a:extLst>
                    <a:ext uri="{9D8B030D-6E8A-4147-A177-3AD203B41FA5}">
                      <a16:colId xmlns:a16="http://schemas.microsoft.com/office/drawing/2014/main" val="245655379"/>
                    </a:ext>
                  </a:extLst>
                </a:gridCol>
                <a:gridCol w="815266">
                  <a:extLst>
                    <a:ext uri="{9D8B030D-6E8A-4147-A177-3AD203B41FA5}">
                      <a16:colId xmlns:a16="http://schemas.microsoft.com/office/drawing/2014/main" val="1296722056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F8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err="1">
                          <a:solidFill>
                            <a:schemeClr val="tx1"/>
                          </a:solidFill>
                        </a:rPr>
                        <a:t>갔어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err="1">
                          <a:solidFill>
                            <a:schemeClr val="tx1"/>
                          </a:solidFill>
                        </a:rPr>
                        <a:t>갔어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,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,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807477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우리가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우리가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69251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저번에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저번에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6508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갔던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갔던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270722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거기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거기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64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2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Attention Function</a:t>
            </a:r>
            <a:r>
              <a:rPr lang="ko-KR" altLang="en-US"/>
              <a:t>의 구성요소</a:t>
            </a:r>
            <a:endParaRPr kumimoji="0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kumimoji="0" lang="ko-KR" altLang="en-US" b="0" err="1">
                <a:solidFill>
                  <a:srgbClr val="24292F"/>
                </a:solidFill>
              </a:rPr>
              <a:t>어텐션</a:t>
            </a:r>
            <a:r>
              <a:rPr kumimoji="0" lang="en-US" altLang="ko-KR" b="0">
                <a:solidFill>
                  <a:srgbClr val="24292F"/>
                </a:solidFill>
              </a:rPr>
              <a:t> </a:t>
            </a:r>
            <a:r>
              <a:rPr kumimoji="0" lang="ko-KR" altLang="en-US" b="0">
                <a:solidFill>
                  <a:srgbClr val="24292F"/>
                </a:solidFill>
              </a:rPr>
              <a:t>함수</a:t>
            </a:r>
            <a:r>
              <a:rPr kumimoji="0" lang="en-US" altLang="ko-KR" b="0">
                <a:solidFill>
                  <a:srgbClr val="24292F"/>
                </a:solidFill>
              </a:rPr>
              <a:t>(Attention Function)</a:t>
            </a:r>
            <a:r>
              <a:rPr kumimoji="0" lang="ko-KR" altLang="en-US" b="0">
                <a:solidFill>
                  <a:srgbClr val="24292F"/>
                </a:solidFill>
              </a:rPr>
              <a:t>는 입력 시퀀스 데이터의 각 단어들에 대한 가중치를 계산하는 함수이며</a:t>
            </a:r>
            <a:r>
              <a:rPr kumimoji="0" lang="en-US" altLang="ko-KR" b="0">
                <a:solidFill>
                  <a:srgbClr val="24292F"/>
                </a:solidFill>
              </a:rPr>
              <a:t>,</a:t>
            </a:r>
            <a:r>
              <a:rPr kumimoji="0" lang="ko-KR" altLang="en-US" b="0">
                <a:solidFill>
                  <a:srgbClr val="24292F"/>
                </a:solidFill>
              </a:rPr>
              <a:t> </a:t>
            </a:r>
            <a:r>
              <a:rPr lang="ko-KR" altLang="en-US">
                <a:solidFill>
                  <a:srgbClr val="24292F"/>
                </a:solidFill>
              </a:rPr>
              <a:t>쿼리</a:t>
            </a:r>
            <a:r>
              <a:rPr lang="en-US" altLang="ko-KR">
                <a:solidFill>
                  <a:srgbClr val="24292F"/>
                </a:solidFill>
              </a:rPr>
              <a:t>(</a:t>
            </a:r>
            <a:r>
              <a:rPr kumimoji="0" lang="en-US" altLang="ko-KR" b="0">
                <a:solidFill>
                  <a:srgbClr val="24292F"/>
                </a:solidFill>
              </a:rPr>
              <a:t>Query), </a:t>
            </a:r>
            <a:r>
              <a:rPr kumimoji="0" lang="ko-KR" altLang="en-US" b="0">
                <a:solidFill>
                  <a:srgbClr val="24292F"/>
                </a:solidFill>
              </a:rPr>
              <a:t>키</a:t>
            </a:r>
            <a:r>
              <a:rPr kumimoji="0" lang="en-US" altLang="ko-KR" b="0">
                <a:solidFill>
                  <a:srgbClr val="24292F"/>
                </a:solidFill>
              </a:rPr>
              <a:t>(Key), </a:t>
            </a:r>
            <a:r>
              <a:rPr kumimoji="0" lang="ko-KR" altLang="en-US" b="0">
                <a:solidFill>
                  <a:srgbClr val="24292F"/>
                </a:solidFill>
              </a:rPr>
              <a:t>값</a:t>
            </a:r>
            <a:r>
              <a:rPr kumimoji="0" lang="en-US" altLang="ko-KR" b="0">
                <a:solidFill>
                  <a:srgbClr val="24292F"/>
                </a:solidFill>
              </a:rPr>
              <a:t>(Value) </a:t>
            </a:r>
            <a:r>
              <a:rPr kumimoji="0" lang="ko-KR" altLang="en-US" b="0">
                <a:solidFill>
                  <a:srgbClr val="24292F"/>
                </a:solidFill>
              </a:rPr>
              <a:t>세가지 요소로 구성됨</a:t>
            </a:r>
            <a:r>
              <a:rPr kumimoji="0" lang="en-US" altLang="ko-KR" b="0">
                <a:solidFill>
                  <a:srgbClr val="24292F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DB4A824-CB8B-4879-A806-D31B11C78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14721"/>
              </p:ext>
            </p:extLst>
          </p:nvPr>
        </p:nvGraphicFramePr>
        <p:xfrm>
          <a:off x="526841" y="1981346"/>
          <a:ext cx="8852318" cy="3237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268">
                  <a:extLst>
                    <a:ext uri="{9D8B030D-6E8A-4147-A177-3AD203B41FA5}">
                      <a16:colId xmlns:a16="http://schemas.microsoft.com/office/drawing/2014/main" val="1736622643"/>
                    </a:ext>
                  </a:extLst>
                </a:gridCol>
                <a:gridCol w="6853050">
                  <a:extLst>
                    <a:ext uri="{9D8B030D-6E8A-4147-A177-3AD203B41FA5}">
                      <a16:colId xmlns:a16="http://schemas.microsoft.com/office/drawing/2014/main" val="2389761645"/>
                    </a:ext>
                  </a:extLst>
                </a:gridCol>
              </a:tblGrid>
              <a:tr h="393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178577"/>
                  </a:ext>
                </a:extLst>
              </a:tr>
              <a:tr h="833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ysClr val="windowText" lastClr="000000"/>
                          </a:solidFill>
                        </a:rPr>
                        <a:t>쿼리</a:t>
                      </a:r>
                      <a:r>
                        <a:rPr lang="en-US" altLang="ko-KR" sz="1200" b="1">
                          <a:solidFill>
                            <a:sysClr val="windowText" lastClr="000000"/>
                          </a:solidFill>
                        </a:rPr>
                        <a:t>(Query)</a:t>
                      </a:r>
                      <a:endParaRPr lang="ko-KR" altLang="en-US" sz="12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t 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시점의 </a:t>
                      </a:r>
                      <a:r>
                        <a:rPr lang="ko-KR" altLang="en-US" sz="1200" err="1">
                          <a:solidFill>
                            <a:sysClr val="windowText" lastClr="000000"/>
                          </a:solidFill>
                        </a:rPr>
                        <a:t>디코더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 셀에서의 은닉 상태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(Ex. 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현재 출력 단어를 나타내는 벡터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949574"/>
                  </a:ext>
                </a:extLst>
              </a:tr>
              <a:tr h="833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ysClr val="windowText" lastClr="000000"/>
                          </a:solidFill>
                        </a:rPr>
                        <a:t>키</a:t>
                      </a:r>
                      <a:r>
                        <a:rPr lang="en-US" altLang="ko-KR" sz="1200" b="1">
                          <a:solidFill>
                            <a:sysClr val="windowText" lastClr="000000"/>
                          </a:solidFill>
                        </a:rPr>
                        <a:t>(Key)</a:t>
                      </a:r>
                      <a:endParaRPr lang="ko-KR" altLang="en-US" sz="12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모든 요소들의 특징을 나타내며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쿼리와 비교되어 관련성을 측정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(Ex. 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소스 문장의 각 단어들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074410"/>
                  </a:ext>
                </a:extLst>
              </a:tr>
              <a:tr h="1176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ysClr val="windowText" lastClr="000000"/>
                          </a:solidFill>
                        </a:rPr>
                        <a:t>값</a:t>
                      </a:r>
                      <a:r>
                        <a:rPr lang="en-US" altLang="ko-KR" sz="1200" b="1">
                          <a:solidFill>
                            <a:sysClr val="windowText" lastClr="000000"/>
                          </a:solidFill>
                        </a:rPr>
                        <a:t>(Value)</a:t>
                      </a:r>
                      <a:endParaRPr lang="ko-KR" altLang="en-US" sz="12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실제로 참고하거나 사용하는 정보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쿼리와 키의 관련성을 통해 가중치를 부여 받아 최종 출력에 반영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(Ex. 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소스 문장의 각 단어에 해당하는 </a:t>
                      </a:r>
                      <a:r>
                        <a:rPr lang="ko-KR" altLang="en-US" sz="1200" err="1">
                          <a:solidFill>
                            <a:sysClr val="windowText" lastClr="000000"/>
                          </a:solidFill>
                        </a:rPr>
                        <a:t>임베딩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 벡터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012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36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AB27BF-D475-ADC0-8B75-DA189B75B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Attention </a:t>
            </a:r>
            <a:r>
              <a:rPr lang="ko-KR" altLang="en-US"/>
              <a:t>계산구조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E6CE4F-6457-F0E8-021F-D30E2F2C1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787641"/>
          </a:xfrm>
        </p:spPr>
        <p:txBody>
          <a:bodyPr lIns="72000" tIns="36000" rIns="91440" bIns="45720" anchor="t"/>
          <a:lstStyle/>
          <a:p>
            <a:r>
              <a:rPr lang="ko-KR" altLang="en-US" b="0" i="0" err="1">
                <a:solidFill>
                  <a:srgbClr val="24292F"/>
                </a:solidFill>
                <a:effectLst/>
                <a:ea typeface="맑은 고딕"/>
              </a:rPr>
              <a:t>어텐션은</a:t>
            </a:r>
            <a:r>
              <a:rPr lang="ko-KR" altLang="en-US" b="0" i="0">
                <a:solidFill>
                  <a:srgbClr val="24292F"/>
                </a:solidFill>
                <a:effectLst/>
                <a:ea typeface="맑은 고딕"/>
              </a:rPr>
              <a:t> 특정 쿼리</a:t>
            </a:r>
            <a:r>
              <a:rPr lang="en-US" altLang="ko-KR" b="0" i="0">
                <a:solidFill>
                  <a:srgbClr val="24292F"/>
                </a:solidFill>
                <a:effectLst/>
                <a:ea typeface="맑은 고딕"/>
              </a:rPr>
              <a:t>(Q)</a:t>
            </a:r>
            <a:r>
              <a:rPr lang="ko-KR" altLang="en-US" b="0" i="0">
                <a:solidFill>
                  <a:srgbClr val="24292F"/>
                </a:solidFill>
                <a:effectLst/>
                <a:ea typeface="맑은 고딕"/>
              </a:rPr>
              <a:t>와 모든 키</a:t>
            </a:r>
            <a:r>
              <a:rPr lang="en-US" altLang="ko-KR" b="0" i="0">
                <a:solidFill>
                  <a:srgbClr val="24292F"/>
                </a:solidFill>
                <a:effectLst/>
                <a:ea typeface="맑은 고딕"/>
              </a:rPr>
              <a:t>(K) </a:t>
            </a:r>
            <a:r>
              <a:rPr lang="ko-KR" altLang="en-US" b="0" i="0">
                <a:solidFill>
                  <a:srgbClr val="24292F"/>
                </a:solidFill>
                <a:effectLst/>
                <a:ea typeface="맑은 고딕"/>
              </a:rPr>
              <a:t>간의 유사도를 계산하여 이를 바탕으로 각 키</a:t>
            </a:r>
            <a:r>
              <a:rPr lang="en-US" altLang="ko-KR" b="0" i="0">
                <a:solidFill>
                  <a:srgbClr val="24292F"/>
                </a:solidFill>
                <a:effectLst/>
                <a:ea typeface="맑은 고딕"/>
              </a:rPr>
              <a:t>(K)</a:t>
            </a:r>
            <a:r>
              <a:rPr lang="ko-KR" altLang="en-US" b="0" i="0">
                <a:solidFill>
                  <a:srgbClr val="24292F"/>
                </a:solidFill>
                <a:effectLst/>
                <a:ea typeface="맑은 고딕"/>
              </a:rPr>
              <a:t>에 연결된 값</a:t>
            </a:r>
            <a:r>
              <a:rPr lang="en-US" altLang="ko-KR" b="0" i="0">
                <a:solidFill>
                  <a:srgbClr val="24292F"/>
                </a:solidFill>
                <a:effectLst/>
                <a:ea typeface="맑은 고딕"/>
              </a:rPr>
              <a:t>(V)</a:t>
            </a:r>
            <a:r>
              <a:rPr lang="ko-KR" altLang="en-US" b="0" i="0">
                <a:solidFill>
                  <a:srgbClr val="24292F"/>
                </a:solidFill>
                <a:effectLst/>
                <a:ea typeface="맑은 고딕"/>
              </a:rPr>
              <a:t>에 적용하는 연산 구조를 가짐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. Q:cafe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는 K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:[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어제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, 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카페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, </a:t>
            </a:r>
            <a:r>
              <a:rPr lang="ko-KR" altLang="en-US" err="1">
                <a:solidFill>
                  <a:srgbClr val="24292F"/>
                </a:solidFill>
                <a:ea typeface="맑은 고딕"/>
              </a:rPr>
              <a:t>갔어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]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의 모든 단어들과 유사도를 계산한 후 유사도에 따른 가중치를 V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:[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어제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, 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카페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, </a:t>
            </a:r>
            <a:r>
              <a:rPr lang="ko-KR" altLang="en-US" err="1">
                <a:solidFill>
                  <a:srgbClr val="24292F"/>
                </a:solidFill>
                <a:ea typeface="맑은 고딕"/>
              </a:rPr>
              <a:t>갔어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]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에 적용하여 출력 벡터를 생성함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.</a:t>
            </a:r>
            <a:endParaRPr lang="en-US" altLang="ko-KR" b="0" i="0">
              <a:solidFill>
                <a:srgbClr val="0D0D0D"/>
              </a:solidFill>
              <a:effectLst/>
              <a:ea typeface="맑은 고딕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003A37A-C1A4-9DC1-70A4-88478411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C05FD55-41DB-FD12-4BE0-AE553A516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564B9-83BF-4C89-A651-9695838B0C49}"/>
              </a:ext>
            </a:extLst>
          </p:cNvPr>
          <p:cNvSpPr txBox="1"/>
          <p:nvPr/>
        </p:nvSpPr>
        <p:spPr>
          <a:xfrm>
            <a:off x="550333" y="5907220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solidFill>
                  <a:srgbClr val="24292F"/>
                </a:solidFill>
                <a:latin typeface="+mn-lt"/>
                <a:ea typeface="+mn-ea"/>
              </a:rPr>
              <a:t>&lt;</a:t>
            </a:r>
            <a:r>
              <a:rPr lang="ko-KR" altLang="en-US" sz="1200" b="0">
                <a:solidFill>
                  <a:srgbClr val="24292F"/>
                </a:solidFill>
                <a:latin typeface="+mn-lt"/>
                <a:ea typeface="+mn-ea"/>
              </a:rPr>
              <a:t>기본 </a:t>
            </a:r>
            <a:r>
              <a:rPr lang="en-US" altLang="ko-KR" sz="1200" b="0">
                <a:solidFill>
                  <a:srgbClr val="24292F"/>
                </a:solidFill>
                <a:latin typeface="+mn-lt"/>
                <a:ea typeface="+mn-ea"/>
              </a:rPr>
              <a:t>Attention</a:t>
            </a:r>
            <a:r>
              <a:rPr lang="ko-KR" altLang="en-US" sz="1200" b="0">
                <a:solidFill>
                  <a:srgbClr val="24292F"/>
                </a:solidFill>
                <a:latin typeface="+mn-lt"/>
                <a:ea typeface="+mn-ea"/>
              </a:rPr>
              <a:t>의</a:t>
            </a:r>
            <a:r>
              <a:rPr lang="en-US" altLang="ko-KR" sz="1200" b="0">
                <a:solidFill>
                  <a:srgbClr val="24292F"/>
                </a:solidFill>
                <a:latin typeface="+mn-lt"/>
                <a:ea typeface="+mn-ea"/>
              </a:rPr>
              <a:t> </a:t>
            </a:r>
            <a:r>
              <a:rPr lang="ko-KR" altLang="en-US" sz="1200" b="0">
                <a:solidFill>
                  <a:srgbClr val="24292F"/>
                </a:solidFill>
                <a:latin typeface="+mn-lt"/>
                <a:ea typeface="+mn-ea"/>
              </a:rPr>
              <a:t>계산 구조</a:t>
            </a:r>
            <a:r>
              <a:rPr lang="en-US" altLang="ko-KR" sz="1200" b="0">
                <a:solidFill>
                  <a:srgbClr val="24292F"/>
                </a:solidFill>
                <a:latin typeface="+mn-lt"/>
                <a:ea typeface="+mn-ea"/>
              </a:rPr>
              <a:t>&gt;</a:t>
            </a:r>
            <a:endParaRPr lang="ko-KR" altLang="en-US" sz="1200" b="0">
              <a:solidFill>
                <a:srgbClr val="24292F"/>
              </a:solidFill>
              <a:latin typeface="+mn-lt"/>
              <a:ea typeface="+mn-ea"/>
            </a:endParaRPr>
          </a:p>
        </p:txBody>
      </p:sp>
      <p:graphicFrame>
        <p:nvGraphicFramePr>
          <p:cNvPr id="9" name="표 39">
            <a:extLst>
              <a:ext uri="{FF2B5EF4-FFF2-40B4-BE49-F238E27FC236}">
                <a16:creationId xmlns:a16="http://schemas.microsoft.com/office/drawing/2014/main" id="{07A9B48D-A8F1-4422-80A2-0F59D8F6A01B}"/>
              </a:ext>
            </a:extLst>
          </p:cNvPr>
          <p:cNvGraphicFramePr>
            <a:graphicFrameLocks noGrp="1"/>
          </p:cNvGraphicFramePr>
          <p:nvPr/>
        </p:nvGraphicFramePr>
        <p:xfrm>
          <a:off x="911949" y="2279004"/>
          <a:ext cx="108261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614">
                  <a:extLst>
                    <a:ext uri="{9D8B030D-6E8A-4147-A177-3AD203B41FA5}">
                      <a16:colId xmlns:a16="http://schemas.microsoft.com/office/drawing/2014/main" val="1296722056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ko-KR" altLang="en-US" sz="16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69798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went</a:t>
                      </a:r>
                      <a:endParaRPr lang="ko-KR" altLang="en-US" sz="16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39601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</a:t>
                      </a:r>
                      <a:endParaRPr lang="ko-KR" altLang="en-US" sz="16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</a:t>
                      </a:r>
                      <a:endParaRPr lang="ko-KR" altLang="en-US" sz="16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cafe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yesterday</a:t>
                      </a:r>
                      <a:endParaRPr lang="ko-KR" altLang="en-US" sz="16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807477"/>
                  </a:ext>
                </a:extLst>
              </a:tr>
            </a:tbl>
          </a:graphicData>
        </a:graphic>
      </p:graphicFrame>
      <p:graphicFrame>
        <p:nvGraphicFramePr>
          <p:cNvPr id="10" name="표 39">
            <a:extLst>
              <a:ext uri="{FF2B5EF4-FFF2-40B4-BE49-F238E27FC236}">
                <a16:creationId xmlns:a16="http://schemas.microsoft.com/office/drawing/2014/main" id="{2AA8010E-B11D-4EEB-A9C7-EB76833BCF71}"/>
              </a:ext>
            </a:extLst>
          </p:cNvPr>
          <p:cNvGraphicFramePr>
            <a:graphicFrameLocks noGrp="1"/>
          </p:cNvGraphicFramePr>
          <p:nvPr/>
        </p:nvGraphicFramePr>
        <p:xfrm>
          <a:off x="911949" y="4545852"/>
          <a:ext cx="108261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614">
                  <a:extLst>
                    <a:ext uri="{9D8B030D-6E8A-4147-A177-3AD203B41FA5}">
                      <a16:colId xmlns:a16="http://schemas.microsoft.com/office/drawing/2014/main" val="1543818608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카페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>
                          <a:solidFill>
                            <a:schemeClr val="tx1"/>
                          </a:solidFill>
                        </a:rPr>
                        <a:t>갔어</a:t>
                      </a:r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3179D9C-D8EB-480A-886C-6477AB3F8F42}"/>
              </a:ext>
            </a:extLst>
          </p:cNvPr>
          <p:cNvSpPr txBox="1"/>
          <p:nvPr/>
        </p:nvSpPr>
        <p:spPr>
          <a:xfrm>
            <a:off x="329678" y="3146344"/>
            <a:ext cx="670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0">
                <a:solidFill>
                  <a:srgbClr val="24292F"/>
                </a:solidFill>
                <a:latin typeface="+mn-lt"/>
                <a:ea typeface="+mn-ea"/>
              </a:rPr>
              <a:t>쿼리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60B781-4C22-4920-9C20-E05DB9619DF2}"/>
              </a:ext>
            </a:extLst>
          </p:cNvPr>
          <p:cNvSpPr txBox="1"/>
          <p:nvPr/>
        </p:nvSpPr>
        <p:spPr>
          <a:xfrm>
            <a:off x="378112" y="4892922"/>
            <a:ext cx="670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0">
                <a:solidFill>
                  <a:srgbClr val="24292F"/>
                </a:solidFill>
                <a:latin typeface="+mn-lt"/>
                <a:ea typeface="+mn-ea"/>
              </a:rPr>
              <a:t>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FBDB3B6-8CBB-40E3-A7C7-3315BB0F2BB5}"/>
              </a:ext>
            </a:extLst>
          </p:cNvPr>
          <p:cNvGrpSpPr/>
          <p:nvPr/>
        </p:nvGrpSpPr>
        <p:grpSpPr>
          <a:xfrm>
            <a:off x="1994563" y="2279004"/>
            <a:ext cx="7361103" cy="3163927"/>
            <a:chOff x="1994563" y="2279004"/>
            <a:chExt cx="7361103" cy="316392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834D703-D294-4294-9F24-64F3F49885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96" t="42295" r="66390" b="50481"/>
            <a:stretch/>
          </p:blipFill>
          <p:spPr bwMode="auto">
            <a:xfrm>
              <a:off x="2651760" y="3550347"/>
              <a:ext cx="917448" cy="276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E449B15-2F75-4B63-9DB6-57C1AA9B01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96" t="42295" r="66390" b="50584"/>
            <a:stretch/>
          </p:blipFill>
          <p:spPr bwMode="auto">
            <a:xfrm>
              <a:off x="2651760" y="2514146"/>
              <a:ext cx="917448" cy="27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4F7CB6E-D202-466F-8A63-097E965D3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96" t="42295" r="66390" b="46512"/>
            <a:stretch/>
          </p:blipFill>
          <p:spPr bwMode="auto">
            <a:xfrm>
              <a:off x="2651760" y="4586548"/>
              <a:ext cx="917448" cy="42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D032E2CF-B598-490F-84C2-FA9E08029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4563" y="2832111"/>
              <a:ext cx="1499207" cy="993008"/>
            </a:xfrm>
            <a:prstGeom prst="bentConnector3">
              <a:avLst>
                <a:gd name="adj1" fmla="val 23062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EE53E5-8174-484A-8189-B311E660DF7B}"/>
                </a:ext>
              </a:extLst>
            </p:cNvPr>
            <p:cNvSpPr txBox="1"/>
            <p:nvPr/>
          </p:nvSpPr>
          <p:spPr>
            <a:xfrm>
              <a:off x="2826500" y="4376915"/>
              <a:ext cx="3457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ea typeface="+mn-ea"/>
                </a:rPr>
                <a:t>X</a:t>
              </a:r>
              <a:endParaRPr lang="ko-KR" altLang="en-US" sz="1200"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5FBB2C-86AA-451F-8A37-A41CE7F5FF1D}"/>
                </a:ext>
              </a:extLst>
            </p:cNvPr>
            <p:cNvSpPr txBox="1"/>
            <p:nvPr/>
          </p:nvSpPr>
          <p:spPr>
            <a:xfrm>
              <a:off x="2826500" y="3326803"/>
              <a:ext cx="3457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ea typeface="+mn-ea"/>
                </a:rPr>
                <a:t>X</a:t>
              </a:r>
              <a:endParaRPr lang="ko-KR" altLang="en-US" sz="1200">
                <a:ea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6375F4-2193-45FD-85F4-78C9AF7866FF}"/>
                </a:ext>
              </a:extLst>
            </p:cNvPr>
            <p:cNvSpPr txBox="1"/>
            <p:nvPr/>
          </p:nvSpPr>
          <p:spPr>
            <a:xfrm>
              <a:off x="2826500" y="2283487"/>
              <a:ext cx="3457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ea typeface="+mn-ea"/>
                </a:rPr>
                <a:t>Y</a:t>
              </a:r>
              <a:endParaRPr lang="ko-KR" altLang="en-US" sz="1200">
                <a:ea typeface="+mn-ea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034F9C3-2685-4D21-91F3-36995E30C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14" t="24637" r="39544" b="55527"/>
            <a:stretch/>
          </p:blipFill>
          <p:spPr>
            <a:xfrm rot="5400000">
              <a:off x="7872622" y="4225959"/>
              <a:ext cx="594406" cy="51677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softEdge rad="38100"/>
            </a:effectLst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ACFC497-EDA5-420B-8D9C-1A035E55B94E}"/>
                </a:ext>
              </a:extLst>
            </p:cNvPr>
            <p:cNvGrpSpPr/>
            <p:nvPr/>
          </p:nvGrpSpPr>
          <p:grpSpPr>
            <a:xfrm>
              <a:off x="3569208" y="2279004"/>
              <a:ext cx="5786458" cy="3163927"/>
              <a:chOff x="3569208" y="2279004"/>
              <a:chExt cx="5786458" cy="3163927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F1EEAA00-0039-4B15-ACB7-DEB5ADF30B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98" t="8675" r="31278" b="8567"/>
              <a:stretch/>
            </p:blipFill>
            <p:spPr bwMode="auto">
              <a:xfrm>
                <a:off x="3569208" y="2279004"/>
                <a:ext cx="3217672" cy="31639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ED03EB1-9768-47BC-AD1A-06BF38A29B97}"/>
                  </a:ext>
                </a:extLst>
              </p:cNvPr>
              <p:cNvSpPr/>
              <p:nvPr/>
            </p:nvSpPr>
            <p:spPr bwMode="auto">
              <a:xfrm>
                <a:off x="4991453" y="2570149"/>
                <a:ext cx="136807" cy="167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25E8D3-7B11-4E0A-8B25-5A03C852DD36}"/>
                  </a:ext>
                </a:extLst>
              </p:cNvPr>
              <p:cNvSpPr txBox="1"/>
              <p:nvPr/>
            </p:nvSpPr>
            <p:spPr>
              <a:xfrm>
                <a:off x="4905255" y="2554589"/>
                <a:ext cx="34577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19120C"/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Y</a:t>
                </a:r>
                <a:endParaRPr lang="ko-KR" altLang="en-US" sz="1000">
                  <a:solidFill>
                    <a:srgbClr val="19120C"/>
                  </a:solidFill>
                  <a:latin typeface="Segoe UI Emoji" panose="020B0502040204020203" pitchFamily="34" charset="0"/>
                  <a:ea typeface="+mn-ea"/>
                </a:endParaRP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F64F36C7-12E3-4B0B-AAF5-63CCBE3E5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723" t="35178" r="1494" b="40028"/>
              <a:stretch/>
            </p:blipFill>
            <p:spPr bwMode="auto">
              <a:xfrm>
                <a:off x="6590815" y="3290559"/>
                <a:ext cx="2764851" cy="9479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BFF87F8-1FE4-481D-9AF3-098BCE64357B}"/>
                  </a:ext>
                </a:extLst>
              </p:cNvPr>
              <p:cNvSpPr/>
              <p:nvPr/>
            </p:nvSpPr>
            <p:spPr bwMode="auto">
              <a:xfrm>
                <a:off x="7690486" y="3779520"/>
                <a:ext cx="82246" cy="912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01478D3-0854-44F3-A45C-174BCE65F97A}"/>
                  </a:ext>
                </a:extLst>
              </p:cNvPr>
              <p:cNvSpPr txBox="1"/>
              <p:nvPr/>
            </p:nvSpPr>
            <p:spPr>
              <a:xfrm>
                <a:off x="7558720" y="3682291"/>
                <a:ext cx="34577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>
                    <a:solidFill>
                      <a:srgbClr val="19120C"/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Y</a:t>
                </a:r>
                <a:endParaRPr lang="ko-KR" altLang="en-US" sz="1000">
                  <a:solidFill>
                    <a:srgbClr val="19120C"/>
                  </a:solidFill>
                  <a:latin typeface="Segoe UI Emoji" panose="020B0502040204020203" pitchFamily="34" charset="0"/>
                  <a:ea typeface="+mn-ea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2E22A9C-098A-440C-9CE3-14798466FC7D}"/>
                </a:ext>
              </a:extLst>
            </p:cNvPr>
            <p:cNvSpPr/>
            <p:nvPr/>
          </p:nvSpPr>
          <p:spPr bwMode="auto">
            <a:xfrm>
              <a:off x="5801548" y="2875280"/>
              <a:ext cx="576392" cy="142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D3BA7FD-78A5-4FDC-8355-5E8AD8A95B7C}"/>
                </a:ext>
              </a:extLst>
            </p:cNvPr>
            <p:cNvSpPr/>
            <p:nvPr/>
          </p:nvSpPr>
          <p:spPr bwMode="auto">
            <a:xfrm>
              <a:off x="5801548" y="3373086"/>
              <a:ext cx="576392" cy="497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B0452129-F5F7-4BA2-9BEF-955006419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96" t="79195" r="66390" b="11250"/>
            <a:stretch/>
          </p:blipFill>
          <p:spPr bwMode="auto">
            <a:xfrm>
              <a:off x="2651760" y="4939965"/>
              <a:ext cx="917448" cy="365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A0CFDCE-759A-4CF0-9136-A3AD0ABA58AF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994563" y="3870750"/>
              <a:ext cx="1499207" cy="1178022"/>
            </a:xfrm>
            <a:prstGeom prst="bentConnector3">
              <a:avLst>
                <a:gd name="adj1" fmla="val 43468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D3FF0BE6-F6D1-41C2-85ED-B01BCA514C37}"/>
              </a:ext>
            </a:extLst>
          </p:cNvPr>
          <p:cNvSpPr txBox="1">
            <a:spLocks/>
          </p:cNvSpPr>
          <p:nvPr/>
        </p:nvSpPr>
        <p:spPr>
          <a:xfrm>
            <a:off x="7025681" y="2524682"/>
            <a:ext cx="1779863" cy="45133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solidFill>
                  <a:srgbClr val="24292F"/>
                </a:solidFill>
              </a:rPr>
              <a:t>&lt;</a:t>
            </a:r>
            <a:r>
              <a:rPr kumimoji="0" lang="ko-KR" altLang="en-US" sz="1200" b="0">
                <a:solidFill>
                  <a:srgbClr val="24292F"/>
                </a:solidFill>
              </a:rPr>
              <a:t>가중치</a:t>
            </a:r>
            <a:r>
              <a:rPr kumimoji="0" lang="en-US" altLang="ko-KR" sz="1200" b="0">
                <a:solidFill>
                  <a:srgbClr val="24292F"/>
                </a:solidFill>
              </a:rPr>
              <a:t>&gt;</a:t>
            </a:r>
            <a:br>
              <a:rPr kumimoji="0" lang="en-US" altLang="ko-KR" sz="1200" b="0">
                <a:solidFill>
                  <a:srgbClr val="24292F"/>
                </a:solidFill>
              </a:rPr>
            </a:br>
            <a:r>
              <a:rPr kumimoji="0" lang="en-US" altLang="ko-KR" sz="1200" b="0">
                <a:solidFill>
                  <a:srgbClr val="24292F"/>
                </a:solidFill>
              </a:rPr>
              <a:t>cafe : [0.07, 0.90, 0.03]</a:t>
            </a:r>
            <a:endParaRPr kumimoji="0" lang="en-US" altLang="ko-KR" sz="1200" b="0">
              <a:solidFill>
                <a:srgbClr val="0D0D0D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D93BF773-E6EB-4398-8CF0-063A35AA4A22}"/>
              </a:ext>
            </a:extLst>
          </p:cNvPr>
          <p:cNvSpPr/>
          <p:nvPr/>
        </p:nvSpPr>
        <p:spPr bwMode="auto">
          <a:xfrm rot="5400000">
            <a:off x="6719224" y="2616823"/>
            <a:ext cx="335830" cy="261320"/>
          </a:xfrm>
          <a:prstGeom prst="triangle">
            <a:avLst/>
          </a:prstGeom>
          <a:solidFill>
            <a:srgbClr val="D0CECF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150CB76-07F9-4DBF-9E30-5D5F9FFA53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26219" y="2739875"/>
            <a:ext cx="412641" cy="372920"/>
          </a:xfrm>
          <a:prstGeom prst="bentConnector3">
            <a:avLst>
              <a:gd name="adj1" fmla="val 50000"/>
            </a:avLst>
          </a:prstGeom>
          <a:ln w="57150">
            <a:solidFill>
              <a:srgbClr val="D0CE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5DE757D5-EB4D-4F6B-B60D-187781DAAF06}"/>
              </a:ext>
            </a:extLst>
          </p:cNvPr>
          <p:cNvSpPr txBox="1">
            <a:spLocks/>
          </p:cNvSpPr>
          <p:nvPr/>
        </p:nvSpPr>
        <p:spPr>
          <a:xfrm>
            <a:off x="4677724" y="2308535"/>
            <a:ext cx="580207" cy="278061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solidFill>
                  <a:srgbClr val="24292F"/>
                </a:solidFill>
              </a:rPr>
              <a:t>cafe</a:t>
            </a:r>
            <a:endParaRPr kumimoji="0" lang="en-US" altLang="ko-KR" sz="1200" b="0">
              <a:solidFill>
                <a:srgbClr val="0D0D0D"/>
              </a:solidFill>
            </a:endParaRPr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27F63D81-938F-4337-97E2-704BF401EAFE}"/>
              </a:ext>
            </a:extLst>
          </p:cNvPr>
          <p:cNvSpPr txBox="1">
            <a:spLocks/>
          </p:cNvSpPr>
          <p:nvPr/>
        </p:nvSpPr>
        <p:spPr>
          <a:xfrm>
            <a:off x="4312816" y="4011199"/>
            <a:ext cx="1406708" cy="24414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solidFill>
                  <a:srgbClr val="24292F"/>
                </a:solidFill>
              </a:rPr>
              <a:t>[</a:t>
            </a:r>
            <a:r>
              <a:rPr kumimoji="0" lang="ko-KR" altLang="en-US" sz="1200" b="0">
                <a:solidFill>
                  <a:srgbClr val="24292F"/>
                </a:solidFill>
              </a:rPr>
              <a:t>어제</a:t>
            </a:r>
            <a:r>
              <a:rPr kumimoji="0" lang="en-US" altLang="ko-KR" sz="1200" b="0">
                <a:solidFill>
                  <a:srgbClr val="24292F"/>
                </a:solidFill>
              </a:rPr>
              <a:t>,</a:t>
            </a:r>
            <a:r>
              <a:rPr kumimoji="0" lang="ko-KR" altLang="en-US" sz="1200" b="0">
                <a:solidFill>
                  <a:srgbClr val="24292F"/>
                </a:solidFill>
              </a:rPr>
              <a:t>카페</a:t>
            </a:r>
            <a:r>
              <a:rPr kumimoji="0" lang="en-US" altLang="ko-KR" sz="1200" b="0">
                <a:solidFill>
                  <a:srgbClr val="24292F"/>
                </a:solidFill>
              </a:rPr>
              <a:t>,</a:t>
            </a:r>
            <a:r>
              <a:rPr kumimoji="0" lang="ko-KR" altLang="en-US" sz="1200" b="0">
                <a:solidFill>
                  <a:srgbClr val="24292F"/>
                </a:solidFill>
              </a:rPr>
              <a:t>갔어</a:t>
            </a:r>
            <a:r>
              <a:rPr kumimoji="0" lang="en-US" altLang="ko-KR" sz="1200" b="0">
                <a:solidFill>
                  <a:srgbClr val="24292F"/>
                </a:solidFill>
              </a:rPr>
              <a:t>]</a:t>
            </a:r>
          </a:p>
        </p:txBody>
      </p:sp>
      <p:sp>
        <p:nvSpPr>
          <p:cNvPr id="47" name="텍스트 개체 틀 2">
            <a:extLst>
              <a:ext uri="{FF2B5EF4-FFF2-40B4-BE49-F238E27FC236}">
                <a16:creationId xmlns:a16="http://schemas.microsoft.com/office/drawing/2014/main" id="{91822C70-24B0-49DF-87BE-50121D15277D}"/>
              </a:ext>
            </a:extLst>
          </p:cNvPr>
          <p:cNvSpPr txBox="1">
            <a:spLocks/>
          </p:cNvSpPr>
          <p:nvPr/>
        </p:nvSpPr>
        <p:spPr>
          <a:xfrm>
            <a:off x="4312816" y="5459314"/>
            <a:ext cx="1406708" cy="24414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solidFill>
                  <a:srgbClr val="24292F"/>
                </a:solidFill>
              </a:rPr>
              <a:t>[</a:t>
            </a:r>
            <a:r>
              <a:rPr kumimoji="0" lang="ko-KR" altLang="en-US" sz="1200" b="0">
                <a:solidFill>
                  <a:srgbClr val="24292F"/>
                </a:solidFill>
              </a:rPr>
              <a:t>어제</a:t>
            </a:r>
            <a:r>
              <a:rPr kumimoji="0" lang="en-US" altLang="ko-KR" sz="1200" b="0">
                <a:solidFill>
                  <a:srgbClr val="24292F"/>
                </a:solidFill>
              </a:rPr>
              <a:t>,</a:t>
            </a:r>
            <a:r>
              <a:rPr kumimoji="0" lang="ko-KR" altLang="en-US" sz="1200" b="0">
                <a:solidFill>
                  <a:srgbClr val="24292F"/>
                </a:solidFill>
              </a:rPr>
              <a:t>카페</a:t>
            </a:r>
            <a:r>
              <a:rPr kumimoji="0" lang="en-US" altLang="ko-KR" sz="1200" b="0">
                <a:solidFill>
                  <a:srgbClr val="24292F"/>
                </a:solidFill>
              </a:rPr>
              <a:t>,</a:t>
            </a:r>
            <a:r>
              <a:rPr kumimoji="0" lang="ko-KR" altLang="en-US" sz="1200" b="0" err="1">
                <a:solidFill>
                  <a:srgbClr val="24292F"/>
                </a:solidFill>
              </a:rPr>
              <a:t>갔어</a:t>
            </a:r>
            <a:r>
              <a:rPr kumimoji="0" lang="en-US" altLang="ko-KR" sz="1200" b="0">
                <a:solidFill>
                  <a:srgbClr val="24292F"/>
                </a:solidFill>
              </a:rPr>
              <a:t>]</a:t>
            </a:r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D1432EB5-DFF9-49C6-A52F-4EBD4CCF8C6B}"/>
              </a:ext>
            </a:extLst>
          </p:cNvPr>
          <p:cNvSpPr txBox="1">
            <a:spLocks/>
          </p:cNvSpPr>
          <p:nvPr/>
        </p:nvSpPr>
        <p:spPr>
          <a:xfrm>
            <a:off x="6696949" y="4788795"/>
            <a:ext cx="2977218" cy="45133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solidFill>
                  <a:srgbClr val="24292F"/>
                </a:solidFill>
              </a:rPr>
              <a:t>&lt;</a:t>
            </a:r>
            <a:r>
              <a:rPr kumimoji="0" lang="ko-KR" altLang="en-US" sz="1200" b="0">
                <a:solidFill>
                  <a:srgbClr val="24292F"/>
                </a:solidFill>
              </a:rPr>
              <a:t>가중치가 적용된 </a:t>
            </a:r>
            <a:r>
              <a:rPr kumimoji="0" lang="en-US" altLang="ko-KR" sz="1200" b="0">
                <a:solidFill>
                  <a:srgbClr val="24292F"/>
                </a:solidFill>
              </a:rPr>
              <a:t>Value&gt;</a:t>
            </a:r>
            <a:br>
              <a:rPr kumimoji="0" lang="en-US" altLang="ko-KR" sz="1200" b="0">
                <a:solidFill>
                  <a:srgbClr val="24292F"/>
                </a:solidFill>
              </a:rPr>
            </a:br>
            <a:r>
              <a:rPr kumimoji="0" lang="en-US" altLang="ko-KR" sz="1200" b="0">
                <a:solidFill>
                  <a:srgbClr val="24292F"/>
                </a:solidFill>
              </a:rPr>
              <a:t>cafe : [0.07*</a:t>
            </a:r>
            <a:r>
              <a:rPr kumimoji="0" lang="ko-KR" altLang="en-US" sz="1200" b="0">
                <a:solidFill>
                  <a:srgbClr val="24292F"/>
                </a:solidFill>
              </a:rPr>
              <a:t>어제</a:t>
            </a:r>
            <a:r>
              <a:rPr kumimoji="0" lang="en-US" altLang="ko-KR" sz="1200" b="0">
                <a:solidFill>
                  <a:srgbClr val="24292F"/>
                </a:solidFill>
              </a:rPr>
              <a:t>, 0.90*</a:t>
            </a:r>
            <a:r>
              <a:rPr kumimoji="0" lang="ko-KR" altLang="en-US" sz="1200" b="0">
                <a:solidFill>
                  <a:srgbClr val="24292F"/>
                </a:solidFill>
              </a:rPr>
              <a:t>카페</a:t>
            </a:r>
            <a:r>
              <a:rPr kumimoji="0" lang="en-US" altLang="ko-KR" sz="1200" b="0">
                <a:solidFill>
                  <a:srgbClr val="24292F"/>
                </a:solidFill>
              </a:rPr>
              <a:t>, 0.03*</a:t>
            </a:r>
            <a:r>
              <a:rPr kumimoji="0" lang="ko-KR" altLang="en-US" sz="1200" b="0">
                <a:solidFill>
                  <a:srgbClr val="24292F"/>
                </a:solidFill>
              </a:rPr>
              <a:t>갔어</a:t>
            </a:r>
            <a:r>
              <a:rPr kumimoji="0" lang="en-US" altLang="ko-KR" sz="1200" b="0">
                <a:solidFill>
                  <a:srgbClr val="24292F"/>
                </a:solidFill>
              </a:rPr>
              <a:t>]</a:t>
            </a:r>
            <a:endParaRPr kumimoji="0" lang="en-US" altLang="ko-KR" sz="1200" b="0">
              <a:solidFill>
                <a:srgbClr val="0D0D0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40A81-639D-BB76-01B6-B866EC75D908}"/>
                  </a:ext>
                </a:extLst>
              </p:cNvPr>
              <p:cNvSpPr txBox="1"/>
              <p:nvPr/>
            </p:nvSpPr>
            <p:spPr>
              <a:xfrm>
                <a:off x="6935096" y="3708824"/>
                <a:ext cx="2309094" cy="4912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9144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  <a:ea typeface="+mn-ea"/>
                        </a:rPr>
                        <m:t>𝒔𝒐𝒇𝒕𝒎𝒂𝒙</m:t>
                      </m:r>
                      <m:d>
                        <m:d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𝒀</m:t>
                                  </m:r>
                                  <m:sSub>
                                    <m:sSub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𝑿</m:t>
                                  </m:r>
                                  <m:sSub>
                                    <m:sSub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𝑻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𝟏𝟎𝟎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100" b="1" i="1" smtClean="0">
                          <a:latin typeface="Cambria Math" panose="02040503050406030204" pitchFamily="18" charset="0"/>
                          <a:ea typeface="+mn-ea"/>
                        </a:rPr>
                        <m:t>∗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110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40A81-639D-BB76-01B6-B866EC75D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096" y="3708824"/>
                <a:ext cx="2309094" cy="491225"/>
              </a:xfrm>
              <a:prstGeom prst="rect">
                <a:avLst/>
              </a:prstGeom>
              <a:blipFill>
                <a:blip r:embed="rId4"/>
                <a:stretch>
                  <a:fillRect l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859B4587-3F59-4394-D321-3E79CEBEE0ED}"/>
              </a:ext>
            </a:extLst>
          </p:cNvPr>
          <p:cNvSpPr txBox="1"/>
          <p:nvPr/>
        </p:nvSpPr>
        <p:spPr>
          <a:xfrm>
            <a:off x="588786" y="5580347"/>
            <a:ext cx="2062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0">
                <a:solidFill>
                  <a:srgbClr val="24292F"/>
                </a:solidFill>
                <a:latin typeface="+mn-lt"/>
                <a:ea typeface="+mn-ea"/>
              </a:rPr>
              <a:t>출처</a:t>
            </a:r>
            <a:r>
              <a:rPr lang="en-US" altLang="ko-KR" sz="1200" b="0">
                <a:solidFill>
                  <a:srgbClr val="24292F"/>
                </a:solidFill>
                <a:latin typeface="+mn-lt"/>
                <a:ea typeface="+mn-ea"/>
              </a:rPr>
              <a:t>: Wikipedia (Attention)</a:t>
            </a:r>
            <a:endParaRPr lang="ko-KR" altLang="en-US" sz="1200" b="0">
              <a:solidFill>
                <a:srgbClr val="24292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358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/>
            <a:r>
              <a:rPr lang="ko-KR" altLang="en-US">
                <a:ea typeface="맑은 고딕"/>
              </a:rPr>
              <a:t>Attention의</a:t>
            </a:r>
            <a:r>
              <a:rPr kumimoji="0" lang="ko-KR" altLang="en-US">
                <a:ea typeface="맑은 고딕"/>
              </a:rPr>
              <a:t> 종류</a:t>
            </a:r>
            <a:endParaRPr lang="ko-KR">
              <a:ea typeface="맑은 고딕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 lIns="72000" tIns="36000" rIns="91440" bIns="45720" anchor="t"/>
          <a:lstStyle/>
          <a:p>
            <a:r>
              <a:rPr kumimoji="0" lang="ko-KR" altLang="en-US" b="0" err="1">
                <a:solidFill>
                  <a:srgbClr val="24292F"/>
                </a:solidFill>
                <a:ea typeface="맑은 고딕"/>
              </a:rPr>
              <a:t>어텐션</a:t>
            </a:r>
            <a:r>
              <a:rPr lang="ko-KR" altLang="en-US" err="1">
                <a:solidFill>
                  <a:srgbClr val="24292F"/>
                </a:solidFill>
                <a:ea typeface="맑은 고딕"/>
              </a:rPr>
              <a:t>는</a:t>
            </a:r>
            <a:r>
              <a:rPr kumimoji="0" lang="ko-KR" altLang="en-US" b="0">
                <a:solidFill>
                  <a:srgbClr val="24292F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유사도 점수를</a:t>
            </a:r>
            <a:r>
              <a:rPr kumimoji="0" lang="ko-KR" altLang="en-US" b="0">
                <a:solidFill>
                  <a:srgbClr val="24292F"/>
                </a:solidFill>
                <a:ea typeface="맑은 고딕"/>
              </a:rPr>
              <a:t> 계산하는 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수</a:t>
            </a:r>
            <a:r>
              <a:rPr kumimoji="0" lang="ko-KR" altLang="en-US" b="0">
                <a:solidFill>
                  <a:srgbClr val="24292F"/>
                </a:solidFill>
                <a:ea typeface="맑은 고딕"/>
              </a:rPr>
              <a:t>식에 따라 다양한 종류로 나뉨</a:t>
            </a:r>
            <a:r>
              <a:rPr kumimoji="0" lang="en-US" altLang="ko-KR" b="0">
                <a:solidFill>
                  <a:srgbClr val="24292F"/>
                </a:solidFill>
                <a:ea typeface="맑은 고딕"/>
              </a:rPr>
              <a:t>. </a:t>
            </a:r>
            <a:r>
              <a:rPr lang="ko-KR" altLang="en-US" b="0">
                <a:solidFill>
                  <a:srgbClr val="24292F"/>
                </a:solidFill>
                <a:latin typeface="Noto Sans KR"/>
                <a:ea typeface="맑은 고딕"/>
              </a:rPr>
              <a:t>주로 사용되는 </a:t>
            </a:r>
            <a:r>
              <a:rPr lang="ko-KR" altLang="en-US" b="0" i="0" err="1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어텐션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 스코어 함수는 다음과 같음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. </a:t>
            </a:r>
            <a:endParaRPr lang="ko-KR" altLang="en-US" b="0">
              <a:ea typeface="맑은 고딕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9A20AE8-E04C-4142-A586-4719461D5FA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8056" y="1548484"/>
              <a:ext cx="9180910" cy="4420351"/>
            </p:xfrm>
            <a:graphic>
              <a:graphicData uri="http://schemas.openxmlformats.org/drawingml/2006/table">
                <a:tbl>
                  <a:tblPr/>
                  <a:tblGrid>
                    <a:gridCol w="1972227">
                      <a:extLst>
                        <a:ext uri="{9D8B030D-6E8A-4147-A177-3AD203B41FA5}">
                          <a16:colId xmlns:a16="http://schemas.microsoft.com/office/drawing/2014/main" val="3244395847"/>
                        </a:ext>
                      </a:extLst>
                    </a:gridCol>
                    <a:gridCol w="4089507">
                      <a:extLst>
                        <a:ext uri="{9D8B030D-6E8A-4147-A177-3AD203B41FA5}">
                          <a16:colId xmlns:a16="http://schemas.microsoft.com/office/drawing/2014/main" val="2632130931"/>
                        </a:ext>
                      </a:extLst>
                    </a:gridCol>
                    <a:gridCol w="3119176">
                      <a:extLst>
                        <a:ext uri="{9D8B030D-6E8A-4147-A177-3AD203B41FA5}">
                          <a16:colId xmlns:a16="http://schemas.microsoft.com/office/drawing/2014/main" val="4143425622"/>
                        </a:ext>
                      </a:extLst>
                    </a:gridCol>
                  </a:tblGrid>
                  <a:tr h="360166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500" b="1" kern="120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이름</a:t>
                          </a: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500" b="1" kern="120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어텐션</a:t>
                          </a:r>
                          <a:r>
                            <a:rPr lang="ko-KR" altLang="en-US" sz="1500" b="1" kern="120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스코어 계산 방식</a:t>
                          </a: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500" b="1" kern="120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스코어 함수</a:t>
                          </a:r>
                          <a:endParaRPr lang="en-US" sz="1500" b="1" kern="120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988824"/>
                      </a:ext>
                    </a:extLst>
                  </a:tr>
                  <a:tr h="927693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Dot-Product</a:t>
                          </a:r>
                          <a:b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Attention</a:t>
                          </a:r>
                          <a:endParaRPr lang="ko-KR" altLang="en-US" sz="1400" b="0" kern="1200">
                            <a:solidFill>
                              <a:sysClr val="windowText" lastClr="0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sz="1300">
                              <a:effectLst/>
                            </a:rPr>
                            <a:t>쿼리와 키의 내적을 사용하여 계산함</a:t>
                          </a:r>
                          <a:r>
                            <a:rPr lang="en-US" altLang="ko-KR" sz="1300">
                              <a:effectLst/>
                            </a:rPr>
                            <a:t>.</a:t>
                          </a:r>
                          <a:endParaRPr lang="ko-KR" altLang="en-US" sz="1300">
                            <a:effectLst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𝑆𝑐𝑜𝑟𝑒</m:t>
                                </m:r>
                                <m:d>
                                  <m:dPr>
                                    <m:ctrlPr>
                                      <a:rPr lang="en-US" altLang="ko-KR" sz="15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5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  <m:r>
                                      <a:rPr lang="en-US" altLang="ko-KR" sz="15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ko-KR" sz="15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</m:d>
                                <m:r>
                                  <a:rPr lang="en-US" altLang="ko-KR" sz="15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altLang="ko-KR" sz="15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US" altLang="ko-KR" sz="15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5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ko-KR" sz="15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sz="1500" b="0" kern="1200">
                            <a:solidFill>
                              <a:schemeClr val="tx1"/>
                            </a:solidFill>
                            <a:effectLst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5348341"/>
                      </a:ext>
                    </a:extLst>
                  </a:tr>
                  <a:tr h="1076066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Scaled Dot-Product</a:t>
                          </a:r>
                          <a:b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Attention</a:t>
                          </a:r>
                          <a:endParaRPr lang="ko-KR" altLang="en-US" sz="1400" b="0" kern="1200">
                            <a:solidFill>
                              <a:sysClr val="windowText" lastClr="0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300" kern="1200">
                              <a:solidFill>
                                <a:schemeClr val="tx1"/>
                              </a:solidFill>
                              <a:effectLst/>
                              <a:latin typeface="Corbel" panose="020B0503020204020204" pitchFamily="34" charset="0"/>
                              <a:ea typeface="+mn-ea"/>
                              <a:cs typeface="+mn-cs"/>
                            </a:rPr>
                            <a:t>Dot-Product Attention</a:t>
                          </a:r>
                          <a:r>
                            <a:rPr lang="ko-KR" altLang="en-US" sz="1300" kern="1200">
                              <a:solidFill>
                                <a:schemeClr val="tx1"/>
                              </a:solidFill>
                              <a:effectLst/>
                              <a:latin typeface="Corbel" panose="020B0503020204020204" pitchFamily="34" charset="0"/>
                              <a:ea typeface="+mn-ea"/>
                              <a:cs typeface="+mn-cs"/>
                            </a:rPr>
                            <a:t>의 변형으로</a:t>
                          </a:r>
                          <a:r>
                            <a:rPr lang="en-US" altLang="ko-KR" sz="1300" kern="1200">
                              <a:solidFill>
                                <a:schemeClr val="tx1"/>
                              </a:solidFill>
                              <a:effectLst/>
                              <a:latin typeface="Corbel" panose="020B0503020204020204" pitchFamily="34" charset="0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ko-KR" altLang="en-US" sz="1300" kern="1200">
                              <a:solidFill>
                                <a:schemeClr val="tx1"/>
                              </a:solidFill>
                              <a:effectLst/>
                              <a:latin typeface="Corbel" panose="020B0503020204020204" pitchFamily="34" charset="0"/>
                              <a:ea typeface="+mn-ea"/>
                              <a:cs typeface="+mn-cs"/>
                            </a:rPr>
                            <a:t>내적 값을 키 벡터의 차원 수의 제곱근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ko-KR" altLang="en-US" sz="13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13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3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sz="13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oMath>
                          </a14:m>
                          <a:r>
                            <a:rPr lang="ko-KR" altLang="en-US" sz="1300" kern="1200">
                              <a:solidFill>
                                <a:schemeClr val="tx1"/>
                              </a:solidFill>
                              <a:effectLst/>
                              <a:latin typeface="Corbel" panose="020B0503020204020204" pitchFamily="34" charset="0"/>
                              <a:ea typeface="+mn-ea"/>
                              <a:cs typeface="+mn-cs"/>
                            </a:rPr>
                            <a:t>으로 나누어 </a:t>
                          </a:r>
                          <a:r>
                            <a:rPr lang="ko-KR" altLang="en-US" sz="1300" kern="1200" err="1">
                              <a:solidFill>
                                <a:schemeClr val="tx1"/>
                              </a:solidFill>
                              <a:effectLst/>
                              <a:latin typeface="Corbel" panose="020B0503020204020204" pitchFamily="34" charset="0"/>
                              <a:ea typeface="+mn-ea"/>
                              <a:cs typeface="+mn-cs"/>
                            </a:rPr>
                            <a:t>스케일링함</a:t>
                          </a:r>
                          <a:r>
                            <a:rPr lang="en-US" altLang="ko-KR" sz="1300" kern="1200">
                              <a:solidFill>
                                <a:schemeClr val="tx1"/>
                              </a:solidFill>
                              <a:effectLst/>
                              <a:latin typeface="Corbel" panose="020B0503020204020204" pitchFamily="34" charset="0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300" kern="1200">
                              <a:solidFill>
                                <a:schemeClr val="tx1"/>
                              </a:solidFill>
                              <a:effectLst/>
                              <a:latin typeface="Corbel" panose="020B0503020204020204" pitchFamily="34" charset="0"/>
                              <a:ea typeface="+mn-ea"/>
                              <a:cs typeface="+mn-cs"/>
                            </a:rPr>
                            <a:t>각 차원에 대한 영향력이 과도하게 커지는 것을 방지하고 학습의 안정성을 향상시킴</a:t>
                          </a:r>
                          <a:r>
                            <a:rPr lang="en-US" altLang="ko-KR" sz="1300" kern="1200">
                              <a:solidFill>
                                <a:schemeClr val="tx1"/>
                              </a:solidFill>
                              <a:effectLst/>
                              <a:latin typeface="Corbel" panose="020B0503020204020204" pitchFamily="34" charset="0"/>
                              <a:ea typeface="+mn-ea"/>
                              <a:cs typeface="+mn-cs"/>
                            </a:rPr>
                            <a:t>.</a:t>
                          </a:r>
                          <a:endParaRPr lang="ko-KR" altLang="en-US" sz="1300" kern="1200">
                            <a:solidFill>
                              <a:schemeClr val="tx1"/>
                            </a:solidFill>
                            <a:effectLst/>
                            <a:latin typeface="Corbel" panose="020B0503020204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𝑆𝑐𝑜𝑟𝑒</m:t>
                                </m:r>
                                <m:d>
                                  <m:dPr>
                                    <m:ctrlP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</m:d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  <m:sSup>
                                      <m:sSupPr>
                                        <m:ctrlPr>
                                          <a:rPr lang="en-US" altLang="ko-KR" sz="1400" b="0" i="1" kern="1200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400" b="0" i="1" kern="1200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𝐾</m:t>
                                        </m:r>
                                      </m:e>
                                      <m:sup>
                                        <m:r>
                                          <a:rPr lang="en-US" altLang="ko-KR" sz="1400" b="0" i="1" kern="1200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ko-KR" altLang="en-US" sz="140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4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4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400" b="0" kern="1200">
                            <a:solidFill>
                              <a:schemeClr val="tx1"/>
                            </a:solidFill>
                            <a:effectLst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5315013"/>
                      </a:ext>
                    </a:extLst>
                  </a:tr>
                  <a:tr h="927693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Additive</a:t>
                          </a:r>
                          <a:b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Attention</a:t>
                          </a:r>
                          <a:endParaRPr lang="ko-KR" altLang="en-US" sz="1400" b="0" kern="1200">
                            <a:solidFill>
                              <a:sysClr val="windowText" lastClr="0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sz="1300">
                              <a:effectLst/>
                            </a:rPr>
                            <a:t>쿼리와 키를 결합한 후</a:t>
                          </a:r>
                          <a:r>
                            <a:rPr lang="en-US" altLang="ko-KR" sz="1300">
                              <a:effectLst/>
                            </a:rPr>
                            <a:t>, </a:t>
                          </a:r>
                          <a:r>
                            <a:rPr lang="ko-KR" altLang="en-US" sz="1300">
                              <a:effectLst/>
                            </a:rPr>
                            <a:t>학습 가능한 가중치 행렬을 적용하여 계산함</a:t>
                          </a:r>
                          <a:r>
                            <a:rPr lang="en-US" altLang="ko-KR" sz="1300">
                              <a:effectLst/>
                            </a:rPr>
                            <a:t>. </a:t>
                          </a:r>
                          <a:r>
                            <a:rPr lang="ko-KR" altLang="en-US" sz="1300">
                              <a:effectLst/>
                            </a:rPr>
                            <a:t>이후 활성화 함수를 적용한 결과를 갖고 </a:t>
                          </a:r>
                          <a:r>
                            <a:rPr lang="ko-KR" altLang="en-US" sz="1300" err="1">
                              <a:effectLst/>
                            </a:rPr>
                            <a:t>어텐션</a:t>
                          </a:r>
                          <a:r>
                            <a:rPr lang="ko-KR" altLang="en-US" sz="1300">
                              <a:effectLst/>
                            </a:rPr>
                            <a:t> 스코어를 구함</a:t>
                          </a:r>
                          <a:r>
                            <a:rPr lang="en-US" altLang="ko-KR" sz="1300">
                              <a:effectLst/>
                            </a:rPr>
                            <a:t>.</a:t>
                          </a:r>
                          <a:endParaRPr lang="ko-KR" altLang="en-US" sz="1300">
                            <a:effectLst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𝑆𝑐𝑜𝑟𝑒</m:t>
                                </m:r>
                                <m:d>
                                  <m:dPr>
                                    <m:ctrlP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e>
                                </m:d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400" b="0" i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tanh</m:t>
                                </m:r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  <m:r>
                                  <a:rPr lang="en-US" altLang="ko-KR" sz="14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R" sz="1400" b="0" kern="1200">
                            <a:solidFill>
                              <a:schemeClr val="tx1"/>
                            </a:solidFill>
                            <a:effectLst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638636"/>
                      </a:ext>
                    </a:extLst>
                  </a:tr>
                  <a:tr h="1128733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Multi-Head</a:t>
                          </a:r>
                          <a:b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Attention</a:t>
                          </a:r>
                          <a:endParaRPr lang="ko-KR" altLang="en-US" sz="1400" b="0" kern="1200">
                            <a:solidFill>
                              <a:sysClr val="windowText" lastClr="0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sz="1300">
                              <a:effectLst/>
                            </a:rPr>
                            <a:t>여러 개의 독립적인 </a:t>
                          </a:r>
                          <a:r>
                            <a:rPr lang="ko-KR" altLang="en-US" sz="1300" err="1">
                              <a:effectLst/>
                            </a:rPr>
                            <a:t>어텐션을</a:t>
                          </a:r>
                          <a:r>
                            <a:rPr lang="ko-KR" altLang="en-US" sz="1300">
                              <a:effectLst/>
                            </a:rPr>
                            <a:t> 병렬로 수행한 후</a:t>
                          </a:r>
                          <a:r>
                            <a:rPr lang="en-US" altLang="ko-KR" sz="1300">
                              <a:effectLst/>
                            </a:rPr>
                            <a:t>, </a:t>
                          </a:r>
                          <a:r>
                            <a:rPr lang="ko-KR" altLang="en-US" sz="1300">
                              <a:effectLst/>
                            </a:rPr>
                            <a:t>결과를 결합함</a:t>
                          </a:r>
                          <a:r>
                            <a:rPr lang="en-US" altLang="ko-KR" sz="1300">
                              <a:effectLst/>
                            </a:rPr>
                            <a:t>. </a:t>
                          </a:r>
                          <a:r>
                            <a:rPr lang="ko-KR" altLang="en-US" sz="1300">
                              <a:effectLst/>
                            </a:rPr>
                            <a:t>각 헤드는 서로 다른 가중치를 사용하여 입력에 대한 다양한 관점을 학습할 수 있음</a:t>
                          </a:r>
                          <a:r>
                            <a:rPr lang="en-US" altLang="ko-KR" sz="1300">
                              <a:effectLst/>
                            </a:rPr>
                            <a:t>. </a:t>
                          </a:r>
                          <a:r>
                            <a:rPr lang="ko-KR" altLang="en-US" sz="1300">
                              <a:effectLst/>
                            </a:rPr>
                            <a:t>일반적으로 </a:t>
                          </a:r>
                          <a:r>
                            <a:rPr lang="en-US" altLang="ko-KR" sz="1300">
                              <a:effectLst/>
                            </a:rPr>
                            <a:t>Scaled Dot-Product Attention</a:t>
                          </a:r>
                          <a:r>
                            <a:rPr lang="ko-KR" altLang="en-US" sz="1300">
                              <a:effectLst/>
                            </a:rPr>
                            <a:t>을 기반으로 함</a:t>
                          </a:r>
                          <a:r>
                            <a:rPr lang="en-US" altLang="ko-KR" sz="1300">
                              <a:effectLst/>
                            </a:rPr>
                            <a:t>.</a:t>
                          </a:r>
                          <a:endParaRPr lang="ko-KR" altLang="en-US" sz="1300">
                            <a:effectLst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𝑀𝑢𝑙𝑡𝑖𝐻𝑒𝑎𝑑</m:t>
                                </m:r>
                                <m:d>
                                  <m:d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</m:d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𝐶𝑜𝑛𝑐𝑎𝑡</m:t>
                                </m:r>
                                <m:d>
                                  <m:d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h𝑒𝑎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,…,</m:t>
                                    </m:r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h𝑒𝑎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sz="1400" b="0" kern="1200">
                            <a:solidFill>
                              <a:schemeClr val="tx1"/>
                            </a:solidFill>
                            <a:effectLst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h𝑒𝑎</m:t>
                                </m:r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𝐴𝑡𝑡𝑒𝑛𝑡𝑖𝑜𝑛</m:t>
                                </m:r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</m:t>
                                    </m:r>
                                  </m:sup>
                                </m:sSubSup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 </m:t>
                                </m:r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sub>
                                  <m:sup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sup>
                                </m:sSubSup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 </m:t>
                                </m:r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𝑉</m:t>
                                </m:r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sub>
                                  <m:sup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sup>
                                </m:sSubSup>
                                <m:r>
                                  <a:rPr lang="en-US" altLang="ko-KR" sz="14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R" sz="1400" b="0" kern="1200">
                            <a:solidFill>
                              <a:schemeClr val="tx1"/>
                            </a:solidFill>
                            <a:effectLst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18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9A20AE8-E04C-4142-A586-4719461D5FA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8056" y="1548484"/>
              <a:ext cx="9180910" cy="4420351"/>
            </p:xfrm>
            <a:graphic>
              <a:graphicData uri="http://schemas.openxmlformats.org/drawingml/2006/table">
                <a:tbl>
                  <a:tblPr/>
                  <a:tblGrid>
                    <a:gridCol w="1972227">
                      <a:extLst>
                        <a:ext uri="{9D8B030D-6E8A-4147-A177-3AD203B41FA5}">
                          <a16:colId xmlns:a16="http://schemas.microsoft.com/office/drawing/2014/main" val="3244395847"/>
                        </a:ext>
                      </a:extLst>
                    </a:gridCol>
                    <a:gridCol w="4089507">
                      <a:extLst>
                        <a:ext uri="{9D8B030D-6E8A-4147-A177-3AD203B41FA5}">
                          <a16:colId xmlns:a16="http://schemas.microsoft.com/office/drawing/2014/main" val="2632130931"/>
                        </a:ext>
                      </a:extLst>
                    </a:gridCol>
                    <a:gridCol w="3119176">
                      <a:extLst>
                        <a:ext uri="{9D8B030D-6E8A-4147-A177-3AD203B41FA5}">
                          <a16:colId xmlns:a16="http://schemas.microsoft.com/office/drawing/2014/main" val="4143425622"/>
                        </a:ext>
                      </a:extLst>
                    </a:gridCol>
                  </a:tblGrid>
                  <a:tr h="360166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500" b="1" kern="120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이름</a:t>
                          </a: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500" b="1" kern="120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어텐션</a:t>
                          </a:r>
                          <a:r>
                            <a:rPr lang="ko-KR" altLang="en-US" sz="1500" b="1" kern="120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스코어 계산 방식</a:t>
                          </a: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500" b="1" kern="120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스코어 함수</a:t>
                          </a:r>
                          <a:endParaRPr lang="en-US" sz="1500" b="1" kern="120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988824"/>
                      </a:ext>
                    </a:extLst>
                  </a:tr>
                  <a:tr h="927693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Dot-Product</a:t>
                          </a:r>
                          <a:b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Attention</a:t>
                          </a:r>
                          <a:endParaRPr lang="ko-KR" altLang="en-US" sz="1400" b="0" kern="1200">
                            <a:solidFill>
                              <a:sysClr val="windowText" lastClr="0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sz="1300">
                              <a:effectLst/>
                            </a:rPr>
                            <a:t>쿼리와 키의 내적을 사용하여 계산함</a:t>
                          </a:r>
                          <a:r>
                            <a:rPr lang="en-US" altLang="ko-KR" sz="1300">
                              <a:effectLst/>
                            </a:rPr>
                            <a:t>.</a:t>
                          </a:r>
                          <a:endParaRPr lang="ko-KR" altLang="en-US" sz="1300">
                            <a:effectLst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531" t="-39869" r="-391" b="-337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5348341"/>
                      </a:ext>
                    </a:extLst>
                  </a:tr>
                  <a:tr h="1076066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Scaled Dot-Product</a:t>
                          </a:r>
                          <a:b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Attention</a:t>
                          </a:r>
                          <a:endParaRPr lang="ko-KR" altLang="en-US" sz="1400" b="0" kern="1200">
                            <a:solidFill>
                              <a:sysClr val="windowText" lastClr="0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435" t="-121591" r="-76602" b="-193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531" t="-121591" r="-391" b="-193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5315013"/>
                      </a:ext>
                    </a:extLst>
                  </a:tr>
                  <a:tr h="927693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Additive</a:t>
                          </a:r>
                          <a:b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Attention</a:t>
                          </a:r>
                          <a:endParaRPr lang="ko-KR" altLang="en-US" sz="1400" b="0" kern="1200">
                            <a:solidFill>
                              <a:sysClr val="windowText" lastClr="0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sz="1300">
                              <a:effectLst/>
                            </a:rPr>
                            <a:t>쿼리와 키를 결합한 후</a:t>
                          </a:r>
                          <a:r>
                            <a:rPr lang="en-US" altLang="ko-KR" sz="1300">
                              <a:effectLst/>
                            </a:rPr>
                            <a:t>, </a:t>
                          </a:r>
                          <a:r>
                            <a:rPr lang="ko-KR" altLang="en-US" sz="1300">
                              <a:effectLst/>
                            </a:rPr>
                            <a:t>학습 가능한 가중치 행렬을 적용하여 계산함</a:t>
                          </a:r>
                          <a:r>
                            <a:rPr lang="en-US" altLang="ko-KR" sz="1300">
                              <a:effectLst/>
                            </a:rPr>
                            <a:t>. </a:t>
                          </a:r>
                          <a:r>
                            <a:rPr lang="ko-KR" altLang="en-US" sz="1300">
                              <a:effectLst/>
                            </a:rPr>
                            <a:t>이후 활성화 함수를 적용한 결과를 갖고 </a:t>
                          </a:r>
                          <a:r>
                            <a:rPr lang="ko-KR" altLang="en-US" sz="1300" err="1">
                              <a:effectLst/>
                            </a:rPr>
                            <a:t>어텐션</a:t>
                          </a:r>
                          <a:r>
                            <a:rPr lang="ko-KR" altLang="en-US" sz="1300">
                              <a:effectLst/>
                            </a:rPr>
                            <a:t> 스코어를 구함</a:t>
                          </a:r>
                          <a:r>
                            <a:rPr lang="en-US" altLang="ko-KR" sz="1300">
                              <a:effectLst/>
                            </a:rPr>
                            <a:t>.</a:t>
                          </a:r>
                          <a:endParaRPr lang="ko-KR" altLang="en-US" sz="1300">
                            <a:effectLst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531" t="-254902" r="-391" b="-1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638636"/>
                      </a:ext>
                    </a:extLst>
                  </a:tr>
                  <a:tr h="1128733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Multi-Head</a:t>
                          </a:r>
                          <a:b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ko-KR" sz="1400" b="0" kern="1200">
                              <a:solidFill>
                                <a:sysClr val="windowText" lastClr="0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Attention</a:t>
                          </a:r>
                          <a:endParaRPr lang="ko-KR" altLang="en-US" sz="1400" b="0" kern="1200">
                            <a:solidFill>
                              <a:sysClr val="windowText" lastClr="0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sz="1300">
                              <a:effectLst/>
                            </a:rPr>
                            <a:t>여러 개의 독립적인 </a:t>
                          </a:r>
                          <a:r>
                            <a:rPr lang="ko-KR" altLang="en-US" sz="1300" err="1">
                              <a:effectLst/>
                            </a:rPr>
                            <a:t>어텐션을</a:t>
                          </a:r>
                          <a:r>
                            <a:rPr lang="ko-KR" altLang="en-US" sz="1300">
                              <a:effectLst/>
                            </a:rPr>
                            <a:t> 병렬로 수행한 후</a:t>
                          </a:r>
                          <a:r>
                            <a:rPr lang="en-US" altLang="ko-KR" sz="1300">
                              <a:effectLst/>
                            </a:rPr>
                            <a:t>, </a:t>
                          </a:r>
                          <a:r>
                            <a:rPr lang="ko-KR" altLang="en-US" sz="1300">
                              <a:effectLst/>
                            </a:rPr>
                            <a:t>결과를 결합함</a:t>
                          </a:r>
                          <a:r>
                            <a:rPr lang="en-US" altLang="ko-KR" sz="1300">
                              <a:effectLst/>
                            </a:rPr>
                            <a:t>. </a:t>
                          </a:r>
                          <a:r>
                            <a:rPr lang="ko-KR" altLang="en-US" sz="1300">
                              <a:effectLst/>
                            </a:rPr>
                            <a:t>각 헤드는 서로 다른 가중치를 사용하여 입력에 대한 다양한 관점을 학습할 수 있음</a:t>
                          </a:r>
                          <a:r>
                            <a:rPr lang="en-US" altLang="ko-KR" sz="1300">
                              <a:effectLst/>
                            </a:rPr>
                            <a:t>. </a:t>
                          </a:r>
                          <a:r>
                            <a:rPr lang="ko-KR" altLang="en-US" sz="1300">
                              <a:effectLst/>
                            </a:rPr>
                            <a:t>일반적으로 </a:t>
                          </a:r>
                          <a:r>
                            <a:rPr lang="en-US" altLang="ko-KR" sz="1300">
                              <a:effectLst/>
                            </a:rPr>
                            <a:t>Scaled Dot-Product Attention</a:t>
                          </a:r>
                          <a:r>
                            <a:rPr lang="ko-KR" altLang="en-US" sz="1300">
                              <a:effectLst/>
                            </a:rPr>
                            <a:t>을 기반으로 함</a:t>
                          </a:r>
                          <a:r>
                            <a:rPr lang="en-US" altLang="ko-KR" sz="1300">
                              <a:effectLst/>
                            </a:rPr>
                            <a:t>.</a:t>
                          </a:r>
                          <a:endParaRPr lang="ko-KR" altLang="en-US" sz="1300">
                            <a:effectLst/>
                          </a:endParaRPr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531" t="-293514" r="-391" b="-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188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000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/>
            <a:r>
              <a:rPr lang="ko-KR" altLang="en-US">
                <a:ea typeface="맑은 고딕"/>
              </a:rPr>
              <a:t>Attention의 연산과정</a:t>
            </a:r>
            <a:endParaRPr lang="ko-KR">
              <a:ea typeface="맑은 고딕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 lIns="72000" tIns="36000" rIns="91440" bIns="45720" anchor="t"/>
          <a:lstStyle/>
          <a:p>
            <a:r>
              <a:rPr lang="ko-KR" altLang="en-US">
                <a:latin typeface="맑은 고딕"/>
                <a:ea typeface="맑은 고딕"/>
              </a:rPr>
              <a:t>닷</a:t>
            </a: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프로덕트 어텐션(</a:t>
            </a:r>
            <a:r>
              <a:rPr lang="ko-KR">
                <a:latin typeface="Malgun Gothic"/>
                <a:ea typeface="Malgun Gothic"/>
              </a:rPr>
              <a:t>Dot-Product Attention</a:t>
            </a:r>
            <a:r>
              <a:rPr lang="ko-KR" altLang="en-US">
                <a:latin typeface="맑은 고딕"/>
                <a:ea typeface="맑은 고딕"/>
              </a:rPr>
              <a:t>)은 </a:t>
            </a:r>
            <a:r>
              <a:rPr lang="ko-KR" altLang="en-US">
                <a:ea typeface="맑은 고딕"/>
              </a:rPr>
              <a:t>다양한 어텐션 작업의 기본이 되며 수식적으로 가장 이해하기 쉬움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latin typeface="Malgun Gothic"/>
                <a:ea typeface="Malgun Gothic"/>
              </a:rPr>
              <a:t>다음과 같은 과정에 따라 계산됨</a:t>
            </a:r>
            <a:r>
              <a:rPr lang="en-US">
                <a:latin typeface="Malgun Gothic"/>
                <a:ea typeface="Malgun Gothic"/>
              </a:rPr>
              <a:t>.</a:t>
            </a: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E507AB5E-8ADF-4A9C-81F5-E57BD2B9F4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359" y="1581745"/>
                <a:ext cx="8274961" cy="94987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 b="0">
                    <a:latin typeface="+mn-ea"/>
                  </a:rPr>
                  <a:t>1</a:t>
                </a:r>
                <a:r>
                  <a:rPr kumimoji="0" lang="ko-KR" altLang="en-US" b="0">
                    <a:latin typeface="+mn-ea"/>
                  </a:rPr>
                  <a:t>단계 </a:t>
                </a:r>
                <a:r>
                  <a:rPr kumimoji="0" lang="en-US" altLang="ko-KR" b="0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쿼리 행렬과 키 행렬 간의 내적</a:t>
                </a:r>
                <a:r>
                  <a:rPr kumimoji="0" lang="en-US" altLang="ko-KR" b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kumimoji="0" lang="en-US" altLang="ko-KR" b="0" dirty="0">
                            <a:latin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ko-KR" b="0">
                    <a:latin typeface="+mn-ea"/>
                  </a:rPr>
                  <a:t>)</a:t>
                </a:r>
                <a:r>
                  <a:rPr kumimoji="0" lang="ko-KR" altLang="en-US" b="0">
                    <a:latin typeface="+mn-ea"/>
                  </a:rPr>
                  <a:t>을 계산하고 유사도 값을 산출함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 b="0">
                    <a:latin typeface="+mn-ea"/>
                  </a:rPr>
                  <a:t>2</a:t>
                </a:r>
                <a:r>
                  <a:rPr kumimoji="0" lang="ko-KR" altLang="en-US" b="0">
                    <a:latin typeface="+mn-ea"/>
                  </a:rPr>
                  <a:t>단계 </a:t>
                </a:r>
                <a:r>
                  <a:rPr kumimoji="0" lang="en-US" altLang="ko-KR" b="0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스코어 행렬에 </a:t>
                </a:r>
                <a:r>
                  <a:rPr kumimoji="0" lang="en-US" altLang="ko-KR" b="0" err="1">
                    <a:latin typeface="+mn-ea"/>
                  </a:rPr>
                  <a:t>softmax</a:t>
                </a:r>
                <a:r>
                  <a:rPr kumimoji="0" lang="en-US" altLang="ko-KR" b="0">
                    <a:latin typeface="+mn-ea"/>
                  </a:rPr>
                  <a:t> </a:t>
                </a:r>
                <a:r>
                  <a:rPr kumimoji="0" lang="ko-KR" altLang="en-US" b="0">
                    <a:latin typeface="+mn-ea"/>
                  </a:rPr>
                  <a:t>함수를 적용해 </a:t>
                </a:r>
                <a:r>
                  <a:rPr kumimoji="0" lang="ko-KR" altLang="en-US" b="0" err="1">
                    <a:latin typeface="+mn-ea"/>
                  </a:rPr>
                  <a:t>정규화함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 b="0">
                    <a:latin typeface="+mn-ea"/>
                  </a:rPr>
                  <a:t>3</a:t>
                </a:r>
                <a:r>
                  <a:rPr kumimoji="0" lang="ko-KR" altLang="en-US" b="0">
                    <a:latin typeface="+mn-ea"/>
                  </a:rPr>
                  <a:t>단계 </a:t>
                </a:r>
                <a:r>
                  <a:rPr kumimoji="0" lang="en-US" altLang="ko-KR" b="0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스코어 행렬에 </a:t>
                </a:r>
                <a:r>
                  <a:rPr kumimoji="0" lang="ko-KR" altLang="en-US" b="0" err="1">
                    <a:latin typeface="+mn-ea"/>
                  </a:rPr>
                  <a:t>밸류</a:t>
                </a:r>
                <a:r>
                  <a:rPr kumimoji="0" lang="ko-KR" altLang="en-US" b="0">
                    <a:latin typeface="+mn-ea"/>
                  </a:rPr>
                  <a:t> 행렬을 곱해 </a:t>
                </a:r>
                <a:r>
                  <a:rPr kumimoji="0" lang="ko-KR" altLang="en-US" b="0" err="1">
                    <a:latin typeface="+mn-ea"/>
                  </a:rPr>
                  <a:t>어텐션</a:t>
                </a:r>
                <a:r>
                  <a:rPr kumimoji="0" lang="ko-KR" altLang="en-US" b="0">
                    <a:latin typeface="+mn-ea"/>
                  </a:rPr>
                  <a:t> 행렬 </a:t>
                </a:r>
                <a:r>
                  <a:rPr kumimoji="0" lang="en-US" altLang="ko-KR" b="0">
                    <a:latin typeface="+mn-ea"/>
                  </a:rPr>
                  <a:t>Z</a:t>
                </a:r>
                <a:r>
                  <a:rPr kumimoji="0" lang="ko-KR" altLang="en-US" b="0">
                    <a:latin typeface="+mn-ea"/>
                  </a:rPr>
                  <a:t>를 산출함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E507AB5E-8ADF-4A9C-81F5-E57BD2B9F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9" y="1581745"/>
                <a:ext cx="8274961" cy="949875"/>
              </a:xfrm>
              <a:prstGeom prst="rect">
                <a:avLst/>
              </a:prstGeom>
              <a:blipFill>
                <a:blip r:embed="rId3"/>
                <a:stretch>
                  <a:fillRect l="-29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8E7552E-B0B0-483D-B119-2BB342F3A804}"/>
              </a:ext>
            </a:extLst>
          </p:cNvPr>
          <p:cNvGrpSpPr/>
          <p:nvPr/>
        </p:nvGrpSpPr>
        <p:grpSpPr>
          <a:xfrm>
            <a:off x="1944006" y="2788545"/>
            <a:ext cx="6017987" cy="2355725"/>
            <a:chOff x="1321380" y="2794000"/>
            <a:chExt cx="6017987" cy="23557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CD46A6-61B0-49CB-ADD0-C166574C3C77}"/>
                </a:ext>
              </a:extLst>
            </p:cNvPr>
            <p:cNvSpPr/>
            <p:nvPr/>
          </p:nvSpPr>
          <p:spPr bwMode="auto">
            <a:xfrm>
              <a:off x="5591575" y="3422824"/>
              <a:ext cx="975525" cy="17269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 defTabSz="911896"/>
              <a:r>
                <a:rPr lang="en-US" altLang="ko-KR" err="1">
                  <a:latin typeface="맑은 고딕"/>
                  <a:ea typeface="맑은 고딕"/>
                  <a:sym typeface="Wingdings" pitchFamily="2" charset="2"/>
                </a:rPr>
                <a:t>가중합</a:t>
              </a:r>
              <a:endParaRPr lang="en-US" altLang="ko-KR" err="1">
                <a:latin typeface="맑은 고딕"/>
                <a:ea typeface="맑은 고딕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8C9760-91B4-47A3-B1B2-717EB4F60723}"/>
                </a:ext>
              </a:extLst>
            </p:cNvPr>
            <p:cNvSpPr/>
            <p:nvPr/>
          </p:nvSpPr>
          <p:spPr bwMode="auto">
            <a:xfrm>
              <a:off x="3645110" y="3422825"/>
              <a:ext cx="1307890" cy="960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 defTabSz="911896"/>
              <a:r>
                <a:rPr lang="en-US" altLang="ko-KR" err="1">
                  <a:latin typeface="맑은 고딕"/>
                  <a:ea typeface="맑은 고딕"/>
                </a:rPr>
                <a:t>정규화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05FFF9-82E7-4621-A0C5-FF8AAA2C2994}"/>
                </a:ext>
              </a:extLst>
            </p:cNvPr>
            <p:cNvSpPr/>
            <p:nvPr/>
          </p:nvSpPr>
          <p:spPr bwMode="auto">
            <a:xfrm>
              <a:off x="2104224" y="3422825"/>
              <a:ext cx="1027474" cy="960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kumimoji="1" lang="en-US" altLang="ko-KR" sz="1400">
                  <a:latin typeface="+mn-ea"/>
                  <a:sym typeface="Wingdings" pitchFamily="2" charset="2"/>
                </a:rPr>
                <a:t>Attention Score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856731F-759F-43B0-A4FC-B25A8D4B8F2F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3131698" y="3903279"/>
              <a:ext cx="51341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B644885-3608-4B2D-8F47-8BE33E5710F3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4953000" y="3903279"/>
              <a:ext cx="63857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8079EEE-7B74-41B0-A0E6-2D7459B95F31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1628534" y="4753577"/>
              <a:ext cx="396304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F186AEB-A928-41C1-941D-9616889D03BF}"/>
                </a:ext>
              </a:extLst>
            </p:cNvPr>
            <p:cNvCxnSpPr>
              <a:cxnSpLocks/>
            </p:cNvCxnSpPr>
            <p:nvPr/>
          </p:nvCxnSpPr>
          <p:spPr>
            <a:xfrm>
              <a:off x="1628534" y="3644297"/>
              <a:ext cx="45934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BD9519-475F-40D7-9A2E-D6B0DCB7C6A6}"/>
                </a:ext>
              </a:extLst>
            </p:cNvPr>
            <p:cNvSpPr txBox="1"/>
            <p:nvPr/>
          </p:nvSpPr>
          <p:spPr>
            <a:xfrm>
              <a:off x="1321380" y="3419254"/>
              <a:ext cx="30715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Q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D247BC8-BF0D-4179-A5A0-073227E2B73F}"/>
                </a:ext>
              </a:extLst>
            </p:cNvPr>
            <p:cNvSpPr txBox="1"/>
            <p:nvPr/>
          </p:nvSpPr>
          <p:spPr>
            <a:xfrm>
              <a:off x="1321380" y="3952031"/>
              <a:ext cx="30715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K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6C569A2-F11E-4893-BC56-462238031523}"/>
                </a:ext>
              </a:extLst>
            </p:cNvPr>
            <p:cNvSpPr txBox="1"/>
            <p:nvPr/>
          </p:nvSpPr>
          <p:spPr>
            <a:xfrm>
              <a:off x="1321380" y="4566634"/>
              <a:ext cx="30715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V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5" name="텍스트 개체 틀 2">
              <a:extLst>
                <a:ext uri="{FF2B5EF4-FFF2-40B4-BE49-F238E27FC236}">
                  <a16:creationId xmlns:a16="http://schemas.microsoft.com/office/drawing/2014/main" id="{9839460D-1831-4144-9EB1-92DDC97F80D5}"/>
                </a:ext>
              </a:extLst>
            </p:cNvPr>
            <p:cNvSpPr txBox="1">
              <a:spLocks/>
            </p:cNvSpPr>
            <p:nvPr/>
          </p:nvSpPr>
          <p:spPr>
            <a:xfrm>
              <a:off x="2234822" y="2825324"/>
              <a:ext cx="766278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1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C455028D-5CCA-403F-A282-4D8447E36B04}"/>
                </a:ext>
              </a:extLst>
            </p:cNvPr>
            <p:cNvCxnSpPr>
              <a:cxnSpLocks/>
            </p:cNvCxnSpPr>
            <p:nvPr/>
          </p:nvCxnSpPr>
          <p:spPr>
            <a:xfrm>
              <a:off x="1628534" y="4170669"/>
              <a:ext cx="45934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AE4E5A6B-B319-4102-BFB6-E5A45F9BE155}"/>
                </a:ext>
              </a:extLst>
            </p:cNvPr>
            <p:cNvCxnSpPr>
              <a:cxnSpLocks/>
              <a:stCxn id="6" idx="3"/>
              <a:endCxn id="111" idx="1"/>
            </p:cNvCxnSpPr>
            <p:nvPr/>
          </p:nvCxnSpPr>
          <p:spPr>
            <a:xfrm flipV="1">
              <a:off x="6567100" y="4286274"/>
              <a:ext cx="465113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9A0D185-F1A2-4900-AC16-E1BF4431A930}"/>
                    </a:ext>
                  </a:extLst>
                </p:cNvPr>
                <p:cNvSpPr txBox="1"/>
                <p:nvPr/>
              </p:nvSpPr>
              <p:spPr>
                <a:xfrm>
                  <a:off x="7032213" y="4078525"/>
                  <a:ext cx="30715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9A0D185-F1A2-4900-AC16-E1BF4431A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213" y="4078525"/>
                  <a:ext cx="307154" cy="415498"/>
                </a:xfrm>
                <a:prstGeom prst="rect">
                  <a:avLst/>
                </a:prstGeom>
                <a:blipFill>
                  <a:blip r:embed="rId4"/>
                  <a:stretch>
                    <a:fillRect l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C2A9C67-CD51-46C2-AB83-8D4E0DD021F1}"/>
                </a:ext>
              </a:extLst>
            </p:cNvPr>
            <p:cNvCxnSpPr>
              <a:cxnSpLocks/>
            </p:cNvCxnSpPr>
            <p:nvPr/>
          </p:nvCxnSpPr>
          <p:spPr>
            <a:xfrm>
              <a:off x="5211694" y="2794000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F53C534-7920-4E18-801D-75793C44B0A3}"/>
                </a:ext>
              </a:extLst>
            </p:cNvPr>
            <p:cNvCxnSpPr>
              <a:cxnSpLocks/>
            </p:cNvCxnSpPr>
            <p:nvPr/>
          </p:nvCxnSpPr>
          <p:spPr>
            <a:xfrm>
              <a:off x="3407033" y="2794000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텍스트 개체 틀 2">
              <a:extLst>
                <a:ext uri="{FF2B5EF4-FFF2-40B4-BE49-F238E27FC236}">
                  <a16:creationId xmlns:a16="http://schemas.microsoft.com/office/drawing/2014/main" id="{55E4CA84-71F3-48EC-B32F-90EC210807DA}"/>
                </a:ext>
              </a:extLst>
            </p:cNvPr>
            <p:cNvSpPr txBox="1">
              <a:spLocks/>
            </p:cNvSpPr>
            <p:nvPr/>
          </p:nvSpPr>
          <p:spPr>
            <a:xfrm>
              <a:off x="5652316" y="2825324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3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sp>
          <p:nvSpPr>
            <p:cNvPr id="121" name="텍스트 개체 틀 2">
              <a:extLst>
                <a:ext uri="{FF2B5EF4-FFF2-40B4-BE49-F238E27FC236}">
                  <a16:creationId xmlns:a16="http://schemas.microsoft.com/office/drawing/2014/main" id="{5BE733A5-0E80-4A39-8F0C-D5998366E1CE}"/>
                </a:ext>
              </a:extLst>
            </p:cNvPr>
            <p:cNvSpPr txBox="1">
              <a:spLocks/>
            </p:cNvSpPr>
            <p:nvPr/>
          </p:nvSpPr>
          <p:spPr>
            <a:xfrm>
              <a:off x="3806235" y="2825324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2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A825F8A-9AA3-4645-9A0D-0E5F00A047EF}"/>
                  </a:ext>
                </a:extLst>
              </p:cNvPr>
              <p:cNvSpPr txBox="1"/>
              <p:nvPr/>
            </p:nvSpPr>
            <p:spPr>
              <a:xfrm>
                <a:off x="3737332" y="5542833"/>
                <a:ext cx="24313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kumimoji="0" lang="en-US" altLang="ko-KR" sz="2000" b="0" dirty="0">
                                  <a:latin typeface="+mn-ea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  <m:sSub>
                        <m:sSubPr>
                          <m:ctrlP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2000" b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kumimoji="0" lang="en-US" altLang="ko-KR" sz="2000" b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A825F8A-9AA3-4645-9A0D-0E5F00A04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332" y="5542833"/>
                <a:ext cx="2431335" cy="400110"/>
              </a:xfrm>
              <a:prstGeom prst="rect">
                <a:avLst/>
              </a:prstGeom>
              <a:blipFill>
                <a:blip r:embed="rId5"/>
                <a:stretch>
                  <a:fillRect r="-25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05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35D1ACA-A0EF-4C51-83E9-C807B728B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4" t="24637" r="38363" b="53914"/>
          <a:stretch/>
        </p:blipFill>
        <p:spPr>
          <a:xfrm>
            <a:off x="5591794" y="2901064"/>
            <a:ext cx="470319" cy="377078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38100"/>
          </a:effec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/>
            <a:r>
              <a:rPr lang="en-US" altLang="ko-KR">
                <a:ea typeface="맑은 고딕"/>
              </a:rPr>
              <a:t>Attention</a:t>
            </a:r>
            <a:r>
              <a:rPr lang="ko-KR" altLang="en-US">
                <a:ea typeface="맑은 고딕"/>
              </a:rPr>
              <a:t> 연산 준비 </a:t>
            </a:r>
            <a:r>
              <a:rPr lang="en-US" altLang="ko-KR">
                <a:ea typeface="맑은 고딕"/>
              </a:rPr>
              <a:t>: </a:t>
            </a:r>
            <a:r>
              <a:rPr lang="ko-KR" altLang="en-US" err="1">
                <a:ea typeface="맑은 고딕"/>
              </a:rPr>
              <a:t>임베딩</a:t>
            </a:r>
            <a:r>
              <a:rPr lang="ko-KR" altLang="en-US">
                <a:ea typeface="맑은 고딕"/>
              </a:rPr>
              <a:t> 행렬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 lIns="72000" tIns="36000" rIns="91440" bIns="45720" anchor="t"/>
          <a:lstStyle/>
          <a:p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임베딩이란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 각각의 단어를 표현하는 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수치 벡터를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 의미하며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, 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변환되는 값은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모델 학습 과정에서 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학습을 통해 결정됨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. 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Attention 연산에서는 모든 단어의 벡터를 동시에 계산하므로 </a:t>
            </a:r>
            <a:r>
              <a:rPr lang="en-US" altLang="ko-KR">
                <a:solidFill>
                  <a:srgbClr val="24292F"/>
                </a:solidFill>
                <a:ea typeface="+mn-lt"/>
                <a:cs typeface="+mn-lt"/>
              </a:rPr>
              <a:t>[</a:t>
            </a:r>
            <a:r>
              <a:rPr lang="ko-KR">
                <a:solidFill>
                  <a:srgbClr val="24292F"/>
                </a:solidFill>
                <a:ea typeface="+mn-lt"/>
                <a:cs typeface="+mn-lt"/>
              </a:rPr>
              <a:t>문장 길이 </a:t>
            </a:r>
            <a:r>
              <a:rPr lang="en-US" altLang="ko-KR">
                <a:solidFill>
                  <a:srgbClr val="24292F"/>
                </a:solidFill>
                <a:ea typeface="+mn-lt"/>
                <a:cs typeface="+mn-lt"/>
              </a:rPr>
              <a:t>X </a:t>
            </a:r>
            <a:r>
              <a:rPr lang="ko-KR">
                <a:solidFill>
                  <a:srgbClr val="24292F"/>
                </a:solidFill>
                <a:ea typeface="+mn-lt"/>
                <a:cs typeface="+mn-lt"/>
              </a:rPr>
              <a:t>임베딩 차원</a:t>
            </a:r>
            <a:r>
              <a:rPr lang="en-US" altLang="ko-KR">
                <a:solidFill>
                  <a:srgbClr val="24292F"/>
                </a:solidFill>
                <a:ea typeface="+mn-lt"/>
                <a:cs typeface="+mn-lt"/>
              </a:rPr>
              <a:t>]</a:t>
            </a:r>
            <a:r>
              <a:rPr lang="ko-KR">
                <a:solidFill>
                  <a:srgbClr val="24292F"/>
                </a:solidFill>
                <a:ea typeface="+mn-lt"/>
                <a:cs typeface="+mn-lt"/>
              </a:rPr>
              <a:t>의 </a:t>
            </a:r>
            <a:r>
              <a:rPr lang="ko-KR" altLang="en-US">
                <a:solidFill>
                  <a:srgbClr val="24292F"/>
                </a:solidFill>
                <a:ea typeface="+mn-lt"/>
                <a:cs typeface="+mn-lt"/>
              </a:rPr>
              <a:t>형태의 임베딩 행렬을 사용함.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 </a:t>
            </a:r>
            <a:r>
              <a:rPr lang="ko-KR" altLang="en-US" err="1">
                <a:solidFill>
                  <a:srgbClr val="24292F"/>
                </a:solidFill>
                <a:latin typeface="Noto Sans KR"/>
                <a:ea typeface="맑은 고딕"/>
              </a:rPr>
              <a:t>임베딩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 차원은 사용자가 설정할 수 있고 해당 예제에서는 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64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로 가정하기로 함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.</a:t>
            </a:r>
            <a:endParaRPr lang="ko-KR">
              <a:ea typeface="맑은 고딕" panose="020B0503020000020004" pitchFamily="34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33E7D30-4F53-44EE-9AB3-6D88F53672F5}"/>
              </a:ext>
            </a:extLst>
          </p:cNvPr>
          <p:cNvSpPr txBox="1"/>
          <p:nvPr/>
        </p:nvSpPr>
        <p:spPr>
          <a:xfrm>
            <a:off x="518661" y="5981272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</a:t>
            </a:r>
            <a:r>
              <a:rPr lang="ko-KR" altLang="en-US" sz="1200" b="0">
                <a:latin typeface="+mn-ea"/>
                <a:ea typeface="+mn-ea"/>
              </a:rPr>
              <a:t>입력 행렬</a:t>
            </a:r>
            <a:r>
              <a:rPr lang="en-US" altLang="ko-KR" sz="1200" b="0">
                <a:latin typeface="+mn-ea"/>
                <a:ea typeface="+mn-ea"/>
              </a:rPr>
              <a:t>(</a:t>
            </a:r>
            <a:r>
              <a:rPr lang="ko-KR" altLang="en-US" sz="1200" b="0" err="1">
                <a:latin typeface="+mn-ea"/>
                <a:ea typeface="+mn-ea"/>
              </a:rPr>
              <a:t>임베딩</a:t>
            </a:r>
            <a:r>
              <a:rPr lang="ko-KR" altLang="en-US" sz="1200" b="0">
                <a:latin typeface="+mn-ea"/>
                <a:ea typeface="+mn-ea"/>
              </a:rPr>
              <a:t> 행렬</a:t>
            </a:r>
            <a:r>
              <a:rPr lang="en-US" altLang="ko-KR" sz="1200" b="0">
                <a:latin typeface="+mn-ea"/>
                <a:ea typeface="+mn-ea"/>
              </a:rPr>
              <a:t>)&gt;</a:t>
            </a:r>
            <a:endParaRPr lang="ko-KR" altLang="en-US" sz="1200" b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표 39">
                <a:extLst>
                  <a:ext uri="{FF2B5EF4-FFF2-40B4-BE49-F238E27FC236}">
                    <a16:creationId xmlns:a16="http://schemas.microsoft.com/office/drawing/2014/main" id="{F598D6A7-75D9-454C-91A3-9D1B5E4798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14327" y="4169848"/>
              <a:ext cx="7998823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0265">
                      <a:extLst>
                        <a:ext uri="{9D8B030D-6E8A-4147-A177-3AD203B41FA5}">
                          <a16:colId xmlns:a16="http://schemas.microsoft.com/office/drawing/2014/main" val="1543818608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296722056"/>
                        </a:ext>
                      </a:extLst>
                    </a:gridCol>
                    <a:gridCol w="2196719">
                      <a:extLst>
                        <a:ext uri="{9D8B030D-6E8A-4147-A177-3AD203B41FA5}">
                          <a16:colId xmlns:a16="http://schemas.microsoft.com/office/drawing/2014/main" val="3187409905"/>
                        </a:ext>
                      </a:extLst>
                    </a:gridCol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‘I’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: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=[1.76, 2.22, …, 6.66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1.76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2.22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6.66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‘am’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: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=[7.77, 0.63, …, 5.35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7.77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0.63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5.35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‘a’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: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=[11.44, 10.1, …, 3.33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11.44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3.33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‘student’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: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=[4.25, 7.52, …,</a:t>
                          </a:r>
                          <a:r>
                            <a:rPr lang="en-US" altLang="ko-KR" sz="1400" b="0" kern="1200" baseline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 2.95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4.25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7.52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2.85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표 39">
                <a:extLst>
                  <a:ext uri="{FF2B5EF4-FFF2-40B4-BE49-F238E27FC236}">
                    <a16:creationId xmlns:a16="http://schemas.microsoft.com/office/drawing/2014/main" id="{F598D6A7-75D9-454C-91A3-9D1B5E4798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14327" y="4169848"/>
              <a:ext cx="7998823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0265">
                      <a:extLst>
                        <a:ext uri="{9D8B030D-6E8A-4147-A177-3AD203B41FA5}">
                          <a16:colId xmlns:a16="http://schemas.microsoft.com/office/drawing/2014/main" val="1543818608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296722056"/>
                        </a:ext>
                      </a:extLst>
                    </a:gridCol>
                    <a:gridCol w="2196719">
                      <a:extLst>
                        <a:ext uri="{9D8B030D-6E8A-4147-A177-3AD203B41FA5}">
                          <a16:colId xmlns:a16="http://schemas.microsoft.com/office/drawing/2014/main" val="3187409905"/>
                        </a:ext>
                      </a:extLst>
                    </a:gridCol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‘I’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: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817" t="-4000" r="-157895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1.76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2.22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6.66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426744" t="-4000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‘am’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: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817" t="-101961" r="-157895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7.77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0.63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5.35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426744" t="-101961" b="-2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‘a’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: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817" t="-206000" r="-15789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11.44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3.33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426744" t="-20600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‘student’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: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5817" t="-306000" r="-15789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4.25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7.52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2.85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426744" t="-30600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939D6171-8A86-48FE-B5A0-C6F5FC8127D7}"/>
              </a:ext>
            </a:extLst>
          </p:cNvPr>
          <p:cNvSpPr/>
          <p:nvPr/>
        </p:nvSpPr>
        <p:spPr>
          <a:xfrm>
            <a:off x="6624518" y="4109059"/>
            <a:ext cx="2065020" cy="1333500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6A905AC8-E08F-4B2C-8181-87812D894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4" t="24637" r="38363" b="53914"/>
          <a:stretch/>
        </p:blipFill>
        <p:spPr>
          <a:xfrm>
            <a:off x="5591795" y="4602510"/>
            <a:ext cx="470319" cy="377078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38100"/>
          </a:effec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A7FE1AE-BAA4-4594-8169-2A064B1AABB9}"/>
              </a:ext>
            </a:extLst>
          </p:cNvPr>
          <p:cNvSpPr txBox="1"/>
          <p:nvPr/>
        </p:nvSpPr>
        <p:spPr>
          <a:xfrm>
            <a:off x="7039775" y="1973807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u="sng">
                <a:latin typeface="+mn-ea"/>
                <a:ea typeface="+mn-ea"/>
              </a:rPr>
              <a:t>입력행렬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8EE893-65AE-4274-B5F7-1879B0B2D80B}"/>
              </a:ext>
            </a:extLst>
          </p:cNvPr>
          <p:cNvSpPr txBox="1"/>
          <p:nvPr/>
        </p:nvSpPr>
        <p:spPr>
          <a:xfrm>
            <a:off x="7872895" y="5396337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>
                <a:latin typeface="+mn-ea"/>
                <a:ea typeface="+mn-ea"/>
              </a:rPr>
              <a:t>size : 4x64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F17ECE6-0C34-4CA5-9C98-853BB550D1C6}"/>
              </a:ext>
            </a:extLst>
          </p:cNvPr>
          <p:cNvSpPr txBox="1"/>
          <p:nvPr/>
        </p:nvSpPr>
        <p:spPr>
          <a:xfrm>
            <a:off x="1708348" y="1973807"/>
            <a:ext cx="244856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u="sng" err="1">
                <a:latin typeface="+mn-ea"/>
                <a:ea typeface="+mn-ea"/>
              </a:rPr>
              <a:t>단어별</a:t>
            </a:r>
            <a:r>
              <a:rPr lang="ko-KR" altLang="en-US" b="0" u="sng">
                <a:latin typeface="+mn-ea"/>
                <a:ea typeface="+mn-ea"/>
              </a:rPr>
              <a:t> </a:t>
            </a:r>
            <a:r>
              <a:rPr lang="ko-KR" altLang="en-US" b="0" u="sng" err="1">
                <a:latin typeface="+mn-ea"/>
                <a:ea typeface="+mn-ea"/>
              </a:rPr>
              <a:t>임베딩</a:t>
            </a:r>
            <a:r>
              <a:rPr lang="ko-KR" altLang="en-US" b="0" u="sng">
                <a:latin typeface="+mn-ea"/>
                <a:ea typeface="+mn-ea"/>
              </a:rPr>
              <a:t> 값</a:t>
            </a:r>
            <a:endParaRPr lang="ko-KR" altLang="en-US" u="sng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39">
                <a:extLst>
                  <a:ext uri="{FF2B5EF4-FFF2-40B4-BE49-F238E27FC236}">
                    <a16:creationId xmlns:a16="http://schemas.microsoft.com/office/drawing/2014/main" id="{534638D4-CA05-44A6-A448-90266703A0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14327" y="2548636"/>
              <a:ext cx="799882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0265">
                      <a:extLst>
                        <a:ext uri="{9D8B030D-6E8A-4147-A177-3AD203B41FA5}">
                          <a16:colId xmlns:a16="http://schemas.microsoft.com/office/drawing/2014/main" val="1543818608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296722056"/>
                        </a:ext>
                      </a:extLst>
                    </a:gridCol>
                    <a:gridCol w="2196719">
                      <a:extLst>
                        <a:ext uri="{9D8B030D-6E8A-4147-A177-3AD203B41FA5}">
                          <a16:colId xmlns:a16="http://schemas.microsoft.com/office/drawing/2014/main" val="3187409905"/>
                        </a:ext>
                      </a:extLst>
                    </a:gridCol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145767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: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=[5.16, 9.51, …, 15.4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5.16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9.51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: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=[65.1, 15.5, …, 98.1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65.1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15.5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98.1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: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=[16.4, 8.41, …, 14.8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oMath>
                          </a14:m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16.4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14.8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39">
                <a:extLst>
                  <a:ext uri="{FF2B5EF4-FFF2-40B4-BE49-F238E27FC236}">
                    <a16:creationId xmlns:a16="http://schemas.microsoft.com/office/drawing/2014/main" id="{534638D4-CA05-44A6-A448-90266703A0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14327" y="2548636"/>
              <a:ext cx="799882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0265">
                      <a:extLst>
                        <a:ext uri="{9D8B030D-6E8A-4147-A177-3AD203B41FA5}">
                          <a16:colId xmlns:a16="http://schemas.microsoft.com/office/drawing/2014/main" val="1543818608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296722056"/>
                        </a:ext>
                      </a:extLst>
                    </a:gridCol>
                    <a:gridCol w="2196719">
                      <a:extLst>
                        <a:ext uri="{9D8B030D-6E8A-4147-A177-3AD203B41FA5}">
                          <a16:colId xmlns:a16="http://schemas.microsoft.com/office/drawing/2014/main" val="3187409905"/>
                        </a:ext>
                      </a:extLst>
                    </a:gridCol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: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5817" t="-4000" r="-157895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5.16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9.51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26744" t="-4000" b="-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: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5817" t="-101961" r="-157895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65.1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15.5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98.1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26744" t="-101961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‘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’</a:t>
                          </a:r>
                          <a:r>
                            <a:rPr lang="ko-KR" altLang="en-US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에 대한 </a:t>
                          </a:r>
                          <a:r>
                            <a:rPr lang="ko-KR" altLang="en-US" sz="14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임베딩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: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5817" t="-206000" r="-15789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16.4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14.8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26744" t="-20600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6B8E6EFE-AFBB-49AF-8F9A-F22964A3027D}"/>
              </a:ext>
            </a:extLst>
          </p:cNvPr>
          <p:cNvSpPr/>
          <p:nvPr/>
        </p:nvSpPr>
        <p:spPr>
          <a:xfrm>
            <a:off x="6624518" y="2506151"/>
            <a:ext cx="2065020" cy="1040170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5021F0-02AE-422E-9263-04582E3D2953}"/>
              </a:ext>
            </a:extLst>
          </p:cNvPr>
          <p:cNvSpPr txBox="1"/>
          <p:nvPr/>
        </p:nvSpPr>
        <p:spPr>
          <a:xfrm>
            <a:off x="7872895" y="3534230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>
                <a:latin typeface="+mn-ea"/>
                <a:ea typeface="+mn-ea"/>
              </a:rPr>
              <a:t>size : 3x64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687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 txBox="1">
            <a:spLocks/>
          </p:cNvSpPr>
          <p:nvPr/>
        </p:nvSpPr>
        <p:spPr>
          <a:xfrm>
            <a:off x="498029" y="248846"/>
            <a:ext cx="8797837" cy="568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한컴돋움" pitchFamily="18" charset="2"/>
              </a:rPr>
              <a:t>CONTENTS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한컴돋움" pitchFamily="18" charset="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570356-5398-4117-BE9B-872AFE7AE7C3}"/>
              </a:ext>
            </a:extLst>
          </p:cNvPr>
          <p:cNvSpPr/>
          <p:nvPr/>
        </p:nvSpPr>
        <p:spPr>
          <a:xfrm>
            <a:off x="3209061" y="2079688"/>
            <a:ext cx="3487878" cy="199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언어모델의 발전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Transformer</a:t>
            </a:r>
          </a:p>
          <a:p>
            <a:pPr marL="514350" indent="-514350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Vision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116212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r>
              <a:rPr lang="ko-KR" altLang="en-US"/>
              <a:t> 연산 준비 </a:t>
            </a:r>
            <a:r>
              <a:rPr lang="en-US" altLang="ko-KR"/>
              <a:t>: </a:t>
            </a:r>
            <a:r>
              <a:rPr lang="ko-KR" altLang="en-US"/>
              <a:t>쿼리</a:t>
            </a:r>
            <a:r>
              <a:rPr lang="en-US" altLang="ko-KR"/>
              <a:t>, </a:t>
            </a:r>
            <a:r>
              <a:rPr lang="ko-KR" altLang="en-US"/>
              <a:t>키</a:t>
            </a:r>
            <a:r>
              <a:rPr lang="en-US" altLang="ko-KR"/>
              <a:t>, </a:t>
            </a:r>
            <a:r>
              <a:rPr lang="ko-KR" altLang="en-US" err="1"/>
              <a:t>벨류</a:t>
            </a:r>
            <a:r>
              <a:rPr lang="ko-KR" altLang="en-US"/>
              <a:t> 행렬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33E7D30-4F53-44EE-9AB3-6D88F53672F5}"/>
              </a:ext>
            </a:extLst>
          </p:cNvPr>
          <p:cNvSpPr txBox="1"/>
          <p:nvPr/>
        </p:nvSpPr>
        <p:spPr>
          <a:xfrm>
            <a:off x="518661" y="5962525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</a:t>
            </a:r>
            <a:r>
              <a:rPr lang="ko-KR" altLang="en-US" sz="1200" b="0">
                <a:latin typeface="+mn-ea"/>
                <a:ea typeface="+mn-ea"/>
              </a:rPr>
              <a:t>쿼리</a:t>
            </a:r>
            <a:r>
              <a:rPr lang="en-US" altLang="ko-KR" sz="1200" b="0">
                <a:latin typeface="+mn-ea"/>
                <a:ea typeface="+mn-ea"/>
              </a:rPr>
              <a:t>, </a:t>
            </a:r>
            <a:r>
              <a:rPr lang="ko-KR" altLang="en-US" sz="1200" b="0">
                <a:latin typeface="+mn-ea"/>
                <a:ea typeface="+mn-ea"/>
              </a:rPr>
              <a:t>키</a:t>
            </a:r>
            <a:r>
              <a:rPr lang="en-US" altLang="ko-KR" sz="1200" b="0">
                <a:latin typeface="+mn-ea"/>
                <a:ea typeface="+mn-ea"/>
              </a:rPr>
              <a:t>, </a:t>
            </a:r>
            <a:r>
              <a:rPr lang="ko-KR" altLang="en-US" sz="1200" b="0" err="1">
                <a:latin typeface="+mn-ea"/>
                <a:ea typeface="+mn-ea"/>
              </a:rPr>
              <a:t>벨류</a:t>
            </a:r>
            <a:r>
              <a:rPr lang="ko-KR" altLang="en-US" sz="1200" b="0">
                <a:latin typeface="+mn-ea"/>
                <a:ea typeface="+mn-ea"/>
              </a:rPr>
              <a:t> 행렬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표 39">
                <a:extLst>
                  <a:ext uri="{FF2B5EF4-FFF2-40B4-BE49-F238E27FC236}">
                    <a16:creationId xmlns:a16="http://schemas.microsoft.com/office/drawing/2014/main" id="{F598D6A7-75D9-454C-91A3-9D1B5E4798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8676" y="4365341"/>
              <a:ext cx="3473559" cy="1102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1.76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2.22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6.66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7.77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0.63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3.33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4.25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7.52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표 39">
                <a:extLst>
                  <a:ext uri="{FF2B5EF4-FFF2-40B4-BE49-F238E27FC236}">
                    <a16:creationId xmlns:a16="http://schemas.microsoft.com/office/drawing/2014/main" id="{F598D6A7-75D9-454C-91A3-9D1B5E4798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8676" y="4365341"/>
              <a:ext cx="3473559" cy="1102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1.76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2.22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6.66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b="-3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7.77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0.63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t="-102222" b="-2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3.33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t="-197826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4.25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7.52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t="-304444" b="-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39">
                <a:extLst>
                  <a:ext uri="{FF2B5EF4-FFF2-40B4-BE49-F238E27FC236}">
                    <a16:creationId xmlns:a16="http://schemas.microsoft.com/office/drawing/2014/main" id="{FD0072CA-189D-4B61-92D1-808DB51A3DA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5543" y="4494101"/>
              <a:ext cx="2619166" cy="1102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3.69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7.42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7.07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57.6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99.3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3.69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9.83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6.45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39">
                <a:extLst>
                  <a:ext uri="{FF2B5EF4-FFF2-40B4-BE49-F238E27FC236}">
                    <a16:creationId xmlns:a16="http://schemas.microsoft.com/office/drawing/2014/main" id="{FD0072CA-189D-4B61-92D1-808DB51A3DA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5543" y="4494101"/>
              <a:ext cx="2619166" cy="1102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3.69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7.42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b="-3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7.07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57.6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t="-102222" b="-2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99.3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3.69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t="-197826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9.83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6.45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t="-304444" b="-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4BD4D257-5388-4521-804A-6980B764A758}"/>
              </a:ext>
            </a:extLst>
          </p:cNvPr>
          <p:cNvSpPr/>
          <p:nvPr/>
        </p:nvSpPr>
        <p:spPr>
          <a:xfrm>
            <a:off x="6392241" y="4501667"/>
            <a:ext cx="2065020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890189A-C176-4C8D-B0B7-19D2CD84C38B}"/>
              </a:ext>
            </a:extLst>
          </p:cNvPr>
          <p:cNvCxnSpPr>
            <a:cxnSpLocks/>
            <a:stCxn id="26" idx="1"/>
            <a:endCxn id="83" idx="3"/>
          </p:cNvCxnSpPr>
          <p:nvPr/>
        </p:nvCxnSpPr>
        <p:spPr>
          <a:xfrm flipH="1" flipV="1">
            <a:off x="4052235" y="4916797"/>
            <a:ext cx="1198947" cy="128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텍스트 개체 틀 2">
                <a:extLst>
                  <a:ext uri="{FF2B5EF4-FFF2-40B4-BE49-F238E27FC236}">
                    <a16:creationId xmlns:a16="http://schemas.microsoft.com/office/drawing/2014/main" id="{EEED4FE0-FAE6-4A9D-A1B3-8C7E0A3C6D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7785" y="4689272"/>
                <a:ext cx="521611" cy="27700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22" name="텍스트 개체 틀 2">
                <a:extLst>
                  <a:ext uri="{FF2B5EF4-FFF2-40B4-BE49-F238E27FC236}">
                    <a16:creationId xmlns:a16="http://schemas.microsoft.com/office/drawing/2014/main" id="{EEED4FE0-FAE6-4A9D-A1B3-8C7E0A3C6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785" y="4689272"/>
                <a:ext cx="521611" cy="277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71A2C24-69BC-470A-A004-97026B7122BD}"/>
              </a:ext>
            </a:extLst>
          </p:cNvPr>
          <p:cNvSpPr txBox="1"/>
          <p:nvPr/>
        </p:nvSpPr>
        <p:spPr>
          <a:xfrm>
            <a:off x="5251182" y="4878748"/>
            <a:ext cx="12345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>
                <a:latin typeface="+mn-ea"/>
                <a:ea typeface="+mn-ea"/>
              </a:rPr>
              <a:t>쿼리 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Q</a:t>
            </a: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56" name="양쪽 대괄호 55">
            <a:extLst>
              <a:ext uri="{FF2B5EF4-FFF2-40B4-BE49-F238E27FC236}">
                <a16:creationId xmlns:a16="http://schemas.microsoft.com/office/drawing/2014/main" id="{248BEB3E-196E-4B7B-901E-5914D82A6C34}"/>
              </a:ext>
            </a:extLst>
          </p:cNvPr>
          <p:cNvSpPr/>
          <p:nvPr/>
        </p:nvSpPr>
        <p:spPr>
          <a:xfrm>
            <a:off x="1482635" y="4349736"/>
            <a:ext cx="2065020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텍스트 개체 틀 2">
                <a:extLst>
                  <a:ext uri="{FF2B5EF4-FFF2-40B4-BE49-F238E27FC236}">
                    <a16:creationId xmlns:a16="http://schemas.microsoft.com/office/drawing/2014/main" id="{54C8FD46-5BA9-4F02-A926-D512456E2C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22627"/>
                <a:ext cx="9270641" cy="70895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쿼리는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"output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행렬"로부터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,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키와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벨류는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"input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행렬"로부터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생성함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.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이는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정답인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output의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단어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(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쿼리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)가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input의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모든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단어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(키)와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갖게되는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관계를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평가하는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것을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 </a:t>
                </a:r>
                <a:r>
                  <a:rPr kumimoji="0" lang="en-US" altLang="ko-KR" b="0" err="1">
                    <a:solidFill>
                      <a:srgbClr val="24292F"/>
                    </a:solidFill>
                    <a:latin typeface="Noto Sans KR"/>
                    <a:ea typeface="맑은 고딕"/>
                  </a:rPr>
                  <a:t>의미함</a:t>
                </a:r>
                <a:r>
                  <a:rPr kumimoji="0" lang="en-US" altLang="ko-KR" b="0">
                    <a:solidFill>
                      <a:srgbClr val="24292F"/>
                    </a:solidFill>
                    <a:latin typeface="Noto Sans KR"/>
                    <a:ea typeface="맑은 고딕"/>
                  </a:rPr>
                  <a:t>.</a:t>
                </a:r>
                <a:r>
                  <a:rPr kumimoji="0" lang="en-US" altLang="ko-KR" b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ko-KR" altLang="en-US" b="0" dirty="0">
                        <a:latin typeface="+mn-ea"/>
                      </a:rPr>
                      <m:t>가중치</m:t>
                    </m:r>
                    <m:r>
                      <m:rPr>
                        <m:nor/>
                      </m:rPr>
                      <a:rPr kumimoji="0" lang="ko-KR" altLang="en-US" b="0" dirty="0">
                        <a:latin typeface="+mn-ea"/>
                      </a:rPr>
                      <m:t> </m:t>
                    </m:r>
                    <m:r>
                      <m:rPr>
                        <m:nor/>
                      </m:rPr>
                      <a:rPr kumimoji="0" lang="ko-KR" altLang="en-US" b="0" dirty="0">
                        <a:latin typeface="+mn-ea"/>
                      </a:rPr>
                      <m:t>행렬</m:t>
                    </m:r>
                    <m:r>
                      <m:rPr>
                        <m:nor/>
                      </m:rPr>
                      <a:rPr kumimoji="0" lang="en-US" altLang="ko-KR" b="0" i="0" dirty="0" smtClean="0">
                        <a:latin typeface="+mn-ea"/>
                      </a:rPr>
                      <m:t> </m:t>
                    </m:r>
                    <m:sSup>
                      <m:sSupPr>
                        <m:ctrlPr>
                          <a:rPr kumimoji="0"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m:rPr>
                        <m:nor/>
                      </m:rPr>
                      <a:rPr kumimoji="0" lang="en-US" altLang="ko-KR" b="0" dirty="0">
                        <a:latin typeface="+mn-ea"/>
                      </a:rPr>
                      <m:t>, </m:t>
                    </m:r>
                    <m:sSup>
                      <m:sSupPr>
                        <m:ctrlPr>
                          <a:rPr kumimoji="0"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m:rPr>
                        <m:nor/>
                      </m:rPr>
                      <a:rPr kumimoji="0" lang="en-US" altLang="ko-KR" b="0" dirty="0">
                        <a:latin typeface="+mn-ea"/>
                      </a:rPr>
                      <m:t>, </m:t>
                    </m:r>
                    <m:sSup>
                      <m:sSupPr>
                        <m:ctrlPr>
                          <a:rPr kumimoji="0"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kumimoji="0" lang="en-US" altLang="ko-KR" b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0" lang="ko-KR" altLang="en-US" b="0" dirty="0">
                        <a:latin typeface="+mn-ea"/>
                      </a:rPr>
                      <m:t>는</m:t>
                    </m:r>
                  </m:oMath>
                </a14:m>
                <a:r>
                  <a:rPr kumimoji="0" lang="ko-KR" altLang="en-US" b="0">
                    <a:latin typeface="+mn-ea"/>
                  </a:rPr>
                  <a:t> 처음에 임의의 값을 가지며 학습 과정에서 </a:t>
                </a:r>
                <a:r>
                  <a:rPr kumimoji="0" lang="ko-KR" altLang="en-US" b="0" err="1">
                    <a:latin typeface="+mn-ea"/>
                  </a:rPr>
                  <a:t>최적값을</a:t>
                </a:r>
                <a:r>
                  <a:rPr kumimoji="0" lang="ko-KR" altLang="en-US" b="0">
                    <a:latin typeface="+mn-ea"/>
                  </a:rPr>
                  <a:t> 얻게 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59" name="텍스트 개체 틀 2">
                <a:extLst>
                  <a:ext uri="{FF2B5EF4-FFF2-40B4-BE49-F238E27FC236}">
                    <a16:creationId xmlns:a16="http://schemas.microsoft.com/office/drawing/2014/main" id="{54C8FD46-5BA9-4F02-A926-D512456E2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22627"/>
                <a:ext cx="9270641" cy="708950"/>
              </a:xfrm>
              <a:prstGeom prst="rect">
                <a:avLst/>
              </a:prstGeom>
              <a:blipFill>
                <a:blip r:embed="rId6"/>
                <a:stretch>
                  <a:fillRect l="-394" t="-341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F5FD459-E438-49D5-A9AC-7515295876EE}"/>
              </a:ext>
            </a:extLst>
          </p:cNvPr>
          <p:cNvSpPr txBox="1"/>
          <p:nvPr/>
        </p:nvSpPr>
        <p:spPr>
          <a:xfrm>
            <a:off x="1522581" y="3975851"/>
            <a:ext cx="1964432" cy="333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>
                <a:latin typeface="맑은 고딕"/>
                <a:ea typeface="맑은 고딕"/>
              </a:rPr>
              <a:t>output의 입력행렬</a:t>
            </a:r>
            <a:endParaRPr lang="ko-KR" altLang="en-US" sz="1200">
              <a:latin typeface="맑은 고딕"/>
              <a:ea typeface="맑은 고딕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A8C169-A252-41E4-AE28-B72EE9631727}"/>
              </a:ext>
            </a:extLst>
          </p:cNvPr>
          <p:cNvSpPr txBox="1"/>
          <p:nvPr/>
        </p:nvSpPr>
        <p:spPr>
          <a:xfrm>
            <a:off x="1397855" y="2153855"/>
            <a:ext cx="2113296" cy="333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>
                <a:latin typeface="맑은 고딕"/>
                <a:ea typeface="맑은 고딕"/>
              </a:rPr>
              <a:t>input의 입력행렬</a:t>
            </a:r>
            <a:endParaRPr lang="ko-KR" altLang="en-US" sz="1200">
              <a:latin typeface="맑은 고딕"/>
              <a:ea typeface="맑은 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표 39">
                <a:extLst>
                  <a:ext uri="{FF2B5EF4-FFF2-40B4-BE49-F238E27FC236}">
                    <a16:creationId xmlns:a16="http://schemas.microsoft.com/office/drawing/2014/main" id="{0AB86EDC-E9BE-4CEE-A904-329379E2EF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299084"/>
                  </p:ext>
                </p:extLst>
              </p:nvPr>
            </p:nvGraphicFramePr>
            <p:xfrm>
              <a:off x="572621" y="2611957"/>
              <a:ext cx="347355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5.16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9.51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65.1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15.5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98.1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16.4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14.8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표 39">
                <a:extLst>
                  <a:ext uri="{FF2B5EF4-FFF2-40B4-BE49-F238E27FC236}">
                    <a16:creationId xmlns:a16="http://schemas.microsoft.com/office/drawing/2014/main" id="{0AB86EDC-E9BE-4CEE-A904-329379E2EF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299084"/>
                  </p:ext>
                </p:extLst>
              </p:nvPr>
            </p:nvGraphicFramePr>
            <p:xfrm>
              <a:off x="572621" y="2611957"/>
              <a:ext cx="347355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5.16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9.51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563953" t="-2000" b="-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65.1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15.5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98.1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563953" t="-10000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16.4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14.8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563953" t="-20400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양쪽 대괄호 42">
            <a:extLst>
              <a:ext uri="{FF2B5EF4-FFF2-40B4-BE49-F238E27FC236}">
                <a16:creationId xmlns:a16="http://schemas.microsoft.com/office/drawing/2014/main" id="{47E58D35-132F-413B-B1CA-AF4E1F9F761B}"/>
              </a:ext>
            </a:extLst>
          </p:cNvPr>
          <p:cNvSpPr/>
          <p:nvPr/>
        </p:nvSpPr>
        <p:spPr>
          <a:xfrm>
            <a:off x="1482635" y="2569472"/>
            <a:ext cx="2065020" cy="1040170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표 39">
                <a:extLst>
                  <a:ext uri="{FF2B5EF4-FFF2-40B4-BE49-F238E27FC236}">
                    <a16:creationId xmlns:a16="http://schemas.microsoft.com/office/drawing/2014/main" id="{52B8A6F6-FF31-4FFB-AE34-491117B298B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5542" y="2125849"/>
              <a:ext cx="2619167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1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6.78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11.71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0.86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10.10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표 39">
                <a:extLst>
                  <a:ext uri="{FF2B5EF4-FFF2-40B4-BE49-F238E27FC236}">
                    <a16:creationId xmlns:a16="http://schemas.microsoft.com/office/drawing/2014/main" id="{52B8A6F6-FF31-4FFB-AE34-491117B298B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5542" y="2125849"/>
              <a:ext cx="2619167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1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6.78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00000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11.71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0.86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00000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10.10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00000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74D6D028-77A7-4A3E-B62A-817810AE493D}"/>
              </a:ext>
            </a:extLst>
          </p:cNvPr>
          <p:cNvSpPr/>
          <p:nvPr/>
        </p:nvSpPr>
        <p:spPr>
          <a:xfrm>
            <a:off x="6369679" y="2133415"/>
            <a:ext cx="2065020" cy="8271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E135EC-2206-4678-9242-03DA95E22FC8}"/>
              </a:ext>
            </a:extLst>
          </p:cNvPr>
          <p:cNvSpPr txBox="1"/>
          <p:nvPr/>
        </p:nvSpPr>
        <p:spPr>
          <a:xfrm>
            <a:off x="5305620" y="2351947"/>
            <a:ext cx="108662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>
                <a:latin typeface="+mn-ea"/>
                <a:ea typeface="+mn-ea"/>
              </a:rPr>
              <a:t>키 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K</a:t>
            </a:r>
            <a:endParaRPr lang="ko-KR" altLang="en-US" sz="120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표 39">
                <a:extLst>
                  <a:ext uri="{FF2B5EF4-FFF2-40B4-BE49-F238E27FC236}">
                    <a16:creationId xmlns:a16="http://schemas.microsoft.com/office/drawing/2014/main" id="{52F9396E-AEEC-483E-8C23-2BEFB4D719D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0981" y="3232133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67.85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13.11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43.4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표 39">
                <a:extLst>
                  <a:ext uri="{FF2B5EF4-FFF2-40B4-BE49-F238E27FC236}">
                    <a16:creationId xmlns:a16="http://schemas.microsoft.com/office/drawing/2014/main" id="{52F9396E-AEEC-483E-8C23-2BEFB4D719D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0981" y="3232133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67.85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01163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13.11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01163" t="-97826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43.4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01163" t="-202222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D9E323AD-E23A-481B-946D-6F311995A6A9}"/>
              </a:ext>
            </a:extLst>
          </p:cNvPr>
          <p:cNvSpPr/>
          <p:nvPr/>
        </p:nvSpPr>
        <p:spPr>
          <a:xfrm>
            <a:off x="6371781" y="3239699"/>
            <a:ext cx="2065020" cy="8271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B8569D-9589-4008-AD36-38A6DA058EBC}"/>
              </a:ext>
            </a:extLst>
          </p:cNvPr>
          <p:cNvSpPr txBox="1"/>
          <p:nvPr/>
        </p:nvSpPr>
        <p:spPr>
          <a:xfrm>
            <a:off x="5241621" y="3470443"/>
            <a:ext cx="12345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 err="1">
                <a:latin typeface="+mn-ea"/>
                <a:ea typeface="+mn-ea"/>
              </a:rPr>
              <a:t>벨류</a:t>
            </a:r>
            <a:r>
              <a:rPr lang="ko-KR" altLang="en-US" sz="1200" b="0" u="sng">
                <a:latin typeface="+mn-ea"/>
                <a:ea typeface="+mn-ea"/>
              </a:rPr>
              <a:t> 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V</a:t>
            </a:r>
            <a:endParaRPr lang="ko-KR" altLang="en-US" sz="1200">
              <a:latin typeface="+mn-ea"/>
              <a:ea typeface="+mn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5E6C46B-18EF-4F3D-80C3-C7D05B53927F}"/>
              </a:ext>
            </a:extLst>
          </p:cNvPr>
          <p:cNvCxnSpPr>
            <a:cxnSpLocks/>
            <a:stCxn id="46" idx="1"/>
            <a:endCxn id="40" idx="3"/>
          </p:cNvCxnSpPr>
          <p:nvPr/>
        </p:nvCxnSpPr>
        <p:spPr>
          <a:xfrm flipH="1">
            <a:off x="4046180" y="2518756"/>
            <a:ext cx="1259440" cy="550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ED95C39-66C8-43CC-9936-B258E2301088}"/>
              </a:ext>
            </a:extLst>
          </p:cNvPr>
          <p:cNvCxnSpPr>
            <a:cxnSpLocks/>
            <a:stCxn id="40" idx="3"/>
            <a:endCxn id="49" idx="1"/>
          </p:cNvCxnSpPr>
          <p:nvPr/>
        </p:nvCxnSpPr>
        <p:spPr>
          <a:xfrm>
            <a:off x="4046180" y="3069157"/>
            <a:ext cx="1195441" cy="5680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텍스트 개체 틀 2">
                <a:extLst>
                  <a:ext uri="{FF2B5EF4-FFF2-40B4-BE49-F238E27FC236}">
                    <a16:creationId xmlns:a16="http://schemas.microsoft.com/office/drawing/2014/main" id="{AC8A9039-D254-4BAA-9849-AB81FCFF02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2438" y="2528788"/>
                <a:ext cx="521611" cy="27700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52" name="텍스트 개체 틀 2">
                <a:extLst>
                  <a:ext uri="{FF2B5EF4-FFF2-40B4-BE49-F238E27FC236}">
                    <a16:creationId xmlns:a16="http://schemas.microsoft.com/office/drawing/2014/main" id="{AC8A9039-D254-4BAA-9849-AB81FCFF0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438" y="2528788"/>
                <a:ext cx="521611" cy="277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텍스트 개체 틀 2">
                <a:extLst>
                  <a:ext uri="{FF2B5EF4-FFF2-40B4-BE49-F238E27FC236}">
                    <a16:creationId xmlns:a16="http://schemas.microsoft.com/office/drawing/2014/main" id="{AE7B1664-22DE-4A86-94DD-A54633964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7786" y="3470443"/>
                <a:ext cx="521611" cy="27700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53" name="텍스트 개체 틀 2">
                <a:extLst>
                  <a:ext uri="{FF2B5EF4-FFF2-40B4-BE49-F238E27FC236}">
                    <a16:creationId xmlns:a16="http://schemas.microsoft.com/office/drawing/2014/main" id="{AE7B1664-22DE-4A86-94DD-A54633964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786" y="3470443"/>
                <a:ext cx="521611" cy="277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6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Attention </a:t>
            </a:r>
            <a:r>
              <a:rPr lang="ko-KR" altLang="en-US"/>
              <a:t>연산 </a:t>
            </a:r>
            <a:r>
              <a:rPr lang="en-US" altLang="ko-KR"/>
              <a:t>: </a:t>
            </a:r>
            <a:r>
              <a:rPr kumimoji="1" lang="en-US" altLang="ko-KR" sz="1600">
                <a:latin typeface="+mn-ea"/>
                <a:sym typeface="Wingdings" pitchFamily="2" charset="2"/>
              </a:rPr>
              <a:t>Attention Score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 lIns="72000" tIns="36000" rIns="91440" bIns="45720" anchor="t"/>
          <a:lstStyle/>
          <a:p>
            <a:r>
              <a:rPr lang="ko-KR" altLang="en-US">
                <a:latin typeface="맑은 고딕"/>
                <a:ea typeface="맑은 고딕"/>
              </a:rPr>
              <a:t>Attention Score는</a:t>
            </a:r>
            <a:r>
              <a:rPr kumimoji="0" lang="ko-KR" altLang="en-US" b="0">
                <a:latin typeface="맑은 고딕"/>
                <a:ea typeface="맑은 고딕"/>
              </a:rPr>
              <a:t> 두 벡터가 닮은 정도를 정량적으로 나타낸 유사도</a:t>
            </a:r>
            <a:r>
              <a:rPr lang="en-US" altLang="ko-KR">
                <a:latin typeface="맑은 고딕"/>
                <a:ea typeface="맑은 고딕"/>
              </a:rPr>
              <a:t>(similarity)</a:t>
            </a:r>
            <a:r>
              <a:rPr kumimoji="0" lang="ko-KR" altLang="en-US" b="0">
                <a:latin typeface="맑은 고딕"/>
                <a:ea typeface="맑은 고딕"/>
              </a:rPr>
              <a:t> 값임</a:t>
            </a:r>
            <a:r>
              <a:rPr kumimoji="0" lang="en-US" altLang="ko-KR" b="0">
                <a:latin typeface="맑은 고딕"/>
                <a:ea typeface="맑은 고딕"/>
              </a:rPr>
              <a:t>. </a:t>
            </a:r>
            <a:r>
              <a:rPr kumimoji="0" lang="ko-KR" altLang="en-US" b="0">
                <a:latin typeface="맑은 고딕"/>
                <a:ea typeface="맑은 고딕"/>
              </a:rPr>
              <a:t>두 벡터 간의 유사도는 벡터의 곱셈</a:t>
            </a:r>
            <a:r>
              <a:rPr kumimoji="0" lang="en-US" altLang="ko-KR" b="0">
                <a:latin typeface="맑은 고딕"/>
                <a:ea typeface="맑은 고딕"/>
              </a:rPr>
              <a:t>(</a:t>
            </a:r>
            <a:r>
              <a:rPr kumimoji="0" lang="ko-KR" altLang="en-US" b="0">
                <a:latin typeface="맑은 고딕"/>
                <a:ea typeface="맑은 고딕"/>
              </a:rPr>
              <a:t>내적</a:t>
            </a:r>
            <a:r>
              <a:rPr kumimoji="0" lang="en-US" altLang="ko-KR" b="0">
                <a:latin typeface="맑은 고딕"/>
                <a:ea typeface="맑은 고딕"/>
              </a:rPr>
              <a:t>)</a:t>
            </a:r>
            <a:r>
              <a:rPr kumimoji="0" lang="ko-KR" altLang="en-US" b="0">
                <a:latin typeface="맑은 고딕"/>
                <a:ea typeface="맑은 고딕"/>
              </a:rPr>
              <a:t>을 통해 얻을 수 있으며</a:t>
            </a:r>
            <a:r>
              <a:rPr kumimoji="0" lang="en-US" altLang="ko-KR" b="0">
                <a:latin typeface="맑은 고딕"/>
                <a:ea typeface="맑은 고딕"/>
              </a:rPr>
              <a:t>, </a:t>
            </a:r>
            <a:r>
              <a:rPr kumimoji="0" lang="ko-KR" altLang="en-US" b="0">
                <a:latin typeface="맑은 고딕"/>
                <a:ea typeface="맑은 고딕"/>
              </a:rPr>
              <a:t>두 벡터가 비슷할수록 큰 값을 가짐</a:t>
            </a:r>
            <a:r>
              <a:rPr kumimoji="0" lang="en-US" altLang="ko-KR" b="0">
                <a:latin typeface="맑은 고딕"/>
                <a:ea typeface="맑은 고딕"/>
              </a:rPr>
              <a:t>. </a:t>
            </a:r>
            <a:r>
              <a:rPr kumimoji="0" lang="ko-KR" altLang="en-US" b="0">
                <a:latin typeface="맑은 고딕"/>
                <a:ea typeface="맑은 고딕"/>
              </a:rPr>
              <a:t>이는 문장의 </a:t>
            </a:r>
            <a:r>
              <a:rPr lang="ko-KR" altLang="en-US">
                <a:latin typeface="맑은 고딕"/>
                <a:ea typeface="맑은 고딕"/>
              </a:rPr>
              <a:t>'output'의</a:t>
            </a:r>
            <a:r>
              <a:rPr kumimoji="0" lang="ko-KR" altLang="en-US" b="0">
                <a:latin typeface="맑은 고딕"/>
                <a:ea typeface="맑은 고딕"/>
              </a:rPr>
              <a:t> 단어</a:t>
            </a:r>
            <a:r>
              <a:rPr kumimoji="0" lang="en-US" altLang="ko-KR" b="0">
                <a:latin typeface="맑은 고딕"/>
                <a:ea typeface="맑은 고딕"/>
              </a:rPr>
              <a:t>(</a:t>
            </a:r>
            <a:r>
              <a:rPr kumimoji="0" lang="ko-KR" altLang="en-US" b="0">
                <a:latin typeface="맑은 고딕"/>
                <a:ea typeface="맑은 고딕"/>
              </a:rPr>
              <a:t>쿼리</a:t>
            </a:r>
            <a:r>
              <a:rPr kumimoji="0" lang="en-US" altLang="ko-KR" b="0">
                <a:latin typeface="맑은 고딕"/>
                <a:ea typeface="맑은 고딕"/>
              </a:rPr>
              <a:t>)</a:t>
            </a:r>
            <a:r>
              <a:rPr kumimoji="0" lang="ko-KR" altLang="en-US" b="0">
                <a:latin typeface="맑은 고딕"/>
                <a:ea typeface="맑은 고딕"/>
              </a:rPr>
              <a:t>가 </a:t>
            </a:r>
            <a:r>
              <a:rPr lang="ko-KR" altLang="en-US">
                <a:latin typeface="맑은 고딕"/>
                <a:ea typeface="맑은 고딕"/>
              </a:rPr>
              <a:t>'input' 문장의</a:t>
            </a:r>
            <a:r>
              <a:rPr kumimoji="0" lang="ko-KR" altLang="en-US" b="0">
                <a:latin typeface="맑은 고딕"/>
                <a:ea typeface="맑은 고딕"/>
              </a:rPr>
              <a:t> 모든 단어</a:t>
            </a:r>
            <a:r>
              <a:rPr kumimoji="0" lang="en-US" altLang="ko-KR" b="0">
                <a:latin typeface="맑은 고딕"/>
                <a:ea typeface="맑은 고딕"/>
              </a:rPr>
              <a:t>(</a:t>
            </a:r>
            <a:r>
              <a:rPr kumimoji="0" lang="ko-KR" altLang="en-US" b="0">
                <a:latin typeface="맑은 고딕"/>
                <a:ea typeface="맑은 고딕"/>
              </a:rPr>
              <a:t>키</a:t>
            </a:r>
            <a:r>
              <a:rPr kumimoji="0" lang="en-US" altLang="ko-KR" b="0">
                <a:latin typeface="맑은 고딕"/>
                <a:ea typeface="맑은 고딕"/>
              </a:rPr>
              <a:t>)</a:t>
            </a:r>
            <a:r>
              <a:rPr kumimoji="0" lang="ko-KR" altLang="en-US" b="0">
                <a:latin typeface="맑은 고딕"/>
                <a:ea typeface="맑은 고딕"/>
              </a:rPr>
              <a:t>와 얼마나 유사한지 파악하는데 도움을 줌</a:t>
            </a:r>
            <a:r>
              <a:rPr kumimoji="0" lang="en-US" altLang="ko-KR" b="0">
                <a:latin typeface="맑은 고딕"/>
                <a:ea typeface="맑은 고딕"/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C4BD9D-67D5-44B5-B5FD-0C821300832D}"/>
                  </a:ext>
                </a:extLst>
              </p:cNvPr>
              <p:cNvSpPr txBox="1"/>
              <p:nvPr/>
            </p:nvSpPr>
            <p:spPr>
              <a:xfrm>
                <a:off x="1194195" y="3113820"/>
                <a:ext cx="1052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ko-KR" sz="2000" b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kumimoji="0" lang="en-US" altLang="ko-KR" sz="2000" b="0" dirty="0">
                              <a:latin typeface="+mn-ea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kumimoji="0" lang="en-US" altLang="ko-KR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C4BD9D-67D5-44B5-B5FD-0C8213008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95" y="3113820"/>
                <a:ext cx="1052444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9">
                <a:extLst>
                  <a:ext uri="{FF2B5EF4-FFF2-40B4-BE49-F238E27FC236}">
                    <a16:creationId xmlns:a16="http://schemas.microsoft.com/office/drawing/2014/main" id="{A122210A-EFBB-4762-803E-0084DA0B93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75778" y="2723641"/>
              <a:ext cx="3473559" cy="1102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3.69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7.42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7.07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57.6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99.3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3.69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9.83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6.45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9">
                <a:extLst>
                  <a:ext uri="{FF2B5EF4-FFF2-40B4-BE49-F238E27FC236}">
                    <a16:creationId xmlns:a16="http://schemas.microsoft.com/office/drawing/2014/main" id="{A122210A-EFBB-4762-803E-0084DA0B93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75778" y="2723641"/>
              <a:ext cx="3473559" cy="1102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3.69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7.42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3953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7.07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57.6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3953" t="-10222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99.3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3.69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3953" t="-197826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9.83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6.45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3953" t="-304444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양쪽 대괄호 38">
            <a:extLst>
              <a:ext uri="{FF2B5EF4-FFF2-40B4-BE49-F238E27FC236}">
                <a16:creationId xmlns:a16="http://schemas.microsoft.com/office/drawing/2014/main" id="{1848C107-80EE-4FE7-8D51-521A3296DC96}"/>
              </a:ext>
            </a:extLst>
          </p:cNvPr>
          <p:cNvSpPr/>
          <p:nvPr/>
        </p:nvSpPr>
        <p:spPr>
          <a:xfrm>
            <a:off x="2968086" y="2731207"/>
            <a:ext cx="2065020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A153EFCA-DAA9-4093-ADA6-A396D0522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97246" y="2474560"/>
              <a:ext cx="1932922" cy="1650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934604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11.71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10.10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0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6.78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0.86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0.96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6.13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42269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A153EFCA-DAA9-4093-ADA6-A396D0522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97246" y="2474560"/>
              <a:ext cx="1932922" cy="1650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934604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11.71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10.10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6.78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0.86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0.96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6.13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504444" r="-18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2000" t="-504444" r="-107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31" t="-5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2269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9B42CD21-D0A7-4743-8DD2-CDBC8ED96880}"/>
              </a:ext>
            </a:extLst>
          </p:cNvPr>
          <p:cNvSpPr/>
          <p:nvPr/>
        </p:nvSpPr>
        <p:spPr>
          <a:xfrm>
            <a:off x="5831383" y="2748571"/>
            <a:ext cx="1969076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B5F9E0-252B-474B-ABCB-D1A37932E3EF}"/>
                  </a:ext>
                </a:extLst>
              </p:cNvPr>
              <p:cNvSpPr txBox="1"/>
              <p:nvPr/>
            </p:nvSpPr>
            <p:spPr>
              <a:xfrm>
                <a:off x="3725774" y="2220868"/>
                <a:ext cx="5100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ko-KR" sz="2000" b="0" i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B5F9E0-252B-474B-ABCB-D1A37932E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774" y="2220868"/>
                <a:ext cx="510088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D69C97-6B7B-4B02-A8B8-9B16F13C16D0}"/>
                  </a:ext>
                </a:extLst>
              </p:cNvPr>
              <p:cNvSpPr txBox="1"/>
              <p:nvPr/>
            </p:nvSpPr>
            <p:spPr>
              <a:xfrm>
                <a:off x="6882169" y="2195199"/>
                <a:ext cx="510088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ko-KR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ko-KR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D69C97-6B7B-4B02-A8B8-9B16F13C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169" y="2195199"/>
                <a:ext cx="510088" cy="405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D6A97F-E2E0-4EC8-A3BF-3199264F3AD0}"/>
                  </a:ext>
                </a:extLst>
              </p:cNvPr>
              <p:cNvSpPr txBox="1"/>
              <p:nvPr/>
            </p:nvSpPr>
            <p:spPr>
              <a:xfrm>
                <a:off x="5361604" y="3071547"/>
                <a:ext cx="365352" cy="40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D6A97F-E2E0-4EC8-A3BF-3199264F3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04" y="3071547"/>
                <a:ext cx="365352" cy="407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표 39">
                <a:extLst>
                  <a:ext uri="{FF2B5EF4-FFF2-40B4-BE49-F238E27FC236}">
                    <a16:creationId xmlns:a16="http://schemas.microsoft.com/office/drawing/2014/main" id="{A64F1760-3875-4527-B94D-82AACB2FB30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75778" y="4364903"/>
              <a:ext cx="2738050" cy="137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0146326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표 39">
                <a:extLst>
                  <a:ext uri="{FF2B5EF4-FFF2-40B4-BE49-F238E27FC236}">
                    <a16:creationId xmlns:a16="http://schemas.microsoft.com/office/drawing/2014/main" id="{A64F1760-3875-4527-B94D-82AACB2FB30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75778" y="4364903"/>
              <a:ext cx="2738050" cy="137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0146326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25000" t="-97826" r="-176786" b="-3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3023" t="-97826" r="-130233" b="-3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01786" t="-97826" b="-3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25000" t="-202222" r="-17678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3023" t="-202222" r="-130233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01786" t="-202222" b="-2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25000" t="-295652" r="-17678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3023" t="-295652" r="-130233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01786" t="-295652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25000" t="-404444" r="-17678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3023" t="-404444" r="-130233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01786" t="-404444" b="-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5" name="양쪽 대괄호 54">
            <a:extLst>
              <a:ext uri="{FF2B5EF4-FFF2-40B4-BE49-F238E27FC236}">
                <a16:creationId xmlns:a16="http://schemas.microsoft.com/office/drawing/2014/main" id="{3948AAB7-C11D-4C33-9E99-7453F6E52271}"/>
              </a:ext>
            </a:extLst>
          </p:cNvPr>
          <p:cNvSpPr/>
          <p:nvPr/>
        </p:nvSpPr>
        <p:spPr>
          <a:xfrm>
            <a:off x="2968086" y="4626855"/>
            <a:ext cx="1821902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4EDB77-80CD-427F-831C-A34570BEC469}"/>
                  </a:ext>
                </a:extLst>
              </p:cNvPr>
              <p:cNvSpPr txBox="1"/>
              <p:nvPr/>
            </p:nvSpPr>
            <p:spPr>
              <a:xfrm>
                <a:off x="1832726" y="4995642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4EDB77-80CD-427F-831C-A34570BE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726" y="4995642"/>
                <a:ext cx="36535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9" name="표 39">
            <a:extLst>
              <a:ext uri="{FF2B5EF4-FFF2-40B4-BE49-F238E27FC236}">
                <a16:creationId xmlns:a16="http://schemas.microsoft.com/office/drawing/2014/main" id="{524DC8E9-B3D6-4B4A-8CA5-04EB6EC73EC4}"/>
              </a:ext>
            </a:extLst>
          </p:cNvPr>
          <p:cNvGraphicFramePr>
            <a:graphicFrameLocks noGrp="1"/>
          </p:cNvGraphicFramePr>
          <p:nvPr/>
        </p:nvGraphicFramePr>
        <p:xfrm>
          <a:off x="5183471" y="4364903"/>
          <a:ext cx="2702050" cy="137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93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21477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am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student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807477"/>
                  </a:ext>
                </a:extLst>
              </a:tr>
            </a:tbl>
          </a:graphicData>
        </a:graphic>
      </p:graphicFrame>
      <p:sp>
        <p:nvSpPr>
          <p:cNvPr id="70" name="양쪽 대괄호 69">
            <a:extLst>
              <a:ext uri="{FF2B5EF4-FFF2-40B4-BE49-F238E27FC236}">
                <a16:creationId xmlns:a16="http://schemas.microsoft.com/office/drawing/2014/main" id="{CFA1A3DB-E09B-487E-B806-754D04912793}"/>
              </a:ext>
            </a:extLst>
          </p:cNvPr>
          <p:cNvSpPr/>
          <p:nvPr/>
        </p:nvSpPr>
        <p:spPr>
          <a:xfrm>
            <a:off x="6075778" y="4626855"/>
            <a:ext cx="1835355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608C66-E774-4936-84EA-D6D9FB435DBA}"/>
                  </a:ext>
                </a:extLst>
              </p:cNvPr>
              <p:cNvSpPr txBox="1"/>
              <p:nvPr/>
            </p:nvSpPr>
            <p:spPr>
              <a:xfrm>
                <a:off x="5011997" y="4995642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608C66-E774-4936-84EA-D6D9FB43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997" y="4995642"/>
                <a:ext cx="36535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CFE579A1-09B1-49AD-9011-4FE37390B58B}"/>
              </a:ext>
            </a:extLst>
          </p:cNvPr>
          <p:cNvSpPr/>
          <p:nvPr/>
        </p:nvSpPr>
        <p:spPr bwMode="auto">
          <a:xfrm>
            <a:off x="2738571" y="2748571"/>
            <a:ext cx="2588898" cy="25041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6E859F9-007E-45DF-94C3-6F15FA261A52}"/>
              </a:ext>
            </a:extLst>
          </p:cNvPr>
          <p:cNvSpPr/>
          <p:nvPr/>
        </p:nvSpPr>
        <p:spPr bwMode="auto">
          <a:xfrm>
            <a:off x="5925414" y="2503682"/>
            <a:ext cx="445357" cy="162102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1FD423E-96C1-4047-AAA0-EA89CE0A08A1}"/>
              </a:ext>
            </a:extLst>
          </p:cNvPr>
          <p:cNvSpPr/>
          <p:nvPr/>
        </p:nvSpPr>
        <p:spPr bwMode="auto">
          <a:xfrm>
            <a:off x="3022604" y="4678430"/>
            <a:ext cx="445357" cy="2394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A13915-80D7-4EED-9009-D11DDA4EFA04}"/>
              </a:ext>
            </a:extLst>
          </p:cNvPr>
          <p:cNvCxnSpPr>
            <a:cxnSpLocks/>
            <a:stCxn id="10" idx="2"/>
            <a:endCxn id="74" idx="0"/>
          </p:cNvCxnSpPr>
          <p:nvPr/>
        </p:nvCxnSpPr>
        <p:spPr>
          <a:xfrm flipH="1">
            <a:off x="3245283" y="2998982"/>
            <a:ext cx="787737" cy="1679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74E4827-65B0-4821-ADDC-30698A843A6C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3245283" y="4130843"/>
            <a:ext cx="2873408" cy="5475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텍스트 개체 틀 2">
                <a:extLst>
                  <a:ext uri="{FF2B5EF4-FFF2-40B4-BE49-F238E27FC236}">
                    <a16:creationId xmlns:a16="http://schemas.microsoft.com/office/drawing/2014/main" id="{15A3553C-FBBE-43B8-B0CE-5CC8F5D4B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0417" y="6073354"/>
                <a:ext cx="7100841" cy="288552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kern="1200">
                    <a:solidFill>
                      <a:schemeClr val="tx1"/>
                    </a:solidFill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2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r>
                  <a:rPr lang="ko-KR" altLang="en-US" sz="1200" b="0">
                    <a:latin typeface="Cambria Math" panose="02040503050406030204" pitchFamily="18" charset="0"/>
                  </a:rPr>
                  <a:t>와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200" b="0" i="1">
                            <a:latin typeface="Cambria Math" panose="02040503050406030204" pitchFamily="18" charset="0"/>
                          </a:rPr>
                          <m:t>나는</m:t>
                        </m:r>
                      </m:e>
                    </m:d>
                  </m:oMath>
                </a14:m>
                <a:r>
                  <a:rPr kumimoji="0" lang="en-US" altLang="ko-KR" sz="1200" b="0">
                    <a:latin typeface="+mn-ea"/>
                  </a:rPr>
                  <a:t>,</a:t>
                </a:r>
                <a:r>
                  <a:rPr lang="en-US" altLang="ko-KR" sz="12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ko-KR" sz="1200" b="0">
                    <a:latin typeface="+mn-ea"/>
                  </a:rPr>
                  <a:t>(</a:t>
                </a:r>
                <a:r>
                  <a:rPr kumimoji="0" lang="ko-KR" altLang="en-US" sz="1200" b="0">
                    <a:latin typeface="+mn-ea"/>
                  </a:rPr>
                  <a:t>학생</a:t>
                </a:r>
                <a:r>
                  <a:rPr kumimoji="0" lang="en-US" altLang="ko-KR" sz="1200" b="0">
                    <a:latin typeface="+mn-ea"/>
                  </a:rPr>
                  <a:t>),</a:t>
                </a:r>
                <a:r>
                  <a:rPr lang="en-US" altLang="ko-KR" sz="12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altLang="ko-KR" sz="1200" b="0">
                    <a:latin typeface="+mn-ea"/>
                  </a:rPr>
                  <a:t>(</a:t>
                </a:r>
                <a:r>
                  <a:rPr kumimoji="0" lang="ko-KR" altLang="en-US" sz="1200" b="0">
                    <a:latin typeface="+mn-ea"/>
                  </a:rPr>
                  <a:t>입니다</a:t>
                </a:r>
                <a:r>
                  <a:rPr kumimoji="0" lang="en-US" altLang="ko-KR" sz="1200" b="0">
                    <a:latin typeface="+mn-ea"/>
                  </a:rPr>
                  <a:t>) </a:t>
                </a:r>
                <a:r>
                  <a:rPr kumimoji="0" lang="ko-KR" altLang="en-US" sz="1200" b="0">
                    <a:latin typeface="+mn-ea"/>
                  </a:rPr>
                  <a:t>사이의 유사도는 각각 </a:t>
                </a:r>
                <a:r>
                  <a:rPr kumimoji="0" lang="en-US" altLang="ko-KR" sz="1200" b="0">
                    <a:latin typeface="+mn-ea"/>
                  </a:rPr>
                  <a:t>93 90 70</a:t>
                </a:r>
                <a:r>
                  <a:rPr kumimoji="0" lang="ko-KR" altLang="en-US" sz="1200" b="0">
                    <a:latin typeface="+mn-ea"/>
                  </a:rPr>
                  <a:t>임</a:t>
                </a:r>
                <a:r>
                  <a:rPr kumimoji="0" lang="en-US" altLang="ko-KR" sz="1200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77" name="텍스트 개체 틀 2">
                <a:extLst>
                  <a:ext uri="{FF2B5EF4-FFF2-40B4-BE49-F238E27FC236}">
                    <a16:creationId xmlns:a16="http://schemas.microsoft.com/office/drawing/2014/main" id="{15A3553C-FBBE-43B8-B0CE-5CC8F5D4B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417" y="6073354"/>
                <a:ext cx="7100841" cy="288552"/>
              </a:xfrm>
              <a:prstGeom prst="rect">
                <a:avLst/>
              </a:prstGeom>
              <a:blipFill>
                <a:blip r:embed="rId11"/>
                <a:stretch>
                  <a:fillRect t="-208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BAC8C73-80CF-4536-8C65-C61A1BBB4FB1}"/>
              </a:ext>
            </a:extLst>
          </p:cNvPr>
          <p:cNvSpPr/>
          <p:nvPr/>
        </p:nvSpPr>
        <p:spPr bwMode="auto">
          <a:xfrm>
            <a:off x="3601883" y="4678430"/>
            <a:ext cx="445357" cy="2394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B3B5F7D-2EF9-4347-93B3-805734E8AA8E}"/>
              </a:ext>
            </a:extLst>
          </p:cNvPr>
          <p:cNvSpPr/>
          <p:nvPr/>
        </p:nvSpPr>
        <p:spPr bwMode="auto">
          <a:xfrm>
            <a:off x="4226146" y="4678430"/>
            <a:ext cx="445357" cy="2394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10E9DDC-6444-47BA-A2E1-43DA54A20F1C}"/>
              </a:ext>
            </a:extLst>
          </p:cNvPr>
          <p:cNvCxnSpPr>
            <a:cxnSpLocks/>
            <a:stCxn id="10" idx="2"/>
            <a:endCxn id="79" idx="0"/>
          </p:cNvCxnSpPr>
          <p:nvPr/>
        </p:nvCxnSpPr>
        <p:spPr>
          <a:xfrm flipH="1">
            <a:off x="3824562" y="2998982"/>
            <a:ext cx="208458" cy="1679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8999D34-A085-494F-B0C6-751AE61057EB}"/>
              </a:ext>
            </a:extLst>
          </p:cNvPr>
          <p:cNvCxnSpPr>
            <a:cxnSpLocks/>
            <a:stCxn id="10" idx="2"/>
            <a:endCxn id="80" idx="0"/>
          </p:cNvCxnSpPr>
          <p:nvPr/>
        </p:nvCxnSpPr>
        <p:spPr>
          <a:xfrm>
            <a:off x="4033020" y="2998982"/>
            <a:ext cx="415805" cy="1679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80258F5-E3CC-4920-80B8-D603C32B87C1}"/>
              </a:ext>
            </a:extLst>
          </p:cNvPr>
          <p:cNvSpPr/>
          <p:nvPr/>
        </p:nvSpPr>
        <p:spPr bwMode="auto">
          <a:xfrm>
            <a:off x="6556728" y="2507492"/>
            <a:ext cx="445357" cy="161721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3D14D1-477D-4B3D-BE5E-E938316AB458}"/>
              </a:ext>
            </a:extLst>
          </p:cNvPr>
          <p:cNvSpPr/>
          <p:nvPr/>
        </p:nvSpPr>
        <p:spPr bwMode="auto">
          <a:xfrm>
            <a:off x="7144202" y="2507492"/>
            <a:ext cx="506730" cy="161721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73515A7-2889-4687-9084-CE91235ED391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3824562" y="4130843"/>
            <a:ext cx="2950130" cy="5475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816A3FC-8FC1-4953-BE65-1CF6B52458BB}"/>
              </a:ext>
            </a:extLst>
          </p:cNvPr>
          <p:cNvCxnSpPr>
            <a:cxnSpLocks/>
            <a:stCxn id="94" idx="2"/>
            <a:endCxn id="80" idx="0"/>
          </p:cNvCxnSpPr>
          <p:nvPr/>
        </p:nvCxnSpPr>
        <p:spPr>
          <a:xfrm flipH="1">
            <a:off x="4448825" y="4124704"/>
            <a:ext cx="2948742" cy="5537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035318-22A5-4256-8A1E-A53FDF4D0A46}"/>
                  </a:ext>
                </a:extLst>
              </p:cNvPr>
              <p:cNvSpPr txBox="1"/>
              <p:nvPr/>
            </p:nvSpPr>
            <p:spPr>
              <a:xfrm>
                <a:off x="1467411" y="1789240"/>
                <a:ext cx="6942773" cy="311560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  <a:ea typeface="+mn-ea"/>
                  </a:rPr>
                  <a:t>1</a:t>
                </a:r>
                <a:r>
                  <a:rPr kumimoji="0" lang="ko-KR" altLang="en-US">
                    <a:latin typeface="+mn-ea"/>
                    <a:ea typeface="+mn-ea"/>
                  </a:rPr>
                  <a:t>단계 </a:t>
                </a:r>
                <a:r>
                  <a:rPr kumimoji="0" lang="en-US" altLang="ko-KR">
                    <a:latin typeface="+mn-ea"/>
                    <a:ea typeface="+mn-ea"/>
                  </a:rPr>
                  <a:t>: </a:t>
                </a:r>
                <a:r>
                  <a:rPr kumimoji="0" lang="ko-KR" altLang="en-US" b="0">
                    <a:latin typeface="+mn-ea"/>
                    <a:ea typeface="+mn-ea"/>
                  </a:rPr>
                  <a:t>쿼리 행렬과 키 행렬 간의 내적</a:t>
                </a:r>
                <a:r>
                  <a:rPr kumimoji="0" lang="en-US" altLang="ko-KR" b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Q</m:t>
                        </m:r>
                        <m:r>
                          <m:rPr>
                            <m:nor/>
                          </m:rPr>
                          <a:rPr kumimoji="0" lang="en-US" altLang="ko-KR" b="0" dirty="0">
                            <a:latin typeface="+mn-ea"/>
                            <a:ea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K</m:t>
                        </m:r>
                      </m:e>
                      <m:sup>
                        <m: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ko-KR" b="0">
                    <a:latin typeface="+mn-ea"/>
                    <a:ea typeface="+mn-ea"/>
                  </a:rPr>
                  <a:t>)</a:t>
                </a:r>
                <a:r>
                  <a:rPr kumimoji="0" lang="ko-KR" altLang="en-US" b="0">
                    <a:latin typeface="+mn-ea"/>
                    <a:ea typeface="+mn-ea"/>
                  </a:rPr>
                  <a:t>을 계산하고 유사도 값을 산출함</a:t>
                </a:r>
                <a:r>
                  <a:rPr kumimoji="0" lang="en-US" altLang="ko-KR" b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035318-22A5-4256-8A1E-A53FDF4D0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11" y="1789240"/>
                <a:ext cx="6942773" cy="311560"/>
              </a:xfrm>
              <a:prstGeom prst="rect">
                <a:avLst/>
              </a:prstGeom>
              <a:blipFill>
                <a:blip r:embed="rId12"/>
                <a:stretch>
                  <a:fillRect l="-176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EF0FC869-2074-49C5-9253-6DAABE364968}"/>
              </a:ext>
            </a:extLst>
          </p:cNvPr>
          <p:cNvSpPr txBox="1"/>
          <p:nvPr/>
        </p:nvSpPr>
        <p:spPr>
          <a:xfrm>
            <a:off x="4487184" y="3812218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>
                <a:latin typeface="+mn-ea"/>
                <a:ea typeface="+mn-ea"/>
              </a:rPr>
              <a:t>4x64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6FE387D-4A6A-4CCA-9521-3D91BF7F0D0D}"/>
              </a:ext>
            </a:extLst>
          </p:cNvPr>
          <p:cNvSpPr txBox="1"/>
          <p:nvPr/>
        </p:nvSpPr>
        <p:spPr>
          <a:xfrm>
            <a:off x="7369692" y="5644584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>
                <a:latin typeface="+mn-ea"/>
                <a:ea typeface="+mn-ea"/>
              </a:rPr>
              <a:t>4x3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B695ED-1000-4715-9D42-BEE04C1243E0}"/>
              </a:ext>
            </a:extLst>
          </p:cNvPr>
          <p:cNvSpPr txBox="1"/>
          <p:nvPr/>
        </p:nvSpPr>
        <p:spPr>
          <a:xfrm>
            <a:off x="7369163" y="3810521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>
                <a:latin typeface="+mn-ea"/>
                <a:ea typeface="+mn-ea"/>
              </a:rPr>
              <a:t>64x3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844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/>
            <a:r>
              <a:rPr lang="en-US" altLang="ko-KR">
                <a:ea typeface="맑은 고딕"/>
              </a:rPr>
              <a:t>Attention </a:t>
            </a:r>
            <a:r>
              <a:rPr lang="ko-KR" altLang="en-US">
                <a:ea typeface="맑은 고딕"/>
              </a:rPr>
              <a:t>연산 </a:t>
            </a:r>
            <a:r>
              <a:rPr lang="en-US" altLang="ko-KR">
                <a:ea typeface="맑은 고딕"/>
              </a:rPr>
              <a:t>: 정규화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 lIns="72000" tIns="36000" rIns="91440" bIns="45720" anchor="t"/>
          <a:lstStyle/>
          <a:p>
            <a:r>
              <a:rPr lang="ko-KR" altLang="en-US">
                <a:ea typeface="맑은 고딕"/>
              </a:rPr>
              <a:t>계산된 어텐션 스코어</a:t>
            </a:r>
            <a:r>
              <a:rPr lang="en-US" altLang="ko-KR">
                <a:ea typeface="맑은 고딕"/>
              </a:rPr>
              <a:t>(</a:t>
            </a:r>
            <a:r>
              <a:rPr lang="ko-KR" altLang="en-US">
                <a:ea typeface="맑은 고딕"/>
              </a:rPr>
              <a:t>유사도 값</a:t>
            </a:r>
            <a:r>
              <a:rPr lang="en-US" altLang="ko-KR">
                <a:ea typeface="맑은 고딕"/>
              </a:rPr>
              <a:t>)에 softmax</a:t>
            </a:r>
            <a:r>
              <a:rPr lang="ko-KR" altLang="en-US">
                <a:ea typeface="맑은 고딕"/>
              </a:rPr>
              <a:t> 함수를 적용하여 정규화 행렬로 변환함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 이를 통해 출력 벡터의 각 요소는 </a:t>
            </a:r>
            <a:r>
              <a:rPr lang="en-US" altLang="ko-KR">
                <a:ea typeface="맑은 고딕"/>
              </a:rPr>
              <a:t>[0,1] </a:t>
            </a:r>
            <a:r>
              <a:rPr lang="ko-KR" altLang="en-US">
                <a:ea typeface="맑은 고딕"/>
              </a:rPr>
              <a:t>범위로 변환되고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모든 점수의 합이 </a:t>
            </a:r>
            <a:r>
              <a:rPr lang="en-US" altLang="ko-KR">
                <a:ea typeface="맑은 고딕"/>
              </a:rPr>
              <a:t>1</a:t>
            </a:r>
            <a:r>
              <a:rPr lang="ko-KR" altLang="en-US">
                <a:ea typeface="맑은 고딕"/>
              </a:rPr>
              <a:t>이 됨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 err="1">
                <a:ea typeface="맑은 고딕"/>
              </a:rPr>
              <a:t>정규화된</a:t>
            </a:r>
            <a:r>
              <a:rPr lang="ko-KR" altLang="en-US">
                <a:ea typeface="맑은 고딕"/>
              </a:rPr>
              <a:t> 행렬을 스코어 행렬이라고 하며 이 점수는 </a:t>
            </a:r>
            <a:r>
              <a:rPr lang="en-US">
                <a:ea typeface="맑은 고딕"/>
              </a:rPr>
              <a:t>각 'input' 시점의 hidden state가 최종 출력에 얼마나 영향을 미치는지를 나타내는 </a:t>
            </a:r>
            <a:r>
              <a:rPr lang="ko-KR" altLang="en-US">
                <a:ea typeface="맑은 고딕"/>
              </a:rPr>
              <a:t>확률분포로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생성됨</a:t>
            </a:r>
            <a:r>
              <a:rPr lang="en-US">
                <a:ea typeface="맑은 고딕"/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035318-22A5-4256-8A1E-A53FDF4D0A46}"/>
              </a:ext>
            </a:extLst>
          </p:cNvPr>
          <p:cNvSpPr txBox="1"/>
          <p:nvPr/>
        </p:nvSpPr>
        <p:spPr>
          <a:xfrm>
            <a:off x="1467412" y="1783208"/>
            <a:ext cx="7276986" cy="307777"/>
          </a:xfrm>
          <a:prstGeom prst="rect">
            <a:avLst/>
          </a:prstGeom>
          <a:solidFill>
            <a:srgbClr val="DBEEF4"/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en-US" altLang="ko-KR">
                <a:latin typeface="맑은 고딕"/>
                <a:ea typeface="맑은 고딕"/>
              </a:rPr>
              <a:t>2</a:t>
            </a:r>
            <a:r>
              <a:rPr kumimoji="0" lang="ko-KR" altLang="en-US">
                <a:latin typeface="맑은 고딕"/>
                <a:ea typeface="맑은 고딕"/>
              </a:rPr>
              <a:t>단계 </a:t>
            </a:r>
            <a:r>
              <a:rPr kumimoji="0" lang="en-US" altLang="ko-KR">
                <a:latin typeface="맑은 고딕"/>
                <a:ea typeface="맑은 고딕"/>
              </a:rPr>
              <a:t>:</a:t>
            </a:r>
            <a:r>
              <a:rPr kumimoji="0" lang="en-US" altLang="ko-KR" b="0">
                <a:latin typeface="맑은 고딕"/>
                <a:ea typeface="맑은 고딕"/>
              </a:rPr>
              <a:t> </a:t>
            </a:r>
            <a:r>
              <a:rPr kumimoji="0" lang="ko-KR" altLang="en-US" b="0">
                <a:latin typeface="맑은 고딕"/>
                <a:ea typeface="맑은 고딕"/>
              </a:rPr>
              <a:t>스코어 행렬에 </a:t>
            </a:r>
            <a:r>
              <a:rPr kumimoji="0" lang="en-US" altLang="ko-KR" b="0" err="1">
                <a:latin typeface="맑은 고딕"/>
                <a:ea typeface="맑은 고딕"/>
              </a:rPr>
              <a:t>softmax</a:t>
            </a:r>
            <a:r>
              <a:rPr kumimoji="0" lang="en-US" altLang="ko-KR" b="0">
                <a:latin typeface="맑은 고딕"/>
                <a:ea typeface="맑은 고딕"/>
              </a:rPr>
              <a:t> </a:t>
            </a:r>
            <a:r>
              <a:rPr kumimoji="0" lang="ko-KR" altLang="en-US" b="0">
                <a:latin typeface="맑은 고딕"/>
                <a:ea typeface="맑은 고딕"/>
              </a:rPr>
              <a:t>함수를 적용해 </a:t>
            </a:r>
            <a:r>
              <a:rPr kumimoji="0" lang="ko-KR" altLang="en-US" b="0" err="1">
                <a:latin typeface="맑은 고딕"/>
                <a:ea typeface="맑은 고딕"/>
              </a:rPr>
              <a:t>정규화함</a:t>
            </a:r>
            <a:r>
              <a:rPr kumimoji="0" lang="en-US" altLang="ko-KR" b="0">
                <a:latin typeface="맑은 고딕"/>
                <a:ea typeface="맑은 고딕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87B65-D0BB-4152-85DC-CAC5656483FD}"/>
                  </a:ext>
                </a:extLst>
              </p:cNvPr>
              <p:cNvSpPr txBox="1"/>
              <p:nvPr/>
            </p:nvSpPr>
            <p:spPr>
              <a:xfrm>
                <a:off x="1467412" y="2844858"/>
                <a:ext cx="24313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kumimoji="0" lang="en-US" altLang="ko-KR" sz="2000" b="0" dirty="0">
                                  <a:latin typeface="+mn-ea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87B65-D0BB-4152-85DC-CAC56564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12" y="2844858"/>
                <a:ext cx="2431335" cy="400110"/>
              </a:xfrm>
              <a:prstGeom prst="rect">
                <a:avLst/>
              </a:prstGeom>
              <a:blipFill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표 39">
            <a:extLst>
              <a:ext uri="{FF2B5EF4-FFF2-40B4-BE49-F238E27FC236}">
                <a16:creationId xmlns:a16="http://schemas.microsoft.com/office/drawing/2014/main" id="{3C308FAB-BE3D-427B-82E8-7CB62F329DB2}"/>
              </a:ext>
            </a:extLst>
          </p:cNvPr>
          <p:cNvGraphicFramePr>
            <a:graphicFrameLocks noGrp="1"/>
          </p:cNvGraphicFramePr>
          <p:nvPr/>
        </p:nvGraphicFramePr>
        <p:xfrm>
          <a:off x="4931797" y="2318243"/>
          <a:ext cx="2702050" cy="137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93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21477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am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student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807477"/>
                  </a:ext>
                </a:extLst>
              </a:tr>
            </a:tbl>
          </a:graphicData>
        </a:graphic>
      </p:graphicFrame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9FCAE72E-2B5A-41F3-B514-3981EC0D08F9}"/>
              </a:ext>
            </a:extLst>
          </p:cNvPr>
          <p:cNvSpPr/>
          <p:nvPr/>
        </p:nvSpPr>
        <p:spPr>
          <a:xfrm>
            <a:off x="5824105" y="2608127"/>
            <a:ext cx="1883000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6763E-E2BC-4531-8C7E-A6EF92177262}"/>
                  </a:ext>
                </a:extLst>
              </p:cNvPr>
              <p:cNvSpPr txBox="1"/>
              <p:nvPr/>
            </p:nvSpPr>
            <p:spPr>
              <a:xfrm>
                <a:off x="3740426" y="2849195"/>
                <a:ext cx="21012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6763E-E2BC-4531-8C7E-A6EF92177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426" y="2849195"/>
                <a:ext cx="2101256" cy="400110"/>
              </a:xfrm>
              <a:prstGeom prst="rect">
                <a:avLst/>
              </a:prstGeom>
              <a:blipFill>
                <a:blip r:embed="rId4"/>
                <a:stretch>
                  <a:fillRect l="-1453" r="-12209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표 39">
            <a:extLst>
              <a:ext uri="{FF2B5EF4-FFF2-40B4-BE49-F238E27FC236}">
                <a16:creationId xmlns:a16="http://schemas.microsoft.com/office/drawing/2014/main" id="{63C1867F-5DB4-45F3-8859-033C067251E9}"/>
              </a:ext>
            </a:extLst>
          </p:cNvPr>
          <p:cNvGraphicFramePr>
            <a:graphicFrameLocks noGrp="1"/>
          </p:cNvGraphicFramePr>
          <p:nvPr/>
        </p:nvGraphicFramePr>
        <p:xfrm>
          <a:off x="3640376" y="4052088"/>
          <a:ext cx="2993423" cy="137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93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0.952574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0.047426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9.78E-11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am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1.38E-11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0.006693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0.993307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0.993262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4.51E-05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0.006693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student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3.04E-07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0.993307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0.006693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807477"/>
                  </a:ext>
                </a:extLst>
              </a:tr>
            </a:tbl>
          </a:graphicData>
        </a:graphic>
      </p:graphicFrame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9B5BB9F5-00EA-4DEB-AB2F-23D5F764B8C7}"/>
              </a:ext>
            </a:extLst>
          </p:cNvPr>
          <p:cNvSpPr/>
          <p:nvPr/>
        </p:nvSpPr>
        <p:spPr>
          <a:xfrm>
            <a:off x="4478441" y="4314040"/>
            <a:ext cx="2237319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34F81C-C3CB-4D4A-A4AA-D8DF42CCC6D3}"/>
                  </a:ext>
                </a:extLst>
              </p:cNvPr>
              <p:cNvSpPr txBox="1"/>
              <p:nvPr/>
            </p:nvSpPr>
            <p:spPr>
              <a:xfrm>
                <a:off x="3397324" y="4682827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34F81C-C3CB-4D4A-A4AA-D8DF42CCC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24" y="4682827"/>
                <a:ext cx="3653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588774B5-2BEF-4992-92F2-6E0DCE7163FF}"/>
              </a:ext>
            </a:extLst>
          </p:cNvPr>
          <p:cNvSpPr/>
          <p:nvPr/>
        </p:nvSpPr>
        <p:spPr>
          <a:xfrm>
            <a:off x="5005054" y="2281881"/>
            <a:ext cx="2970546" cy="1526064"/>
          </a:xfrm>
          <a:prstGeom prst="bracketPair">
            <a:avLst>
              <a:gd name="adj" fmla="val 1077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개체 틀 2">
                <a:extLst>
                  <a:ext uri="{FF2B5EF4-FFF2-40B4-BE49-F238E27FC236}">
                    <a16:creationId xmlns:a16="http://schemas.microsoft.com/office/drawing/2014/main" id="{BAEE39D6-DE61-41A2-9ECD-11EE05C479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0417" y="5791097"/>
                <a:ext cx="7100841" cy="288552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0"/>
                  <a:t>* 단어</a:t>
                </a:r>
                <a:r>
                  <a:rPr lang="en-US" altLang="ko-KR" sz="1200" b="0" kern="12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2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altLang="ko-KR" sz="1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/>
                  <a:t>는 단어</a:t>
                </a:r>
                <a:r>
                  <a:rPr lang="en-US" altLang="ko-KR" sz="1200" b="0"/>
                  <a:t>(</a:t>
                </a:r>
                <a:r>
                  <a:rPr lang="ko-KR" altLang="en-US" sz="1200" b="0"/>
                  <a:t>나는</a:t>
                </a:r>
                <a:r>
                  <a:rPr lang="en-US" altLang="ko-KR" sz="1200" b="0"/>
                  <a:t>)</a:t>
                </a:r>
                <a:r>
                  <a:rPr lang="ko-KR" altLang="en-US" sz="1200" b="0"/>
                  <a:t>과 </a:t>
                </a:r>
                <a:r>
                  <a:rPr lang="en-US" altLang="ko-KR" sz="1200" b="0"/>
                  <a:t>95.2%, </a:t>
                </a:r>
                <a:r>
                  <a:rPr lang="ko-KR" altLang="en-US" sz="1200" b="0"/>
                  <a:t>단어</a:t>
                </a:r>
                <a:r>
                  <a:rPr lang="en-US" altLang="ko-KR" sz="1200" b="0"/>
                  <a:t>(</a:t>
                </a:r>
                <a:r>
                  <a:rPr lang="ko-KR" altLang="en-US" sz="1200" b="0"/>
                  <a:t>학생</a:t>
                </a:r>
                <a:r>
                  <a:rPr lang="en-US" altLang="ko-KR" sz="1200" b="0"/>
                  <a:t>)</a:t>
                </a:r>
                <a:r>
                  <a:rPr lang="ko-KR" altLang="en-US" sz="1200" b="0"/>
                  <a:t>과 </a:t>
                </a:r>
                <a:r>
                  <a:rPr lang="en-US" altLang="ko-KR" sz="1200" b="0"/>
                  <a:t>4.7%, </a:t>
                </a:r>
                <a:r>
                  <a:rPr lang="ko-KR" altLang="en-US" sz="1200" b="0"/>
                  <a:t>단어</a:t>
                </a:r>
                <a:r>
                  <a:rPr lang="en-US" altLang="ko-KR" sz="1200" b="0"/>
                  <a:t>(</a:t>
                </a:r>
                <a:r>
                  <a:rPr lang="ko-KR" altLang="en-US" sz="1200" b="0"/>
                  <a:t>입니다</a:t>
                </a:r>
                <a:r>
                  <a:rPr lang="en-US" altLang="ko-KR" sz="1200" b="0"/>
                  <a:t>)</a:t>
                </a:r>
                <a:r>
                  <a:rPr lang="ko-KR" altLang="en-US" sz="1200" b="0"/>
                  <a:t>와 </a:t>
                </a:r>
                <a:r>
                  <a:rPr lang="en-US" altLang="ko-KR" sz="1200" b="0"/>
                  <a:t>0.00%</a:t>
                </a:r>
                <a:r>
                  <a:rPr lang="ko-KR" altLang="en-US" sz="1200" b="0"/>
                  <a:t>의 연관성이 있음</a:t>
                </a:r>
                <a:r>
                  <a:rPr lang="en-US" altLang="ko-KR" sz="1200" b="0"/>
                  <a:t>.</a:t>
                </a:r>
              </a:p>
            </p:txBody>
          </p:sp>
        </mc:Choice>
        <mc:Fallback xmlns="">
          <p:sp>
            <p:nvSpPr>
              <p:cNvPr id="18" name="텍스트 개체 틀 2">
                <a:extLst>
                  <a:ext uri="{FF2B5EF4-FFF2-40B4-BE49-F238E27FC236}">
                    <a16:creationId xmlns:a16="http://schemas.microsoft.com/office/drawing/2014/main" id="{BAEE39D6-DE61-41A2-9ECD-11EE05C47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417" y="5791097"/>
                <a:ext cx="7100841" cy="288552"/>
              </a:xfrm>
              <a:prstGeom prst="rect">
                <a:avLst/>
              </a:prstGeom>
              <a:blipFill>
                <a:blip r:embed="rId6"/>
                <a:stretch>
                  <a:fillRect t="-6383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66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표 39">
            <a:extLst>
              <a:ext uri="{FF2B5EF4-FFF2-40B4-BE49-F238E27FC236}">
                <a16:creationId xmlns:a16="http://schemas.microsoft.com/office/drawing/2014/main" id="{5026179B-4019-4C6C-B290-651474A62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677328"/>
              </p:ext>
            </p:extLst>
          </p:nvPr>
        </p:nvGraphicFramePr>
        <p:xfrm>
          <a:off x="2590079" y="4178398"/>
          <a:ext cx="1855010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55901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0.918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67.85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91.2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/>
            <a:r>
              <a:rPr lang="en-US" altLang="ko-KR">
                <a:ea typeface="맑은 고딕"/>
              </a:rPr>
              <a:t>Attention </a:t>
            </a:r>
            <a:r>
              <a:rPr lang="ko-KR" altLang="en-US">
                <a:ea typeface="맑은 고딕"/>
              </a:rPr>
              <a:t>연산 </a:t>
            </a:r>
            <a:r>
              <a:rPr lang="en-US" altLang="ko-KR">
                <a:ea typeface="맑은 고딕"/>
              </a:rPr>
              <a:t>: 가중합</a:t>
            </a:r>
            <a:endParaRPr lang="ko-KR" altLang="en-US">
              <a:ea typeface="맑은 고딕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</p:spPr>
            <p:txBody>
              <a:bodyPr lIns="72000" tIns="36000" rIns="91440" bIns="45720" anchor="t"/>
              <a:lstStyle/>
              <a:p>
                <a:r>
                  <a:rPr lang="ko-KR" altLang="en-US" dirty="0">
                    <a:ea typeface="맑은 고딕"/>
                  </a:rPr>
                  <a:t>스코어 행렬에 </a:t>
                </a:r>
                <a:r>
                  <a:rPr lang="ko-KR" altLang="en-US" dirty="0" err="1">
                    <a:ea typeface="맑은 고딕"/>
                  </a:rPr>
                  <a:t>벨류</a:t>
                </a:r>
                <a:r>
                  <a:rPr lang="ko-KR" altLang="en-US" dirty="0">
                    <a:ea typeface="맑은 고딕"/>
                  </a:rPr>
                  <a:t> 행렬을 곱하여 </a:t>
                </a:r>
                <a:r>
                  <a:rPr lang="ko-KR" altLang="en-US" dirty="0" err="1">
                    <a:ea typeface="맑은 고딕"/>
                  </a:rPr>
                  <a:t>어텐션</a:t>
                </a:r>
                <a:r>
                  <a:rPr lang="ko-KR" altLang="en-US" dirty="0">
                    <a:ea typeface="맑은 고딕"/>
                  </a:rPr>
                  <a:t> 행렬</a:t>
                </a:r>
                <a:r>
                  <a:rPr lang="en-US" altLang="ko-KR" dirty="0">
                    <a:ea typeface="맑은 고딕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dirty="0">
                    <a:ea typeface="맑은 고딕"/>
                  </a:rPr>
                  <a:t>)</a:t>
                </a:r>
                <a:r>
                  <a:rPr lang="ko-KR" altLang="en-US" dirty="0">
                    <a:ea typeface="맑은 고딕"/>
                  </a:rPr>
                  <a:t>를 계산함</a:t>
                </a:r>
                <a:r>
                  <a:rPr lang="en-US" altLang="ko-KR" dirty="0">
                    <a:ea typeface="맑은 고딕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ea typeface="맑은 고딕"/>
                  </a:rPr>
                  <a:t>는 '</a:t>
                </a:r>
                <a:r>
                  <a:rPr lang="ko-KR" altLang="en-US" dirty="0" err="1">
                    <a:ea typeface="맑은 고딕"/>
                  </a:rPr>
                  <a:t>input</a:t>
                </a:r>
                <a:r>
                  <a:rPr lang="ko-KR" altLang="en-US" dirty="0">
                    <a:ea typeface="맑은 고딕"/>
                  </a:rPr>
                  <a:t>' 문장의 모든 단어(</a:t>
                </a:r>
                <a:r>
                  <a:rPr lang="ko-KR" altLang="en-US" dirty="0" err="1">
                    <a:ea typeface="맑은 고딕"/>
                  </a:rPr>
                  <a:t>벨류</a:t>
                </a:r>
                <a:r>
                  <a:rPr lang="ko-KR" altLang="en-US" dirty="0">
                    <a:ea typeface="맑은 고딕"/>
                  </a:rPr>
                  <a:t>)에 가중치가 부여된 벡터(스코어행렬)를 계산한 후 해당 벡터의 가중합을 계산하면 얻을 수 있음</a:t>
                </a:r>
                <a:r>
                  <a:rPr lang="en-US" altLang="ko-KR" dirty="0">
                    <a:ea typeface="맑은 고딕"/>
                  </a:rPr>
                  <a:t>.</a:t>
                </a:r>
                <a:r>
                  <a:rPr lang="ko-KR" altLang="en-US" dirty="0">
                    <a:ea typeface="맑은 고딕"/>
                  </a:rPr>
                  <a:t> 최종적으로 '</a:t>
                </a:r>
                <a:r>
                  <a:rPr lang="ko-KR" altLang="en-US" dirty="0" err="1">
                    <a:ea typeface="맑은 고딕"/>
                  </a:rPr>
                  <a:t>output</a:t>
                </a:r>
                <a:r>
                  <a:rPr lang="ko-KR" altLang="en-US" dirty="0">
                    <a:ea typeface="맑은 고딕"/>
                  </a:rPr>
                  <a:t>' 문장을 생성할 때 '</a:t>
                </a:r>
                <a:r>
                  <a:rPr lang="ko-KR" altLang="en-US" dirty="0" err="1">
                    <a:ea typeface="맑은 고딕"/>
                  </a:rPr>
                  <a:t>input</a:t>
                </a:r>
                <a:r>
                  <a:rPr lang="ko-KR" altLang="en-US" dirty="0">
                    <a:ea typeface="맑은 고딕"/>
                  </a:rPr>
                  <a:t>' 단어들의 중요도 가중치가 적용한 벡터를 얻을 수 있음</a:t>
                </a:r>
                <a:r>
                  <a:rPr lang="en-US" altLang="ko-KR" dirty="0">
                    <a:ea typeface="맑은 고딕"/>
                  </a:rPr>
                  <a:t>.</a:t>
                </a:r>
                <a:endParaRPr kumimoji="0" lang="en-US" altLang="ko-KR" b="0" dirty="0">
                  <a:latin typeface="맑은 고딕"/>
                  <a:ea typeface="맑은 고딕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  <a:blipFill>
                <a:blip r:embed="rId3"/>
                <a:stretch>
                  <a:fillRect l="-394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035318-22A5-4256-8A1E-A53FDF4D0A46}"/>
              </a:ext>
            </a:extLst>
          </p:cNvPr>
          <p:cNvSpPr txBox="1"/>
          <p:nvPr/>
        </p:nvSpPr>
        <p:spPr>
          <a:xfrm>
            <a:off x="1467412" y="1783208"/>
            <a:ext cx="7276986" cy="307777"/>
          </a:xfrm>
          <a:prstGeom prst="rect">
            <a:avLst/>
          </a:prstGeom>
          <a:solidFill>
            <a:srgbClr val="DBEEF4"/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en-US" altLang="ko-KR">
                <a:latin typeface="맑은 고딕"/>
                <a:ea typeface="맑은 고딕"/>
              </a:rPr>
              <a:t>3</a:t>
            </a:r>
            <a:r>
              <a:rPr kumimoji="0" lang="ko-KR" altLang="en-US">
                <a:latin typeface="맑은 고딕"/>
                <a:ea typeface="맑은 고딕"/>
              </a:rPr>
              <a:t>단계 </a:t>
            </a:r>
            <a:r>
              <a:rPr kumimoji="0" lang="en-US" altLang="ko-KR">
                <a:latin typeface="맑은 고딕"/>
                <a:ea typeface="맑은 고딕"/>
              </a:rPr>
              <a:t>: </a:t>
            </a:r>
            <a:r>
              <a:rPr kumimoji="0" lang="ko-KR" altLang="en-US" b="0">
                <a:latin typeface="맑은 고딕"/>
                <a:ea typeface="맑은 고딕"/>
              </a:rPr>
              <a:t>스코어 행렬에 </a:t>
            </a:r>
            <a:r>
              <a:rPr kumimoji="0" lang="ko-KR" altLang="en-US" b="0" err="1">
                <a:latin typeface="맑은 고딕"/>
                <a:ea typeface="맑은 고딕"/>
              </a:rPr>
              <a:t>밸류</a:t>
            </a:r>
            <a:r>
              <a:rPr kumimoji="0" lang="ko-KR" altLang="en-US" b="0">
                <a:latin typeface="맑은 고딕"/>
                <a:ea typeface="맑은 고딕"/>
              </a:rPr>
              <a:t> 행렬을 곱해 </a:t>
            </a:r>
            <a:r>
              <a:rPr kumimoji="0" lang="ko-KR" altLang="en-US" b="0" err="1">
                <a:latin typeface="맑은 고딕"/>
                <a:ea typeface="맑은 고딕"/>
              </a:rPr>
              <a:t>어텐션</a:t>
            </a:r>
            <a:r>
              <a:rPr kumimoji="0" lang="ko-KR" altLang="en-US" b="0">
                <a:latin typeface="맑은 고딕"/>
                <a:ea typeface="맑은 고딕"/>
              </a:rPr>
              <a:t> 행렬 </a:t>
            </a:r>
            <a:r>
              <a:rPr kumimoji="0" lang="en-US" altLang="ko-KR" b="0">
                <a:latin typeface="맑은 고딕"/>
                <a:ea typeface="맑은 고딕"/>
              </a:rPr>
              <a:t>Z</a:t>
            </a:r>
            <a:r>
              <a:rPr kumimoji="0" lang="ko-KR" altLang="en-US" b="0" err="1">
                <a:latin typeface="맑은 고딕"/>
                <a:ea typeface="맑은 고딕"/>
              </a:rPr>
              <a:t>를</a:t>
            </a:r>
            <a:r>
              <a:rPr kumimoji="0" lang="ko-KR" altLang="en-US" b="0">
                <a:latin typeface="맑은 고딕"/>
                <a:ea typeface="맑은 고딕"/>
              </a:rPr>
              <a:t> 산출함</a:t>
            </a:r>
            <a:r>
              <a:rPr kumimoji="0" lang="en-US" altLang="ko-KR" b="0">
                <a:latin typeface="맑은 고딕"/>
                <a:ea typeface="맑은 고딕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AF5313-E442-40B0-8FB5-9440E4D05DBA}"/>
                  </a:ext>
                </a:extLst>
              </p:cNvPr>
              <p:cNvSpPr txBox="1"/>
              <p:nvPr/>
            </p:nvSpPr>
            <p:spPr>
              <a:xfrm>
                <a:off x="364099" y="2897319"/>
                <a:ext cx="32182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kumimoji="0" lang="en-US" altLang="ko-KR" sz="2000" b="0" dirty="0">
                                  <a:latin typeface="+mn-ea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  <m:sSub>
                        <m:sSubPr>
                          <m:ctrlP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AF5313-E442-40B0-8FB5-9440E4D0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99" y="2897319"/>
                <a:ext cx="3218217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CD2EE-5D60-4470-B6F7-D206B78B2A69}"/>
                  </a:ext>
                </a:extLst>
              </p:cNvPr>
              <p:cNvSpPr txBox="1"/>
              <p:nvPr/>
            </p:nvSpPr>
            <p:spPr>
              <a:xfrm>
                <a:off x="6292229" y="2900463"/>
                <a:ext cx="365352" cy="40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CD2EE-5D60-4470-B6F7-D206B78B2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229" y="2900463"/>
                <a:ext cx="365352" cy="407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39">
                <a:extLst>
                  <a:ext uri="{FF2B5EF4-FFF2-40B4-BE49-F238E27FC236}">
                    <a16:creationId xmlns:a16="http://schemas.microsoft.com/office/drawing/2014/main" id="{90E41B69-B5B4-4B87-8B9B-31BAC509EA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03837" y="2673701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67.85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13.11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43.4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39">
                <a:extLst>
                  <a:ext uri="{FF2B5EF4-FFF2-40B4-BE49-F238E27FC236}">
                    <a16:creationId xmlns:a16="http://schemas.microsoft.com/office/drawing/2014/main" id="{90E41B69-B5B4-4B87-8B9B-31BAC509EA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03837" y="2673701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67.85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00000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13.11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00000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43.4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00000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양쪽 대괄호 35">
            <a:extLst>
              <a:ext uri="{FF2B5EF4-FFF2-40B4-BE49-F238E27FC236}">
                <a16:creationId xmlns:a16="http://schemas.microsoft.com/office/drawing/2014/main" id="{CD4BA352-F45E-48FB-8828-BAD7DDB178CF}"/>
              </a:ext>
            </a:extLst>
          </p:cNvPr>
          <p:cNvSpPr/>
          <p:nvPr/>
        </p:nvSpPr>
        <p:spPr>
          <a:xfrm>
            <a:off x="6609776" y="2672030"/>
            <a:ext cx="2065020" cy="872375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7A7FAE-3655-4B30-8404-41CA5C6EFBAF}"/>
                  </a:ext>
                </a:extLst>
              </p:cNvPr>
              <p:cNvSpPr txBox="1"/>
              <p:nvPr/>
            </p:nvSpPr>
            <p:spPr>
              <a:xfrm>
                <a:off x="1103187" y="4559019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7A7FAE-3655-4B30-8404-41CA5C6E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87" y="4559019"/>
                <a:ext cx="36535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6313B110-8CD0-43D6-A8B6-354DD78500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68522" y="4141080"/>
              <a:ext cx="1214393" cy="1102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6313B110-8CD0-43D6-A8B6-354DD78500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68522" y="4141080"/>
              <a:ext cx="1214393" cy="1102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38983" b="-3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38983" t="-102222" b="-2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38983" t="-197826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38983" t="-304444" b="-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F26F4283-434A-4530-AAC6-2B2DF8CF3CE6}"/>
              </a:ext>
            </a:extLst>
          </p:cNvPr>
          <p:cNvSpPr/>
          <p:nvPr/>
        </p:nvSpPr>
        <p:spPr>
          <a:xfrm>
            <a:off x="2106587" y="4189116"/>
            <a:ext cx="376328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C78C7C-841E-47B1-A095-2FCA87EA2011}"/>
              </a:ext>
            </a:extLst>
          </p:cNvPr>
          <p:cNvCxnSpPr>
            <a:cxnSpLocks/>
          </p:cNvCxnSpPr>
          <p:nvPr/>
        </p:nvCxnSpPr>
        <p:spPr>
          <a:xfrm>
            <a:off x="2389412" y="4316262"/>
            <a:ext cx="278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텍스트 개체 틀 2">
                <a:extLst>
                  <a:ext uri="{FF2B5EF4-FFF2-40B4-BE49-F238E27FC236}">
                    <a16:creationId xmlns:a16="http://schemas.microsoft.com/office/drawing/2014/main" id="{9E5FDFB9-9AC6-44B8-900B-C6E2CAEDF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6315" y="4445848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나는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48" name="텍스트 개체 틀 2">
                <a:extLst>
                  <a:ext uri="{FF2B5EF4-FFF2-40B4-BE49-F238E27FC236}">
                    <a16:creationId xmlns:a16="http://schemas.microsoft.com/office/drawing/2014/main" id="{9E5FDFB9-9AC6-44B8-900B-C6E2CAED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315" y="4445848"/>
                <a:ext cx="612140" cy="305915"/>
              </a:xfrm>
              <a:prstGeom prst="rect">
                <a:avLst/>
              </a:prstGeom>
              <a:blipFill>
                <a:blip r:embed="rId9"/>
                <a:stretch>
                  <a:fillRect r="-36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990CEC67-615B-4B6D-8FCC-9F4069CBD192}"/>
              </a:ext>
            </a:extLst>
          </p:cNvPr>
          <p:cNvSpPr txBox="1">
            <a:spLocks/>
          </p:cNvSpPr>
          <p:nvPr/>
        </p:nvSpPr>
        <p:spPr>
          <a:xfrm>
            <a:off x="4388744" y="4160374"/>
            <a:ext cx="292608" cy="35044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kern="1200">
                <a:solidFill>
                  <a:schemeClr val="tx1"/>
                </a:solidFill>
                <a:ea typeface="+mn-ea"/>
                <a:cs typeface="+mn-cs"/>
              </a:rPr>
              <a:t>+</a:t>
            </a:r>
            <a:endParaRPr kumimoji="0" lang="en-US" altLang="ko-KR" b="0">
              <a:latin typeface="+mn-ea"/>
            </a:endParaRPr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4FB7AA12-C468-45B0-9B05-EB9780C0012B}"/>
              </a:ext>
            </a:extLst>
          </p:cNvPr>
          <p:cNvSpPr txBox="1">
            <a:spLocks/>
          </p:cNvSpPr>
          <p:nvPr/>
        </p:nvSpPr>
        <p:spPr>
          <a:xfrm>
            <a:off x="6364973" y="4160374"/>
            <a:ext cx="292608" cy="35044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kern="1200">
                <a:solidFill>
                  <a:schemeClr val="tx1"/>
                </a:solidFill>
                <a:ea typeface="+mn-ea"/>
                <a:cs typeface="+mn-cs"/>
              </a:rPr>
              <a:t>+</a:t>
            </a:r>
            <a:endParaRPr kumimoji="0" lang="en-US" altLang="ko-KR" b="0">
              <a:latin typeface="+mn-ea"/>
            </a:endParaRPr>
          </a:p>
        </p:txBody>
      </p:sp>
      <p:graphicFrame>
        <p:nvGraphicFramePr>
          <p:cNvPr id="22" name="표 39">
            <a:extLst>
              <a:ext uri="{FF2B5EF4-FFF2-40B4-BE49-F238E27FC236}">
                <a16:creationId xmlns:a16="http://schemas.microsoft.com/office/drawing/2014/main" id="{805FF1FA-59B5-4B09-AAE8-EC8185F735C1}"/>
              </a:ext>
            </a:extLst>
          </p:cNvPr>
          <p:cNvGraphicFramePr>
            <a:graphicFrameLocks noGrp="1"/>
          </p:cNvGraphicFramePr>
          <p:nvPr/>
        </p:nvGraphicFramePr>
        <p:xfrm>
          <a:off x="4509963" y="4178398"/>
          <a:ext cx="1855010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55901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0.075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13.11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63.1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p:graphicFrame>
        <p:nvGraphicFramePr>
          <p:cNvPr id="23" name="표 39">
            <a:extLst>
              <a:ext uri="{FF2B5EF4-FFF2-40B4-BE49-F238E27FC236}">
                <a16:creationId xmlns:a16="http://schemas.microsoft.com/office/drawing/2014/main" id="{4D811EF3-3709-47B3-98F2-6E793181C5AD}"/>
              </a:ext>
            </a:extLst>
          </p:cNvPr>
          <p:cNvGraphicFramePr>
            <a:graphicFrameLocks noGrp="1"/>
          </p:cNvGraphicFramePr>
          <p:nvPr/>
        </p:nvGraphicFramePr>
        <p:xfrm>
          <a:off x="6467385" y="4178398"/>
          <a:ext cx="1818605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522605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0.006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12.2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96.1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텍스트 개체 틀 2">
                <a:extLst>
                  <a:ext uri="{FF2B5EF4-FFF2-40B4-BE49-F238E27FC236}">
                    <a16:creationId xmlns:a16="http://schemas.microsoft.com/office/drawing/2014/main" id="{70252C6E-5B95-467A-89FC-B2C73E4ACA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5108" y="4445848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학생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26" name="텍스트 개체 틀 2">
                <a:extLst>
                  <a:ext uri="{FF2B5EF4-FFF2-40B4-BE49-F238E27FC236}">
                    <a16:creationId xmlns:a16="http://schemas.microsoft.com/office/drawing/2014/main" id="{70252C6E-5B95-467A-89FC-B2C73E4AC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108" y="4445848"/>
                <a:ext cx="612140" cy="305915"/>
              </a:xfrm>
              <a:prstGeom prst="rect">
                <a:avLst/>
              </a:prstGeom>
              <a:blipFill>
                <a:blip r:embed="rId10"/>
                <a:stretch>
                  <a:fillRect r="-36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84A2DEDB-2C00-4790-ABB7-D8B662DCC8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5715" y="4445848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입니다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84A2DEDB-2C00-4790-ABB7-D8B662DCC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715" y="4445848"/>
                <a:ext cx="612140" cy="305915"/>
              </a:xfrm>
              <a:prstGeom prst="rect">
                <a:avLst/>
              </a:prstGeom>
              <a:blipFill>
                <a:blip r:embed="rId11"/>
                <a:stretch>
                  <a:fillRect r="-6534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63508A-2028-4EA5-8157-2DCAAF3A6B16}"/>
              </a:ext>
            </a:extLst>
          </p:cNvPr>
          <p:cNvSpPr/>
          <p:nvPr/>
        </p:nvSpPr>
        <p:spPr bwMode="auto">
          <a:xfrm>
            <a:off x="6690396" y="2713281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865A807-D009-4F04-9BC7-96D0EFA8704B}"/>
              </a:ext>
            </a:extLst>
          </p:cNvPr>
          <p:cNvCxnSpPr>
            <a:cxnSpLocks/>
          </p:cNvCxnSpPr>
          <p:nvPr/>
        </p:nvCxnSpPr>
        <p:spPr>
          <a:xfrm flipH="1">
            <a:off x="3759200" y="2813991"/>
            <a:ext cx="2937408" cy="13363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601282-1855-4B58-98CF-B9D0EE7B6A09}"/>
              </a:ext>
            </a:extLst>
          </p:cNvPr>
          <p:cNvSpPr/>
          <p:nvPr/>
        </p:nvSpPr>
        <p:spPr bwMode="auto">
          <a:xfrm>
            <a:off x="6690396" y="2988147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76A435-55F1-425C-A941-A28B6BB7C9A7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696712" y="3088857"/>
            <a:ext cx="993684" cy="10808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텍스트 개체 틀 2">
                <a:extLst>
                  <a:ext uri="{FF2B5EF4-FFF2-40B4-BE49-F238E27FC236}">
                    <a16:creationId xmlns:a16="http://schemas.microsoft.com/office/drawing/2014/main" id="{F793BB69-5B9F-416C-AC5A-A7041E04A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5027" y="5674734"/>
                <a:ext cx="7324882" cy="275728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0" kern="1200">
                    <a:solidFill>
                      <a:schemeClr val="tx1"/>
                    </a:solidFill>
                  </a:rPr>
                  <a:t>* </a:t>
                </a:r>
                <a:r>
                  <a:rPr lang="ko-KR" altLang="en-US" sz="1200" b="0" kern="1200">
                    <a:solidFill>
                      <a:schemeClr val="tx1"/>
                    </a:solidFill>
                  </a:rPr>
                  <a:t>단어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2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</m:oMath>
                </a14:m>
                <a:r>
                  <a:rPr lang="ko-KR" altLang="en-US" sz="1200" b="0">
                    <a:latin typeface="Cambria Math" panose="02040503050406030204" pitchFamily="18" charset="0"/>
                  </a:rPr>
                  <a:t>의 </a:t>
                </a:r>
                <a:r>
                  <a:rPr lang="ko-KR" altLang="en-US" sz="1200" b="0" err="1">
                    <a:latin typeface="Cambria Math" panose="02040503050406030204" pitchFamily="18" charset="0"/>
                  </a:rPr>
                  <a:t>어텐션값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2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b="0">
                    <a:latin typeface="Cambria Math" panose="02040503050406030204" pitchFamily="18" charset="0"/>
                  </a:rPr>
                  <a:t>)</a:t>
                </a:r>
                <a:r>
                  <a:rPr lang="ko-KR" altLang="en-US" sz="1200" b="0">
                    <a:latin typeface="Cambria Math" panose="02040503050406030204" pitchFamily="18" charset="0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200" b="0" i="1">
                            <a:latin typeface="Cambria Math" panose="02040503050406030204" pitchFamily="18" charset="0"/>
                          </a:rPr>
                          <m:t>나는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0" lang="ko-KR" altLang="en-US" sz="1200" b="0">
                    <a:latin typeface="+mn-ea"/>
                  </a:rPr>
                  <a:t> </a:t>
                </a:r>
                <a:r>
                  <a:rPr kumimoji="0" lang="en-US" altLang="ko-KR" sz="1200" b="0">
                    <a:latin typeface="+mn-ea"/>
                  </a:rPr>
                  <a:t>91.8%,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200" b="0" i="1">
                            <a:latin typeface="Cambria Math" panose="02040503050406030204" pitchFamily="18" charset="0"/>
                          </a:rPr>
                          <m:t>학생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0" lang="ko-KR" altLang="en-US" sz="1200" b="0">
                    <a:latin typeface="+mn-ea"/>
                  </a:rPr>
                  <a:t> </a:t>
                </a:r>
                <a:r>
                  <a:rPr kumimoji="0" lang="en-US" altLang="ko-KR" sz="1200" b="0">
                    <a:latin typeface="+mn-ea"/>
                  </a:rPr>
                  <a:t>7.5%,</a:t>
                </a:r>
                <a:r>
                  <a:rPr lang="en-US" altLang="ko-KR" sz="12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2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200" b="0" i="1">
                        <a:latin typeface="Cambria Math" panose="02040503050406030204" pitchFamily="18" charset="0"/>
                      </a:rPr>
                      <m:t>입니다</m:t>
                    </m:r>
                    <m:r>
                      <a:rPr lang="en-US" altLang="ko-KR" sz="1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ko-KR" sz="1200" b="0">
                    <a:latin typeface="+mn-ea"/>
                  </a:rPr>
                  <a:t>:</a:t>
                </a:r>
                <a:r>
                  <a:rPr kumimoji="0" lang="ko-KR" altLang="en-US" sz="1200" b="0">
                    <a:latin typeface="+mn-ea"/>
                  </a:rPr>
                  <a:t> </a:t>
                </a:r>
                <a:r>
                  <a:rPr kumimoji="0" lang="en-US" altLang="ko-KR" sz="1200" b="0">
                    <a:latin typeface="+mn-ea"/>
                  </a:rPr>
                  <a:t>0.6%</a:t>
                </a:r>
                <a:r>
                  <a:rPr kumimoji="0" lang="ko-KR" altLang="en-US" sz="1200" b="0">
                    <a:latin typeface="+mn-ea"/>
                  </a:rPr>
                  <a:t>의 가중치를 반영함</a:t>
                </a:r>
                <a:r>
                  <a:rPr kumimoji="0" lang="en-US" altLang="ko-KR" sz="1200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51" name="텍스트 개체 틀 2">
                <a:extLst>
                  <a:ext uri="{FF2B5EF4-FFF2-40B4-BE49-F238E27FC236}">
                    <a16:creationId xmlns:a16="http://schemas.microsoft.com/office/drawing/2014/main" id="{F793BB69-5B9F-416C-AC5A-A7041E04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27" y="5674734"/>
                <a:ext cx="7324882" cy="275728"/>
              </a:xfrm>
              <a:prstGeom prst="rect">
                <a:avLst/>
              </a:prstGeom>
              <a:blipFill>
                <a:blip r:embed="rId12"/>
                <a:stretch>
                  <a:fillRect l="-333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표 39">
            <a:extLst>
              <a:ext uri="{FF2B5EF4-FFF2-40B4-BE49-F238E27FC236}">
                <a16:creationId xmlns:a16="http://schemas.microsoft.com/office/drawing/2014/main" id="{CFB5CD1C-2E36-49FE-AE78-1F74A6AE6234}"/>
              </a:ext>
            </a:extLst>
          </p:cNvPr>
          <p:cNvGraphicFramePr>
            <a:graphicFrameLocks noGrp="1"/>
          </p:cNvGraphicFramePr>
          <p:nvPr/>
        </p:nvGraphicFramePr>
        <p:xfrm>
          <a:off x="3243876" y="2271511"/>
          <a:ext cx="2993423" cy="137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93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0.918423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0.075389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0.006188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am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0.027822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0.338945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0.633233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0.548918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0.157268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0.293815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student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0.006413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0.951769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0.041818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1807477"/>
                  </a:ext>
                </a:extLst>
              </a:tr>
            </a:tbl>
          </a:graphicData>
        </a:graphic>
      </p:graphicFrame>
      <p:sp>
        <p:nvSpPr>
          <p:cNvPr id="40" name="양쪽 대괄호 39">
            <a:extLst>
              <a:ext uri="{FF2B5EF4-FFF2-40B4-BE49-F238E27FC236}">
                <a16:creationId xmlns:a16="http://schemas.microsoft.com/office/drawing/2014/main" id="{93F35AE5-7827-4BDD-9898-536B32A2AC32}"/>
              </a:ext>
            </a:extLst>
          </p:cNvPr>
          <p:cNvSpPr/>
          <p:nvPr/>
        </p:nvSpPr>
        <p:spPr>
          <a:xfrm>
            <a:off x="4081941" y="2533463"/>
            <a:ext cx="2237319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084BDF-E5BB-49C7-8DE3-5E196F18BC59}"/>
              </a:ext>
            </a:extLst>
          </p:cNvPr>
          <p:cNvSpPr/>
          <p:nvPr/>
        </p:nvSpPr>
        <p:spPr bwMode="auto">
          <a:xfrm>
            <a:off x="6690396" y="3267498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00832B7-4646-4003-A06A-DFF69E3187C0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7655885" y="3468918"/>
            <a:ext cx="3001" cy="7094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763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/>
            <a:r>
              <a:rPr lang="ko-KR" altLang="en-US" err="1">
                <a:ea typeface="맑은 고딕"/>
              </a:rPr>
              <a:t>어텐션</a:t>
            </a:r>
            <a:r>
              <a:rPr lang="ko-KR" altLang="en-US">
                <a:ea typeface="맑은 고딕"/>
              </a:rPr>
              <a:t> 메커니즘의 적용</a:t>
            </a:r>
            <a:endParaRPr lang="en-US" altLang="ko-KR">
              <a:ea typeface="맑은 고딕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>
                <a:solidFill>
                  <a:srgbClr val="0D0D0D"/>
                </a:solidFill>
              </a:rPr>
              <a:t>기존의 </a:t>
            </a:r>
            <a:r>
              <a:rPr lang="en-US" altLang="ko-KR">
                <a:solidFill>
                  <a:srgbClr val="0D0D0D"/>
                </a:solidFill>
              </a:rPr>
              <a:t>Seq2Seq</a:t>
            </a:r>
            <a:r>
              <a:rPr lang="ko-KR" altLang="en-US">
                <a:solidFill>
                  <a:srgbClr val="0D0D0D"/>
                </a:solidFill>
              </a:rPr>
              <a:t>는 문맥정보를 </a:t>
            </a:r>
            <a:r>
              <a:rPr lang="ko-KR" altLang="en-US" b="0" i="0">
                <a:solidFill>
                  <a:srgbClr val="0D0D0D"/>
                </a:solidFill>
                <a:effectLst/>
              </a:rPr>
              <a:t>하나의 컨텍스트 벡터</a:t>
            </a:r>
            <a:r>
              <a:rPr lang="en-US" altLang="ko-KR" b="0" i="0">
                <a:solidFill>
                  <a:srgbClr val="0D0D0D"/>
                </a:solidFill>
                <a:effectLst/>
              </a:rPr>
              <a:t>(Context vector)</a:t>
            </a:r>
            <a:r>
              <a:rPr lang="ko-KR" altLang="en-US" b="0" i="0">
                <a:solidFill>
                  <a:srgbClr val="0D0D0D"/>
                </a:solidFill>
                <a:effectLst/>
              </a:rPr>
              <a:t>로 압축하였기</a:t>
            </a:r>
            <a:r>
              <a:rPr lang="en-US" altLang="ko-KR" b="0" i="0">
                <a:solidFill>
                  <a:srgbClr val="0D0D0D"/>
                </a:solidFill>
                <a:effectLst/>
              </a:rPr>
              <a:t> </a:t>
            </a:r>
            <a:r>
              <a:rPr lang="ko-KR" altLang="en-US" b="0" i="0">
                <a:solidFill>
                  <a:srgbClr val="0D0D0D"/>
                </a:solidFill>
                <a:effectLst/>
              </a:rPr>
              <a:t>때문에 입력 시퀀스가 길어질 경우 정보의 양이 제한되거나 정보가 소실되는 병목 현상이 발생함</a:t>
            </a:r>
            <a:r>
              <a:rPr lang="en-US" altLang="ko-KR" b="0" i="0">
                <a:solidFill>
                  <a:srgbClr val="0D0D0D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0D0D0D"/>
                </a:solidFill>
                <a:effectLst/>
              </a:rPr>
              <a:t>이를 해결하기 위해 </a:t>
            </a:r>
            <a:r>
              <a:rPr lang="ko-KR" altLang="en-US" i="0">
                <a:solidFill>
                  <a:srgbClr val="0D0D0D"/>
                </a:solidFill>
                <a:effectLst/>
              </a:rPr>
              <a:t>입력</a:t>
            </a:r>
            <a:r>
              <a:rPr lang="ko-KR" altLang="en-US" b="0">
                <a:ea typeface="+mn-ea"/>
              </a:rPr>
              <a:t> 데이터</a:t>
            </a:r>
            <a:r>
              <a:rPr lang="ko-KR" altLang="en-US"/>
              <a:t>의</a:t>
            </a:r>
            <a:r>
              <a:rPr lang="ko-KR" altLang="en-US" b="0">
                <a:ea typeface="+mn-ea"/>
              </a:rPr>
              <a:t> 정보를 추출하는 방식을 </a:t>
            </a:r>
            <a:r>
              <a:rPr lang="en-US" altLang="ko-KR"/>
              <a:t>RNN</a:t>
            </a:r>
            <a:r>
              <a:rPr lang="ko-KR" altLang="en-US"/>
              <a:t>계통의 </a:t>
            </a:r>
            <a:r>
              <a:rPr lang="ko-KR" altLang="en-US" b="0">
                <a:ea typeface="+mn-ea"/>
              </a:rPr>
              <a:t>신경망에서</a:t>
            </a:r>
            <a:r>
              <a:rPr lang="ko-KR" altLang="en-US"/>
              <a:t> </a:t>
            </a:r>
            <a:r>
              <a:rPr lang="ko-KR" altLang="en-US" b="0" err="1">
                <a:ea typeface="+mn-ea"/>
              </a:rPr>
              <a:t>어텐션으로</a:t>
            </a:r>
            <a:r>
              <a:rPr lang="ko-KR" altLang="en-US"/>
              <a:t> 대체함</a:t>
            </a:r>
            <a:r>
              <a:rPr lang="en-US" altLang="ko-KR" b="0">
                <a:ea typeface="+mn-ea"/>
              </a:rPr>
              <a:t>.</a:t>
            </a:r>
            <a:r>
              <a:rPr lang="ko-KR" altLang="en-US" b="0" i="0">
                <a:solidFill>
                  <a:srgbClr val="0D0D0D"/>
                </a:solidFill>
                <a:effectLst/>
              </a:rPr>
              <a:t> </a:t>
            </a:r>
            <a:endParaRPr lang="en-US" altLang="ko-KR" b="0" i="0">
              <a:solidFill>
                <a:srgbClr val="0D0D0D"/>
              </a:solidFill>
              <a:effectLst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rgbClr val="FFFFFF"/>
                </a:solidFill>
                <a:ea typeface="맑은 고딕"/>
                <a:cs typeface="Arial"/>
              </a:rPr>
              <a:t>Seq2Seq with Attention</a:t>
            </a:r>
            <a:endParaRPr 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39FC5D-E340-43D8-AB00-429AD1AA260D}"/>
              </a:ext>
            </a:extLst>
          </p:cNvPr>
          <p:cNvSpPr txBox="1"/>
          <p:nvPr/>
        </p:nvSpPr>
        <p:spPr>
          <a:xfrm>
            <a:off x="518662" y="5711599"/>
            <a:ext cx="880533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0">
                <a:solidFill>
                  <a:srgbClr val="24292F"/>
                </a:solidFill>
                <a:latin typeface="+mn-lt"/>
                <a:ea typeface="맑은 고딕"/>
              </a:rPr>
              <a:t>&lt;Attention </a:t>
            </a:r>
            <a:r>
              <a:rPr lang="ko-KR" altLang="en-US" sz="1200" b="0">
                <a:solidFill>
                  <a:srgbClr val="24292F"/>
                </a:solidFill>
                <a:latin typeface="+mn-lt"/>
                <a:ea typeface="맑은 고딕"/>
              </a:rPr>
              <a:t>기법의 유무 비교</a:t>
            </a:r>
            <a:r>
              <a:rPr lang="en-US" altLang="ko-KR" sz="1200" b="0">
                <a:solidFill>
                  <a:srgbClr val="24292F"/>
                </a:solidFill>
                <a:latin typeface="+mn-lt"/>
                <a:ea typeface="맑은 고딕"/>
              </a:rPr>
              <a:t>&gt;</a:t>
            </a:r>
            <a:endParaRPr lang="ko-KR" altLang="en-US" sz="1200" b="0">
              <a:solidFill>
                <a:srgbClr val="24292F"/>
              </a:solidFill>
              <a:latin typeface="+mn-lt"/>
              <a:ea typeface="맑은 고딕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15DE8D-5425-413A-9CAA-D926D382A3B6}"/>
              </a:ext>
            </a:extLst>
          </p:cNvPr>
          <p:cNvSpPr txBox="1"/>
          <p:nvPr/>
        </p:nvSpPr>
        <p:spPr>
          <a:xfrm>
            <a:off x="457249" y="2090860"/>
            <a:ext cx="393593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u="sng">
                <a:latin typeface="+mn-ea"/>
                <a:ea typeface="+mn-ea"/>
              </a:rPr>
              <a:t>기존 </a:t>
            </a:r>
            <a:r>
              <a:rPr lang="en-US" altLang="ko-KR" b="0" u="sng">
                <a:latin typeface="+mn-ea"/>
                <a:ea typeface="+mn-ea"/>
              </a:rPr>
              <a:t>Seq2Seq </a:t>
            </a:r>
            <a:r>
              <a:rPr lang="ko-KR" altLang="en-US" b="0" u="sng">
                <a:latin typeface="+mn-ea"/>
                <a:ea typeface="+mn-ea"/>
              </a:rPr>
              <a:t>모델</a:t>
            </a:r>
            <a:br>
              <a:rPr lang="en-US" altLang="ko-KR" b="0" u="sng">
                <a:latin typeface="+mn-ea"/>
                <a:ea typeface="+mn-ea"/>
              </a:rPr>
            </a:br>
            <a:r>
              <a:rPr lang="en-US" altLang="ko-KR" b="0">
                <a:latin typeface="+mn-ea"/>
                <a:ea typeface="+mn-ea"/>
              </a:rPr>
              <a:t>: </a:t>
            </a:r>
            <a:r>
              <a:rPr lang="ko-KR" altLang="en-US" b="0">
                <a:solidFill>
                  <a:srgbClr val="C00000"/>
                </a:solidFill>
                <a:latin typeface="+mn-ea"/>
                <a:ea typeface="+mn-ea"/>
              </a:rPr>
              <a:t>고정된 크기</a:t>
            </a:r>
            <a:r>
              <a:rPr lang="ko-KR" altLang="en-US" b="0">
                <a:latin typeface="+mn-ea"/>
                <a:ea typeface="+mn-ea"/>
              </a:rPr>
              <a:t>의 </a:t>
            </a:r>
            <a:r>
              <a:rPr lang="en-US" altLang="ko-KR" b="0">
                <a:latin typeface="+mn-ea"/>
                <a:ea typeface="+mn-ea"/>
              </a:rPr>
              <a:t>context vector</a:t>
            </a:r>
            <a:r>
              <a:rPr lang="ko-KR" altLang="en-US" b="0">
                <a:latin typeface="+mn-ea"/>
                <a:ea typeface="+mn-ea"/>
              </a:rPr>
              <a:t>로 정보 압축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796F93-FBF0-453D-A9E0-F7E9E3A2E82D}"/>
              </a:ext>
            </a:extLst>
          </p:cNvPr>
          <p:cNvSpPr txBox="1"/>
          <p:nvPr/>
        </p:nvSpPr>
        <p:spPr>
          <a:xfrm>
            <a:off x="5812343" y="2093995"/>
            <a:ext cx="289632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u="sng">
                <a:latin typeface="+mn-ea"/>
                <a:ea typeface="+mn-ea"/>
              </a:rPr>
              <a:t>Seq2Seq </a:t>
            </a:r>
            <a:r>
              <a:rPr lang="ko-KR" altLang="en-US" b="0" u="sng">
                <a:latin typeface="+mn-ea"/>
                <a:ea typeface="+mn-ea"/>
              </a:rPr>
              <a:t>모델</a:t>
            </a:r>
            <a:r>
              <a:rPr lang="en-US" altLang="ko-KR" b="0" u="sng">
                <a:latin typeface="+mn-ea"/>
                <a:ea typeface="+mn-ea"/>
              </a:rPr>
              <a:t> with Attention</a:t>
            </a:r>
            <a:br>
              <a:rPr lang="en-US" altLang="ko-KR" b="0" u="sng">
                <a:latin typeface="+mn-ea"/>
                <a:ea typeface="+mn-ea"/>
              </a:rPr>
            </a:br>
            <a:r>
              <a:rPr lang="en-US" altLang="ko-KR" b="0">
                <a:latin typeface="+mn-ea"/>
                <a:ea typeface="+mn-ea"/>
              </a:rPr>
              <a:t>: </a:t>
            </a:r>
            <a:r>
              <a:rPr lang="ko-KR" altLang="en-US" b="0">
                <a:latin typeface="+mn-ea"/>
                <a:ea typeface="+mn-ea"/>
              </a:rPr>
              <a:t>입력 시퀀스 전체 정보를 고려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120C33A-12A6-4CF7-A6DD-2516A12B56C9}"/>
              </a:ext>
            </a:extLst>
          </p:cNvPr>
          <p:cNvGrpSpPr/>
          <p:nvPr/>
        </p:nvGrpSpPr>
        <p:grpSpPr>
          <a:xfrm>
            <a:off x="697235" y="2991687"/>
            <a:ext cx="8511530" cy="2245617"/>
            <a:chOff x="737506" y="3213423"/>
            <a:chExt cx="8511530" cy="2245617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7E17C3C-3043-4128-82D9-9FA969BB2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14" t="24637" r="38363" b="53914"/>
            <a:stretch/>
          </p:blipFill>
          <p:spPr>
            <a:xfrm>
              <a:off x="4591532" y="4167617"/>
              <a:ext cx="696976" cy="558800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softEdge rad="38100"/>
            </a:effectLst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9B63BA6-1F38-47CE-B17D-B072169912B0}"/>
                </a:ext>
              </a:extLst>
            </p:cNvPr>
            <p:cNvGrpSpPr/>
            <p:nvPr/>
          </p:nvGrpSpPr>
          <p:grpSpPr>
            <a:xfrm>
              <a:off x="5584805" y="3213423"/>
              <a:ext cx="3664231" cy="2245617"/>
              <a:chOff x="5584805" y="3213423"/>
              <a:chExt cx="3664231" cy="2245617"/>
            </a:xfrm>
          </p:grpSpPr>
          <p:sp>
            <p:nvSpPr>
              <p:cNvPr id="45" name="텍스트 개체 틀 2">
                <a:extLst>
                  <a:ext uri="{FF2B5EF4-FFF2-40B4-BE49-F238E27FC236}">
                    <a16:creationId xmlns:a16="http://schemas.microsoft.com/office/drawing/2014/main" id="{A7A824EC-E2DF-43B3-8BC3-CCBDF46430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3534" y="3213423"/>
                <a:ext cx="687126" cy="281978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0" lang="en-US" altLang="ko-KR" sz="1200" b="0">
                    <a:latin typeface="+mn-ea"/>
                  </a:rPr>
                  <a:t>Output</a:t>
                </a:r>
              </a:p>
            </p:txBody>
          </p:sp>
          <p:sp>
            <p:nvSpPr>
              <p:cNvPr id="46" name="텍스트 개체 틀 2">
                <a:extLst>
                  <a:ext uri="{FF2B5EF4-FFF2-40B4-BE49-F238E27FC236}">
                    <a16:creationId xmlns:a16="http://schemas.microsoft.com/office/drawing/2014/main" id="{83D5506F-1B16-4B5C-9A9A-DC2DEE3E94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0309" y="5294588"/>
                <a:ext cx="612872" cy="164452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0" lang="en-US" altLang="ko-KR" sz="1200" b="0">
                    <a:latin typeface="+mn-ea"/>
                  </a:rPr>
                  <a:t>Input</a:t>
                </a: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0CCAD4F-224C-4525-AA73-429118490925}"/>
                  </a:ext>
                </a:extLst>
              </p:cNvPr>
              <p:cNvSpPr/>
              <p:nvPr/>
            </p:nvSpPr>
            <p:spPr bwMode="auto">
              <a:xfrm>
                <a:off x="5584806" y="4508710"/>
                <a:ext cx="1003877" cy="46890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66AAD7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r>
                  <a:rPr lang="en-US" altLang="ko-KR" sz="1200" b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Encoder</a:t>
                </a:r>
                <a:endParaRPr lang="ko-KR" altLang="en-US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D56568B8-9945-4CAF-B476-76FED617D6EC}"/>
                  </a:ext>
                </a:extLst>
              </p:cNvPr>
              <p:cNvSpPr/>
              <p:nvPr/>
            </p:nvSpPr>
            <p:spPr bwMode="auto">
              <a:xfrm>
                <a:off x="8245159" y="4447017"/>
                <a:ext cx="1003877" cy="4689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r>
                  <a:rPr lang="en-US" altLang="ko-KR" sz="1200" b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Decoder</a:t>
                </a:r>
                <a:endParaRPr lang="ko-KR" altLang="en-US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A9175CDE-4903-4461-B512-D24B71EC8242}"/>
                  </a:ext>
                </a:extLst>
              </p:cNvPr>
              <p:cNvCxnSpPr>
                <a:cxnSpLocks/>
                <a:stCxn id="46" idx="0"/>
                <a:endCxn id="47" idx="2"/>
              </p:cNvCxnSpPr>
              <p:nvPr/>
            </p:nvCxnSpPr>
            <p:spPr>
              <a:xfrm flipV="1">
                <a:off x="6086745" y="4977616"/>
                <a:ext cx="0" cy="31697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258F7E6B-37F5-4D56-ABE1-309F0ED9DD79}"/>
                  </a:ext>
                </a:extLst>
              </p:cNvPr>
              <p:cNvCxnSpPr>
                <a:cxnSpLocks/>
                <a:stCxn id="48" idx="0"/>
                <a:endCxn id="45" idx="2"/>
              </p:cNvCxnSpPr>
              <p:nvPr/>
            </p:nvCxnSpPr>
            <p:spPr>
              <a:xfrm flipH="1" flipV="1">
                <a:off x="8747097" y="3495401"/>
                <a:ext cx="1" cy="95161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1C0E5C6B-CD65-449F-9CC0-0335BB7C2273}"/>
                  </a:ext>
                </a:extLst>
              </p:cNvPr>
              <p:cNvSpPr/>
              <p:nvPr/>
            </p:nvSpPr>
            <p:spPr bwMode="auto">
              <a:xfrm>
                <a:off x="5584805" y="3806739"/>
                <a:ext cx="1003877" cy="45779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 sz="1200"/>
              </a:p>
            </p:txBody>
          </p:sp>
          <p:sp>
            <p:nvSpPr>
              <p:cNvPr id="52" name="텍스트 개체 틀 2">
                <a:extLst>
                  <a:ext uri="{FF2B5EF4-FFF2-40B4-BE49-F238E27FC236}">
                    <a16:creationId xmlns:a16="http://schemas.microsoft.com/office/drawing/2014/main" id="{D4188109-0E0D-4CC3-86F1-865023C075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1267" y="3816362"/>
                <a:ext cx="1003874" cy="414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1896" latinLnBrk="1">
                  <a:spcBef>
                    <a:spcPct val="0"/>
                  </a:spcBef>
                </a:pPr>
                <a:r>
                  <a:rPr lang="en-US" altLang="ko-KR" sz="1200" b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Attention Mechanism</a:t>
                </a: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7E1D808A-82AB-4722-828F-FAE26DCEF097}"/>
                  </a:ext>
                </a:extLst>
              </p:cNvPr>
              <p:cNvCxnSpPr>
                <a:cxnSpLocks/>
                <a:stCxn id="47" idx="0"/>
                <a:endCxn id="51" idx="2"/>
              </p:cNvCxnSpPr>
              <p:nvPr/>
            </p:nvCxnSpPr>
            <p:spPr>
              <a:xfrm flipH="1" flipV="1">
                <a:off x="6086744" y="4264531"/>
                <a:ext cx="1" cy="2441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1E78EB0-454E-4AC9-9358-CCDB1CFC4C88}"/>
                  </a:ext>
                </a:extLst>
              </p:cNvPr>
              <p:cNvSpPr/>
              <p:nvPr/>
            </p:nvSpPr>
            <p:spPr bwMode="auto">
              <a:xfrm rot="16200000">
                <a:off x="7385379" y="3534845"/>
                <a:ext cx="457792" cy="100158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en-US" altLang="ko-KR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텍스트 개체 틀 2">
                <a:extLst>
                  <a:ext uri="{FF2B5EF4-FFF2-40B4-BE49-F238E27FC236}">
                    <a16:creationId xmlns:a16="http://schemas.microsoft.com/office/drawing/2014/main" id="{A42E9D60-A936-478E-967A-CCC4B46A6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16693" y="3812372"/>
                <a:ext cx="1228466" cy="120643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0" lang="en-US" altLang="ko-KR" sz="1200" b="0">
                    <a:latin typeface="+mn-ea"/>
                  </a:rPr>
                  <a:t>Attention Value</a:t>
                </a:r>
              </a:p>
            </p:txBody>
          </p: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820059B8-5DDE-46F7-ACBF-27DAF92D4D0D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>
                <a:off x="8115065" y="4035635"/>
                <a:ext cx="63203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00D0EC8-09B1-4AE1-9836-A64C6CDA45D9}"/>
                  </a:ext>
                </a:extLst>
              </p:cNvPr>
              <p:cNvCxnSpPr>
                <a:cxnSpLocks/>
                <a:stCxn id="48" idx="1"/>
                <a:endCxn id="51" idx="2"/>
              </p:cNvCxnSpPr>
              <p:nvPr/>
            </p:nvCxnSpPr>
            <p:spPr>
              <a:xfrm flipH="1" flipV="1">
                <a:off x="6086744" y="4264531"/>
                <a:ext cx="2158415" cy="41693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161A84B8-1021-42F6-A7F6-FA13439995D8}"/>
                  </a:ext>
                </a:extLst>
              </p:cNvPr>
              <p:cNvCxnSpPr>
                <a:cxnSpLocks/>
                <a:stCxn id="51" idx="3"/>
                <a:endCxn id="54" idx="0"/>
              </p:cNvCxnSpPr>
              <p:nvPr/>
            </p:nvCxnSpPr>
            <p:spPr>
              <a:xfrm>
                <a:off x="6588682" y="4035635"/>
                <a:ext cx="52480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AB7F6D3-0EA7-4D9E-BB5E-DF21333CCA1E}"/>
                </a:ext>
              </a:extLst>
            </p:cNvPr>
            <p:cNvGrpSpPr/>
            <p:nvPr/>
          </p:nvGrpSpPr>
          <p:grpSpPr>
            <a:xfrm>
              <a:off x="737506" y="3538498"/>
              <a:ext cx="3655673" cy="1696243"/>
              <a:chOff x="737506" y="2830833"/>
              <a:chExt cx="3655673" cy="1696243"/>
            </a:xfrm>
          </p:grpSpPr>
          <p:sp>
            <p:nvSpPr>
              <p:cNvPr id="60" name="텍스트 개체 틀 2">
                <a:extLst>
                  <a:ext uri="{FF2B5EF4-FFF2-40B4-BE49-F238E27FC236}">
                    <a16:creationId xmlns:a16="http://schemas.microsoft.com/office/drawing/2014/main" id="{FF1ECF20-25E8-404F-82ED-56D083D2BC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7678" y="2830833"/>
                <a:ext cx="687126" cy="281978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0" lang="en-US" altLang="ko-KR" sz="1200" b="0">
                    <a:latin typeface="+mn-ea"/>
                  </a:rPr>
                  <a:t>Output</a:t>
                </a:r>
              </a:p>
            </p:txBody>
          </p:sp>
          <p:sp>
            <p:nvSpPr>
              <p:cNvPr id="61" name="텍스트 개체 틀 2">
                <a:extLst>
                  <a:ext uri="{FF2B5EF4-FFF2-40B4-BE49-F238E27FC236}">
                    <a16:creationId xmlns:a16="http://schemas.microsoft.com/office/drawing/2014/main" id="{71B24AD1-E5B1-4038-B54C-99873FCED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009" y="4362624"/>
                <a:ext cx="612872" cy="164452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0" lang="en-US" altLang="ko-KR" sz="1200" b="0">
                    <a:latin typeface="+mn-ea"/>
                  </a:rPr>
                  <a:t>Input</a:t>
                </a:r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2592C5F6-B281-4568-9E72-50E909A19B7D}"/>
                  </a:ext>
                </a:extLst>
              </p:cNvPr>
              <p:cNvSpPr/>
              <p:nvPr/>
            </p:nvSpPr>
            <p:spPr bwMode="auto">
              <a:xfrm>
                <a:off x="737506" y="3576746"/>
                <a:ext cx="1003877" cy="46890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66AAD7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r>
                  <a:rPr lang="en-US" altLang="ko-KR" sz="1200" b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Encoder</a:t>
                </a:r>
                <a:endParaRPr lang="ko-KR" altLang="en-US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FED40FB4-3C07-49D8-915B-2EE48B7CFCF7}"/>
                  </a:ext>
                </a:extLst>
              </p:cNvPr>
              <p:cNvSpPr/>
              <p:nvPr/>
            </p:nvSpPr>
            <p:spPr bwMode="auto">
              <a:xfrm>
                <a:off x="3389302" y="3574251"/>
                <a:ext cx="1003877" cy="46890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r>
                  <a:rPr lang="en-US" altLang="ko-KR" sz="1200" b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Decoder</a:t>
                </a:r>
                <a:endParaRPr lang="ko-KR" altLang="en-US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B7B11396-A45B-4F3B-84AB-59C0EDEFAF33}"/>
                  </a:ext>
                </a:extLst>
              </p:cNvPr>
              <p:cNvCxnSpPr>
                <a:cxnSpLocks/>
                <a:stCxn id="61" idx="0"/>
                <a:endCxn id="62" idx="2"/>
              </p:cNvCxnSpPr>
              <p:nvPr/>
            </p:nvCxnSpPr>
            <p:spPr>
              <a:xfrm flipV="1">
                <a:off x="1239445" y="4045652"/>
                <a:ext cx="0" cy="31697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0C741F4C-4369-4FE3-9A98-4307393E7762}"/>
                  </a:ext>
                </a:extLst>
              </p:cNvPr>
              <p:cNvCxnSpPr>
                <a:cxnSpLocks/>
                <a:stCxn id="63" idx="0"/>
                <a:endCxn id="60" idx="2"/>
              </p:cNvCxnSpPr>
              <p:nvPr/>
            </p:nvCxnSpPr>
            <p:spPr>
              <a:xfrm flipV="1">
                <a:off x="3891241" y="3112811"/>
                <a:ext cx="0" cy="46144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3C500B8-91C1-48FF-BA9E-14356934DCE7}"/>
                  </a:ext>
                </a:extLst>
              </p:cNvPr>
              <p:cNvGrpSpPr/>
              <p:nvPr/>
            </p:nvGrpSpPr>
            <p:grpSpPr>
              <a:xfrm>
                <a:off x="1969466" y="3589315"/>
                <a:ext cx="1228466" cy="474539"/>
                <a:chOff x="2169393" y="3214573"/>
                <a:chExt cx="1228466" cy="474539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DA621C5-31BE-4AC3-8B73-CDED53AAB784}"/>
                    </a:ext>
                  </a:extLst>
                </p:cNvPr>
                <p:cNvSpPr/>
                <p:nvPr/>
              </p:nvSpPr>
              <p:spPr bwMode="auto">
                <a:xfrm rot="16200000">
                  <a:off x="2538079" y="2942679"/>
                  <a:ext cx="457792" cy="1001580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  <a:effectLst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1896"/>
                  <a:endParaRPr lang="en-US" altLang="ko-KR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0" name="텍스트 개체 틀 2">
                  <a:extLst>
                    <a:ext uri="{FF2B5EF4-FFF2-40B4-BE49-F238E27FC236}">
                      <a16:creationId xmlns:a16="http://schemas.microsoft.com/office/drawing/2014/main" id="{3D59E050-4F72-4058-9D01-217DAF3ACB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69393" y="3220206"/>
                  <a:ext cx="1228466" cy="468906"/>
                </a:xfrm>
                <a:prstGeom prst="rect">
                  <a:avLst/>
                </a:prstGeom>
              </p:spPr>
              <p:txBody>
                <a:bodyPr lIns="72000" tIns="36000"/>
                <a:lstStyle>
                  <a:lvl1pPr marL="0" indent="0" algn="l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Font typeface="Arial" charset="0"/>
                    <a:buNone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0" lang="en-US" altLang="ko-KR" sz="1200" b="0">
                      <a:latin typeface="+mn-ea"/>
                    </a:rPr>
                    <a:t>Context</a:t>
                  </a:r>
                  <a:br>
                    <a:rPr kumimoji="0" lang="en-US" altLang="ko-KR" sz="1200" b="0">
                      <a:latin typeface="+mn-ea"/>
                    </a:rPr>
                  </a:br>
                  <a:r>
                    <a:rPr kumimoji="0" lang="en-US" altLang="ko-KR" sz="1200" b="0">
                      <a:latin typeface="+mn-ea"/>
                    </a:rPr>
                    <a:t>vector</a:t>
                  </a:r>
                </a:p>
              </p:txBody>
            </p:sp>
          </p:grp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595BF1C0-4B5E-4AE0-8277-40FF883AFF95}"/>
                  </a:ext>
                </a:extLst>
              </p:cNvPr>
              <p:cNvCxnSpPr>
                <a:cxnSpLocks/>
                <a:stCxn id="69" idx="2"/>
                <a:endCxn id="63" idx="1"/>
              </p:cNvCxnSpPr>
              <p:nvPr/>
            </p:nvCxnSpPr>
            <p:spPr>
              <a:xfrm flipV="1">
                <a:off x="3067838" y="3808704"/>
                <a:ext cx="321464" cy="950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ACBF365A-2AA5-4B23-B6A3-11BCAAF6CDDF}"/>
                  </a:ext>
                </a:extLst>
              </p:cNvPr>
              <p:cNvCxnSpPr>
                <a:cxnSpLocks/>
                <a:stCxn id="62" idx="3"/>
                <a:endCxn id="69" idx="0"/>
              </p:cNvCxnSpPr>
              <p:nvPr/>
            </p:nvCxnSpPr>
            <p:spPr>
              <a:xfrm>
                <a:off x="1741383" y="3811199"/>
                <a:ext cx="324875" cy="701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82243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5EEA3978-5F34-430A-8E9C-A69FC6C11035}"/>
              </a:ext>
            </a:extLst>
          </p:cNvPr>
          <p:cNvCxnSpPr>
            <a:cxnSpLocks/>
            <a:stCxn id="278" idx="0"/>
          </p:cNvCxnSpPr>
          <p:nvPr/>
        </p:nvCxnSpPr>
        <p:spPr>
          <a:xfrm flipV="1">
            <a:off x="2462633" y="2310627"/>
            <a:ext cx="190654" cy="5592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21D8C903-DABC-47D7-BDF0-83EE2EB5DC53}"/>
              </a:ext>
            </a:extLst>
          </p:cNvPr>
          <p:cNvCxnSpPr>
            <a:cxnSpLocks/>
            <a:stCxn id="279" idx="0"/>
          </p:cNvCxnSpPr>
          <p:nvPr/>
        </p:nvCxnSpPr>
        <p:spPr>
          <a:xfrm flipH="1" flipV="1">
            <a:off x="2653287" y="2310627"/>
            <a:ext cx="1008018" cy="2380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>
            <a:extLst>
              <a:ext uri="{FF2B5EF4-FFF2-40B4-BE49-F238E27FC236}">
                <a16:creationId xmlns:a16="http://schemas.microsoft.com/office/drawing/2014/main" id="{711F2E65-09D4-4002-923A-273609482963}"/>
              </a:ext>
            </a:extLst>
          </p:cNvPr>
          <p:cNvCxnSpPr>
            <a:cxnSpLocks/>
            <a:stCxn id="277" idx="0"/>
          </p:cNvCxnSpPr>
          <p:nvPr/>
        </p:nvCxnSpPr>
        <p:spPr>
          <a:xfrm flipV="1">
            <a:off x="1670217" y="2310627"/>
            <a:ext cx="983070" cy="3721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사각형: 둥근 모서리 272">
            <a:extLst>
              <a:ext uri="{FF2B5EF4-FFF2-40B4-BE49-F238E27FC236}">
                <a16:creationId xmlns:a16="http://schemas.microsoft.com/office/drawing/2014/main" id="{8CE89E33-05BA-408B-8E28-AC7BD510FE3E}"/>
              </a:ext>
            </a:extLst>
          </p:cNvPr>
          <p:cNvSpPr/>
          <p:nvPr/>
        </p:nvSpPr>
        <p:spPr bwMode="auto">
          <a:xfrm>
            <a:off x="5336382" y="4510762"/>
            <a:ext cx="3572681" cy="857999"/>
          </a:xfrm>
          <a:prstGeom prst="roundRect">
            <a:avLst/>
          </a:prstGeom>
          <a:noFill/>
          <a:ln>
            <a:solidFill>
              <a:srgbClr val="C1272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272" name="사각형: 둥근 모서리 271">
            <a:extLst>
              <a:ext uri="{FF2B5EF4-FFF2-40B4-BE49-F238E27FC236}">
                <a16:creationId xmlns:a16="http://schemas.microsoft.com/office/drawing/2014/main" id="{D7956DBF-E2B2-43E7-9E99-B941777E37AA}"/>
              </a:ext>
            </a:extLst>
          </p:cNvPr>
          <p:cNvSpPr/>
          <p:nvPr/>
        </p:nvSpPr>
        <p:spPr bwMode="auto">
          <a:xfrm>
            <a:off x="1189008" y="4510003"/>
            <a:ext cx="2882735" cy="858758"/>
          </a:xfrm>
          <a:prstGeom prst="roundRect">
            <a:avLst/>
          </a:prstGeom>
          <a:noFill/>
          <a:ln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ko-KR" altLang="en-US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AB27BF-D475-ADC0-8B75-DA189B75B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/>
            <a:r>
              <a:rPr lang="en-US" altLang="ko-KR">
                <a:ea typeface="맑은 고딕"/>
              </a:rPr>
              <a:t>Attention </a:t>
            </a:r>
            <a:r>
              <a:rPr lang="en-US" altLang="ko-KR" err="1">
                <a:ea typeface="맑은 고딕"/>
              </a:rPr>
              <a:t>계산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구조</a:t>
            </a:r>
            <a:endParaRPr lang="ko-KR" altLang="en-US">
              <a:ea typeface="맑은 고딕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E6CE4F-6457-F0E8-021F-D30E2F2C1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787641"/>
          </a:xfrm>
        </p:spPr>
        <p:txBody>
          <a:bodyPr lIns="72000" tIns="36000" rIns="91440" bIns="45720" anchor="t"/>
          <a:lstStyle/>
          <a:p>
            <a:r>
              <a:rPr lang="ko-KR" altLang="en-US">
                <a:solidFill>
                  <a:srgbClr val="24292F"/>
                </a:solidFill>
                <a:ea typeface="맑은 고딕"/>
              </a:rPr>
              <a:t>해당</a:t>
            </a:r>
            <a:r>
              <a:rPr lang="ko-KR" altLang="en-US" b="0" i="0">
                <a:solidFill>
                  <a:srgbClr val="24292F"/>
                </a:solidFill>
                <a:effectLst/>
                <a:ea typeface="맑은 고딕"/>
              </a:rPr>
              <a:t> 시점에서 예측해야 할 단어</a:t>
            </a:r>
            <a:r>
              <a:rPr lang="en-US" altLang="ko-KR" b="0" i="0">
                <a:solidFill>
                  <a:srgbClr val="24292F"/>
                </a:solidFill>
                <a:effectLst/>
                <a:ea typeface="맑은 고딕"/>
              </a:rPr>
              <a:t>(Q</a:t>
            </a:r>
            <a:r>
              <a:rPr lang="en-US" altLang="ko-KR">
                <a:ea typeface="맑은 고딕"/>
              </a:rPr>
              <a:t>)</a:t>
            </a:r>
            <a:r>
              <a:rPr lang="ko-KR" altLang="en-US">
                <a:ea typeface="맑은 고딕"/>
              </a:rPr>
              <a:t>와 인코더의 모든 단어</a:t>
            </a:r>
            <a:r>
              <a:rPr lang="en-US" altLang="ko-KR">
                <a:ea typeface="맑은 고딕"/>
              </a:rPr>
              <a:t>(K)</a:t>
            </a:r>
            <a:r>
              <a:rPr lang="ko-KR" altLang="en-US">
                <a:ea typeface="맑은 고딕"/>
              </a:rPr>
              <a:t> 간의 내적</a:t>
            </a:r>
            <a:r>
              <a:rPr lang="en-US" altLang="ko-KR">
                <a:ea typeface="맑은 고딕"/>
              </a:rPr>
              <a:t>(dot product)</a:t>
            </a:r>
            <a:r>
              <a:rPr lang="ko-KR" altLang="en-US">
                <a:ea typeface="맑은 고딕"/>
              </a:rPr>
              <a:t>를 계산하여 유사도를 평가하여 </a:t>
            </a:r>
            <a:r>
              <a:rPr lang="ko-KR" altLang="en-US" b="1" i="0">
                <a:solidFill>
                  <a:srgbClr val="24292F"/>
                </a:solidFill>
                <a:effectLst/>
                <a:ea typeface="맑은 고딕"/>
              </a:rPr>
              <a:t>입력 단어에 가중치를 부여한 </a:t>
            </a:r>
            <a:r>
              <a:rPr lang="ko-KR" altLang="en-US" b="1" err="1">
                <a:latin typeface="+mn-lt"/>
                <a:ea typeface="맑은 고딕"/>
              </a:rPr>
              <a:t>어텐션</a:t>
            </a:r>
            <a:r>
              <a:rPr lang="ko-KR" altLang="en-US" b="1">
                <a:latin typeface="+mn-lt"/>
                <a:ea typeface="맑은 고딕"/>
              </a:rPr>
              <a:t> 값</a:t>
            </a:r>
            <a:r>
              <a:rPr lang="en-US" altLang="ko-KR" b="1">
                <a:latin typeface="+mn-lt"/>
                <a:ea typeface="맑은 고딕"/>
              </a:rPr>
              <a:t>(</a:t>
            </a:r>
            <a:r>
              <a:rPr lang="en-US" altLang="ko-KR" b="1" i="0">
                <a:solidFill>
                  <a:srgbClr val="24292F"/>
                </a:solidFill>
                <a:effectLst/>
                <a:ea typeface="맑은 고딕"/>
              </a:rPr>
              <a:t>Attention value)</a:t>
            </a:r>
            <a:r>
              <a:rPr lang="ko-KR" altLang="en-US" i="0">
                <a:solidFill>
                  <a:srgbClr val="24292F"/>
                </a:solidFill>
                <a:effectLst/>
                <a:ea typeface="맑은 고딕"/>
              </a:rPr>
              <a:t>를 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사용함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. 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이를 통해 </a:t>
            </a:r>
            <a:r>
              <a:rPr lang="ko-KR" altLang="en-US" b="0" i="0" err="1">
                <a:solidFill>
                  <a:srgbClr val="24292F"/>
                </a:solidFill>
                <a:effectLst/>
                <a:ea typeface="맑은 고딕"/>
              </a:rPr>
              <a:t>디코더가</a:t>
            </a:r>
            <a:r>
              <a:rPr lang="ko-KR" altLang="en-US" b="0" i="0">
                <a:solidFill>
                  <a:srgbClr val="24292F"/>
                </a:solidFill>
                <a:effectLst/>
                <a:ea typeface="맑은 고딕"/>
              </a:rPr>
              <a:t> 단어를 출력하는 매 시점</a:t>
            </a:r>
            <a:r>
              <a:rPr lang="en-US" altLang="ko-KR" b="0" i="0">
                <a:solidFill>
                  <a:srgbClr val="24292F"/>
                </a:solidFill>
                <a:effectLst/>
                <a:ea typeface="맑은 고딕"/>
              </a:rPr>
              <a:t>(time step)</a:t>
            </a:r>
            <a:r>
              <a:rPr lang="ko-KR" altLang="en-US" b="0" i="0">
                <a:solidFill>
                  <a:srgbClr val="24292F"/>
                </a:solidFill>
                <a:effectLst/>
                <a:ea typeface="맑은 고딕"/>
              </a:rPr>
              <a:t>마다</a:t>
            </a:r>
            <a:r>
              <a:rPr lang="en-US" altLang="ko-KR" b="0" i="0">
                <a:solidFill>
                  <a:srgbClr val="24292F"/>
                </a:solidFill>
                <a:effectLst/>
                <a:ea typeface="맑은 고딕"/>
              </a:rPr>
              <a:t> </a:t>
            </a:r>
            <a:r>
              <a:rPr lang="ko-KR" altLang="en-US" b="0" i="0">
                <a:solidFill>
                  <a:srgbClr val="24292F"/>
                </a:solidFill>
                <a:effectLst/>
                <a:ea typeface="맑은 고딕"/>
              </a:rPr>
              <a:t>가중치가 부여된 모든 </a:t>
            </a:r>
            <a:r>
              <a:rPr lang="ko-KR" altLang="en-US">
                <a:solidFill>
                  <a:srgbClr val="24292F"/>
                </a:solidFill>
                <a:ea typeface="맑은 고딕"/>
              </a:rPr>
              <a:t>단어정보를 반영하는 구조를 가짐</a:t>
            </a:r>
            <a:r>
              <a:rPr lang="en-US" altLang="ko-KR">
                <a:solidFill>
                  <a:srgbClr val="24292F"/>
                </a:solidFill>
                <a:ea typeface="맑은 고딕"/>
              </a:rPr>
              <a:t>.</a:t>
            </a:r>
            <a:endParaRPr lang="en-US" altLang="ko-KR" b="0" i="0">
              <a:solidFill>
                <a:srgbClr val="0D0D0D"/>
              </a:solidFill>
              <a:effectLst/>
              <a:ea typeface="맑은 고딕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003A37A-C1A4-9DC1-70A4-88478411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latin typeface="Malgun Gothic"/>
                <a:ea typeface="Malgun Gothic"/>
              </a:rPr>
              <a:t>Seq2Seq with Attention</a:t>
            </a:r>
            <a:endParaRPr lang="en-US" b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C05FD55-41DB-FD12-4BE0-AE553A516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AB779D-A848-4519-A22E-ED6E28275F70}"/>
              </a:ext>
            </a:extLst>
          </p:cNvPr>
          <p:cNvSpPr txBox="1"/>
          <p:nvPr/>
        </p:nvSpPr>
        <p:spPr>
          <a:xfrm>
            <a:off x="2631496" y="6111865"/>
            <a:ext cx="4550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solidFill>
                  <a:srgbClr val="24292F"/>
                </a:solidFill>
                <a:latin typeface="+mn-lt"/>
                <a:ea typeface="+mn-ea"/>
              </a:rPr>
              <a:t>&lt;Seq2Seq with</a:t>
            </a:r>
            <a:r>
              <a:rPr lang="ko-KR" altLang="en-US" sz="1200" b="0">
                <a:solidFill>
                  <a:srgbClr val="24292F"/>
                </a:solidFill>
                <a:latin typeface="+mn-lt"/>
                <a:ea typeface="+mn-ea"/>
              </a:rPr>
              <a:t> </a:t>
            </a:r>
            <a:r>
              <a:rPr lang="en-US" altLang="ko-KR" sz="1200" b="0">
                <a:solidFill>
                  <a:srgbClr val="24292F"/>
                </a:solidFill>
                <a:latin typeface="+mn-lt"/>
                <a:ea typeface="+mn-ea"/>
              </a:rPr>
              <a:t>Dot-Product Attention &gt;</a:t>
            </a:r>
            <a:endParaRPr lang="ko-KR" altLang="en-US" sz="1200" b="0">
              <a:solidFill>
                <a:srgbClr val="24292F"/>
              </a:solidFill>
              <a:latin typeface="+mn-lt"/>
              <a:ea typeface="+mn-ea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E3DC4CE4-0FE1-4AFB-AA2A-D1D40A9BA052}"/>
              </a:ext>
            </a:extLst>
          </p:cNvPr>
          <p:cNvGrpSpPr/>
          <p:nvPr/>
        </p:nvGrpSpPr>
        <p:grpSpPr>
          <a:xfrm>
            <a:off x="862022" y="2639230"/>
            <a:ext cx="8038391" cy="3119947"/>
            <a:chOff x="862022" y="2095339"/>
            <a:chExt cx="8038391" cy="3119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텍스트 개체 틀 2">
                  <a:extLst>
                    <a:ext uri="{FF2B5EF4-FFF2-40B4-BE49-F238E27FC236}">
                      <a16:creationId xmlns:a16="http://schemas.microsoft.com/office/drawing/2014/main" id="{71EF1D3E-B283-447C-A501-E00DA924205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67176" y="4919808"/>
                  <a:ext cx="386630" cy="271877"/>
                </a:xfrm>
                <a:prstGeom prst="rect">
                  <a:avLst/>
                </a:prstGeom>
              </p:spPr>
              <p:txBody>
                <a:bodyPr lIns="72000" tIns="36000"/>
                <a:lstStyle>
                  <a:lvl1pPr marL="0" indent="0" algn="l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Font typeface="Arial" charset="0"/>
                    <a:buNone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0"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1800" b="0" i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텍스트 개체 틀 2">
                  <a:extLst>
                    <a:ext uri="{FF2B5EF4-FFF2-40B4-BE49-F238E27FC236}">
                      <a16:creationId xmlns:a16="http://schemas.microsoft.com/office/drawing/2014/main" id="{71EF1D3E-B283-447C-A501-E00DA9242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7176" y="4919808"/>
                  <a:ext cx="386630" cy="271877"/>
                </a:xfrm>
                <a:prstGeom prst="rect">
                  <a:avLst/>
                </a:prstGeom>
                <a:blipFill>
                  <a:blip r:embed="rId2"/>
                  <a:stretch>
                    <a:fillRect l="-31746" r="-23810" b="-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텍스트 개체 틀 2">
                  <a:extLst>
                    <a:ext uri="{FF2B5EF4-FFF2-40B4-BE49-F238E27FC236}">
                      <a16:creationId xmlns:a16="http://schemas.microsoft.com/office/drawing/2014/main" id="{6FDDD7A0-EAEE-4E4F-A973-A7CB122E08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70133" y="4908936"/>
                  <a:ext cx="386630" cy="271877"/>
                </a:xfrm>
                <a:prstGeom prst="rect">
                  <a:avLst/>
                </a:prstGeom>
              </p:spPr>
              <p:txBody>
                <a:bodyPr lIns="72000" tIns="36000"/>
                <a:lstStyle>
                  <a:lvl1pPr marL="0" indent="0" algn="l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Font typeface="Arial" charset="0"/>
                    <a:buNone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0"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1800" b="0" i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8" name="텍스트 개체 틀 2">
                  <a:extLst>
                    <a:ext uri="{FF2B5EF4-FFF2-40B4-BE49-F238E27FC236}">
                      <a16:creationId xmlns:a16="http://schemas.microsoft.com/office/drawing/2014/main" id="{6FDDD7A0-EAEE-4E4F-A973-A7CB122E0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0133" y="4908936"/>
                  <a:ext cx="386630" cy="271877"/>
                </a:xfrm>
                <a:prstGeom prst="rect">
                  <a:avLst/>
                </a:prstGeom>
                <a:blipFill>
                  <a:blip r:embed="rId3"/>
                  <a:stretch>
                    <a:fillRect l="-31250" r="-23438" b="-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텍스트 개체 틀 2">
                  <a:extLst>
                    <a:ext uri="{FF2B5EF4-FFF2-40B4-BE49-F238E27FC236}">
                      <a16:creationId xmlns:a16="http://schemas.microsoft.com/office/drawing/2014/main" id="{8E5D30B1-AACF-4312-9981-67ED2FFE02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14218" y="4959351"/>
                  <a:ext cx="888390" cy="247036"/>
                </a:xfrm>
                <a:prstGeom prst="rect">
                  <a:avLst/>
                </a:prstGeom>
              </p:spPr>
              <p:txBody>
                <a:bodyPr lIns="72000" tIns="36000"/>
                <a:lstStyle>
                  <a:lvl1pPr marL="0" indent="0" algn="l" rtl="0" eaLnBrk="0" fontAlgn="base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ct val="0"/>
                    </a:spcAft>
                    <a:buFont typeface="Arial" charset="0"/>
                    <a:buNone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0"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0"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kumimoji="0" lang="en-US" altLang="ko-KR" sz="1600" b="0" i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0" name="텍스트 개체 틀 2">
                  <a:extLst>
                    <a:ext uri="{FF2B5EF4-FFF2-40B4-BE49-F238E27FC236}">
                      <a16:creationId xmlns:a16="http://schemas.microsoft.com/office/drawing/2014/main" id="{8E5D30B1-AACF-4312-9981-67ED2FFE0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4218" y="4959351"/>
                  <a:ext cx="888390" cy="247036"/>
                </a:xfrm>
                <a:prstGeom prst="rect">
                  <a:avLst/>
                </a:prstGeom>
                <a:blipFill>
                  <a:blip r:embed="rId4"/>
                  <a:stretch>
                    <a:fillRect b="-5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83DFDAA-C3C2-4941-ACB1-8DA69CFAC01D}"/>
                </a:ext>
              </a:extLst>
            </p:cNvPr>
            <p:cNvSpPr/>
            <p:nvPr/>
          </p:nvSpPr>
          <p:spPr bwMode="auto">
            <a:xfrm>
              <a:off x="5455126" y="4133035"/>
              <a:ext cx="624712" cy="548789"/>
            </a:xfrm>
            <a:prstGeom prst="roundRect">
              <a:avLst/>
            </a:prstGeom>
            <a:solidFill>
              <a:srgbClr val="ECECEC"/>
            </a:solidFill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4B89831-D83A-4D09-B8D0-29A3B4D1EBF7}"/>
                </a:ext>
              </a:extLst>
            </p:cNvPr>
            <p:cNvSpPr/>
            <p:nvPr/>
          </p:nvSpPr>
          <p:spPr bwMode="auto">
            <a:xfrm>
              <a:off x="6259456" y="4133035"/>
              <a:ext cx="624712" cy="548789"/>
            </a:xfrm>
            <a:prstGeom prst="roundRect">
              <a:avLst/>
            </a:prstGeom>
            <a:solidFill>
              <a:srgbClr val="ECECEC"/>
            </a:solidFill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47D530D-EA0D-4575-8248-837331FCD464}"/>
                </a:ext>
              </a:extLst>
            </p:cNvPr>
            <p:cNvSpPr/>
            <p:nvPr/>
          </p:nvSpPr>
          <p:spPr bwMode="auto">
            <a:xfrm>
              <a:off x="7360023" y="4133035"/>
              <a:ext cx="624712" cy="548789"/>
            </a:xfrm>
            <a:prstGeom prst="roundRect">
              <a:avLst/>
            </a:prstGeom>
            <a:solidFill>
              <a:srgbClr val="ECECEC"/>
            </a:solidFill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29CE0FC-3B59-4278-807D-97C0E99702CE}"/>
                </a:ext>
              </a:extLst>
            </p:cNvPr>
            <p:cNvSpPr/>
            <p:nvPr/>
          </p:nvSpPr>
          <p:spPr bwMode="auto">
            <a:xfrm>
              <a:off x="8143862" y="4133035"/>
              <a:ext cx="624712" cy="548789"/>
            </a:xfrm>
            <a:prstGeom prst="roundRect">
              <a:avLst/>
            </a:prstGeom>
            <a:solidFill>
              <a:srgbClr val="ECECEC"/>
            </a:solidFill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C4EB7EBB-EE40-49AD-A40F-4280D77FDB14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>
            <a:xfrm>
              <a:off x="6079838" y="4407430"/>
              <a:ext cx="179618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F688798-74F8-46A4-814A-9B542BB84702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>
              <a:off x="7984735" y="4407430"/>
              <a:ext cx="159127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548B09B-0F3B-40DD-AC6A-9EA6AE74A79D}"/>
                </a:ext>
              </a:extLst>
            </p:cNvPr>
            <p:cNvSpPr txBox="1"/>
            <p:nvPr/>
          </p:nvSpPr>
          <p:spPr>
            <a:xfrm>
              <a:off x="8107657" y="4253540"/>
              <a:ext cx="6987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1896"/>
              <a:r>
                <a: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LSTM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FDD2A7A-ACDE-4C59-8CA8-0FDA6B548095}"/>
                </a:ext>
              </a:extLst>
            </p:cNvPr>
            <p:cNvSpPr txBox="1"/>
            <p:nvPr/>
          </p:nvSpPr>
          <p:spPr>
            <a:xfrm>
              <a:off x="5419978" y="4253540"/>
              <a:ext cx="6987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1896"/>
              <a:r>
                <a: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LSTM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텍스트 개체 틀 2">
              <a:extLst>
                <a:ext uri="{FF2B5EF4-FFF2-40B4-BE49-F238E27FC236}">
                  <a16:creationId xmlns:a16="http://schemas.microsoft.com/office/drawing/2014/main" id="{C9895A6A-3909-44CD-B287-102664EA2F56}"/>
                </a:ext>
              </a:extLst>
            </p:cNvPr>
            <p:cNvSpPr txBox="1">
              <a:spLocks/>
            </p:cNvSpPr>
            <p:nvPr/>
          </p:nvSpPr>
          <p:spPr>
            <a:xfrm>
              <a:off x="862022" y="3701084"/>
              <a:ext cx="887484" cy="234350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>
                  <a:latin typeface="+mn-ea"/>
                </a:rPr>
                <a:t>Encoder</a:t>
              </a: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2CA6944-5416-4764-8B18-A48E2B8867EC}"/>
                </a:ext>
              </a:extLst>
            </p:cNvPr>
            <p:cNvSpPr/>
            <p:nvPr/>
          </p:nvSpPr>
          <p:spPr bwMode="auto">
            <a:xfrm>
              <a:off x="1348135" y="4133035"/>
              <a:ext cx="624712" cy="548789"/>
            </a:xfrm>
            <a:prstGeom prst="roundRect">
              <a:avLst/>
            </a:prstGeom>
            <a:solidFill>
              <a:srgbClr val="ECECEC"/>
            </a:solidFill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9E7D38E8-BDD0-488F-8B59-41EFD4DE65DE}"/>
                </a:ext>
              </a:extLst>
            </p:cNvPr>
            <p:cNvSpPr/>
            <p:nvPr/>
          </p:nvSpPr>
          <p:spPr bwMode="auto">
            <a:xfrm>
              <a:off x="2152465" y="4133035"/>
              <a:ext cx="624712" cy="548789"/>
            </a:xfrm>
            <a:prstGeom prst="roundRect">
              <a:avLst/>
            </a:prstGeom>
            <a:solidFill>
              <a:srgbClr val="ECECEC"/>
            </a:solidFill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454EB536-C84A-473C-A17E-AFE2BDDAF352}"/>
                </a:ext>
              </a:extLst>
            </p:cNvPr>
            <p:cNvCxnSpPr>
              <a:cxnSpLocks/>
              <a:stCxn id="37" idx="0"/>
              <a:endCxn id="90" idx="2"/>
            </p:cNvCxnSpPr>
            <p:nvPr/>
          </p:nvCxnSpPr>
          <p:spPr>
            <a:xfrm flipV="1">
              <a:off x="1660491" y="4681824"/>
              <a:ext cx="0" cy="23798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7C0CA3EE-9578-4DA0-B6C7-BF8F57982D7A}"/>
                </a:ext>
              </a:extLst>
            </p:cNvPr>
            <p:cNvCxnSpPr>
              <a:cxnSpLocks/>
              <a:stCxn id="90" idx="3"/>
              <a:endCxn id="91" idx="1"/>
            </p:cNvCxnSpPr>
            <p:nvPr/>
          </p:nvCxnSpPr>
          <p:spPr>
            <a:xfrm>
              <a:off x="1972847" y="4407430"/>
              <a:ext cx="179618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A911243-0B37-44DC-A86D-FC7E8757A717}"/>
                </a:ext>
              </a:extLst>
            </p:cNvPr>
            <p:cNvSpPr txBox="1"/>
            <p:nvPr/>
          </p:nvSpPr>
          <p:spPr>
            <a:xfrm>
              <a:off x="2113235" y="4253540"/>
              <a:ext cx="6987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1896"/>
              <a:r>
                <a: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LSTM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79383BA-97E3-40D8-A297-E83B9EB0FEB7}"/>
                </a:ext>
              </a:extLst>
            </p:cNvPr>
            <p:cNvSpPr txBox="1"/>
            <p:nvPr/>
          </p:nvSpPr>
          <p:spPr>
            <a:xfrm>
              <a:off x="1312987" y="4253540"/>
              <a:ext cx="6987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1896"/>
              <a:r>
                <a: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LSTM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97B777D1-BA35-45EE-8AFD-7F40E408EF14}"/>
                </a:ext>
              </a:extLst>
            </p:cNvPr>
            <p:cNvCxnSpPr>
              <a:cxnSpLocks/>
              <a:stCxn id="38" idx="0"/>
              <a:endCxn id="91" idx="2"/>
            </p:cNvCxnSpPr>
            <p:nvPr/>
          </p:nvCxnSpPr>
          <p:spPr>
            <a:xfrm flipV="1">
              <a:off x="2463448" y="4681824"/>
              <a:ext cx="1373" cy="2271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80C64B08-6C69-42D7-A3D5-3CD272401EBD}"/>
                </a:ext>
              </a:extLst>
            </p:cNvPr>
            <p:cNvCxnSpPr>
              <a:cxnSpLocks/>
              <a:stCxn id="101" idx="3"/>
            </p:cNvCxnSpPr>
            <p:nvPr/>
          </p:nvCxnSpPr>
          <p:spPr>
            <a:xfrm>
              <a:off x="2812031" y="4407429"/>
              <a:ext cx="526885" cy="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5C2A9B5-A92A-4202-A328-4F7C54402214}"/>
                </a:ext>
              </a:extLst>
            </p:cNvPr>
            <p:cNvSpPr/>
            <p:nvPr/>
          </p:nvSpPr>
          <p:spPr bwMode="auto">
            <a:xfrm>
              <a:off x="2945055" y="4222770"/>
              <a:ext cx="174850" cy="275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36679C5F-3AE8-46F9-AB85-2253C8F0C9E7}"/>
                </a:ext>
              </a:extLst>
            </p:cNvPr>
            <p:cNvSpPr/>
            <p:nvPr/>
          </p:nvSpPr>
          <p:spPr bwMode="auto">
            <a:xfrm>
              <a:off x="3346057" y="4133035"/>
              <a:ext cx="624712" cy="548789"/>
            </a:xfrm>
            <a:prstGeom prst="roundRect">
              <a:avLst/>
            </a:prstGeom>
            <a:solidFill>
              <a:srgbClr val="ECECEC"/>
            </a:solidFill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1439354E-40F6-4171-8827-B1832C4DD859}"/>
                </a:ext>
              </a:extLst>
            </p:cNvPr>
            <p:cNvCxnSpPr>
              <a:cxnSpLocks/>
              <a:stCxn id="40" idx="0"/>
              <a:endCxn id="111" idx="2"/>
            </p:cNvCxnSpPr>
            <p:nvPr/>
          </p:nvCxnSpPr>
          <p:spPr>
            <a:xfrm flipV="1">
              <a:off x="3658413" y="4681824"/>
              <a:ext cx="0" cy="27752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6E819EA5-071B-476B-9FA5-4C8AE81E2365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3970769" y="4407430"/>
              <a:ext cx="1484356" cy="164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42A0B3F-E86B-4406-8025-BC9E8DEC5075}"/>
                </a:ext>
              </a:extLst>
            </p:cNvPr>
            <p:cNvSpPr/>
            <p:nvPr/>
          </p:nvSpPr>
          <p:spPr bwMode="auto">
            <a:xfrm>
              <a:off x="4284283" y="4222770"/>
              <a:ext cx="840008" cy="37139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1200" b="0">
                  <a:solidFill>
                    <a:schemeClr val="tx1"/>
                  </a:solidFill>
                  <a:latin typeface="+mn-ea"/>
                </a:rPr>
                <a:t>Context</a:t>
              </a:r>
            </a:p>
            <a:p>
              <a:pPr algn="ctr"/>
              <a:r>
                <a:rPr kumimoji="0" lang="en-US" altLang="ko-KR" sz="1200" b="0">
                  <a:solidFill>
                    <a:schemeClr val="tx1"/>
                  </a:solidFill>
                  <a:latin typeface="+mn-ea"/>
                </a:rPr>
                <a:t>Vector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DA3FBCA-CDA7-456D-AC0A-FF765A0B19AE}"/>
                </a:ext>
              </a:extLst>
            </p:cNvPr>
            <p:cNvSpPr txBox="1"/>
            <p:nvPr/>
          </p:nvSpPr>
          <p:spPr>
            <a:xfrm>
              <a:off x="3306827" y="4253540"/>
              <a:ext cx="6987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1896"/>
              <a:r>
                <a: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LSTM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48DA275-24A8-4FDD-AB6F-6EAE903015F5}"/>
                </a:ext>
              </a:extLst>
            </p:cNvPr>
            <p:cNvCxnSpPr>
              <a:cxnSpLocks/>
              <a:stCxn id="44" idx="3"/>
              <a:endCxn id="46" idx="1"/>
            </p:cNvCxnSpPr>
            <p:nvPr/>
          </p:nvCxnSpPr>
          <p:spPr>
            <a:xfrm>
              <a:off x="6884168" y="4407430"/>
              <a:ext cx="475855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2972B48-5F70-4EA9-AF72-5C6FE8866734}"/>
                </a:ext>
              </a:extLst>
            </p:cNvPr>
            <p:cNvSpPr/>
            <p:nvPr/>
          </p:nvSpPr>
          <p:spPr bwMode="auto">
            <a:xfrm>
              <a:off x="7006834" y="4213245"/>
              <a:ext cx="174850" cy="275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6A1D8DE-0659-47CE-8D05-D170A75DA937}"/>
                </a:ext>
              </a:extLst>
            </p:cNvPr>
            <p:cNvSpPr txBox="1"/>
            <p:nvPr/>
          </p:nvSpPr>
          <p:spPr>
            <a:xfrm>
              <a:off x="6220226" y="4253540"/>
              <a:ext cx="6987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1896"/>
              <a:r>
                <a: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LSTM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BF343D9-9AAA-4477-B6FF-717E31C6E139}"/>
                </a:ext>
              </a:extLst>
            </p:cNvPr>
            <p:cNvSpPr txBox="1"/>
            <p:nvPr/>
          </p:nvSpPr>
          <p:spPr>
            <a:xfrm>
              <a:off x="7323818" y="4253540"/>
              <a:ext cx="6987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1896"/>
              <a:r>
                <a: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LSTM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텍스트 개체 틀 2">
              <a:extLst>
                <a:ext uri="{FF2B5EF4-FFF2-40B4-BE49-F238E27FC236}">
                  <a16:creationId xmlns:a16="http://schemas.microsoft.com/office/drawing/2014/main" id="{208CD91A-513B-4C8A-A728-82FCA161D58B}"/>
                </a:ext>
              </a:extLst>
            </p:cNvPr>
            <p:cNvSpPr txBox="1">
              <a:spLocks/>
            </p:cNvSpPr>
            <p:nvPr/>
          </p:nvSpPr>
          <p:spPr>
            <a:xfrm>
              <a:off x="4921621" y="3701084"/>
              <a:ext cx="887484" cy="234350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>
                  <a:latin typeface="+mn-ea"/>
                </a:rPr>
                <a:t>Decoder</a:t>
              </a: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DCD94BE3-DD8A-4FF1-B3DD-F28537533BE8}"/>
                </a:ext>
              </a:extLst>
            </p:cNvPr>
            <p:cNvSpPr/>
            <p:nvPr/>
          </p:nvSpPr>
          <p:spPr bwMode="auto">
            <a:xfrm>
              <a:off x="2945055" y="2767961"/>
              <a:ext cx="174850" cy="275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텍스트 개체 틀 2">
              <a:extLst>
                <a:ext uri="{FF2B5EF4-FFF2-40B4-BE49-F238E27FC236}">
                  <a16:creationId xmlns:a16="http://schemas.microsoft.com/office/drawing/2014/main" id="{F66472FF-1305-4BEF-9485-97165267BAB4}"/>
                </a:ext>
              </a:extLst>
            </p:cNvPr>
            <p:cNvSpPr txBox="1">
              <a:spLocks/>
            </p:cNvSpPr>
            <p:nvPr/>
          </p:nvSpPr>
          <p:spPr>
            <a:xfrm>
              <a:off x="5336382" y="4959351"/>
              <a:ext cx="888390" cy="247036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0">
                  <a:latin typeface="+mn-ea"/>
                  <a:ea typeface="+mn-ea"/>
                </a:rPr>
                <a:t>&lt;</a:t>
              </a:r>
              <a:r>
                <a:rPr lang="en-US" altLang="ko-KR" sz="1500" b="0" err="1">
                  <a:latin typeface="+mn-ea"/>
                  <a:ea typeface="+mn-ea"/>
                </a:rPr>
                <a:t>sos</a:t>
              </a:r>
              <a:r>
                <a:rPr lang="en-US" altLang="ko-KR" sz="1500" b="0">
                  <a:latin typeface="+mn-ea"/>
                  <a:ea typeface="+mn-ea"/>
                </a:rPr>
                <a:t>&gt;</a:t>
              </a:r>
              <a:endParaRPr kumimoji="0" lang="en-US" altLang="ko-KR" sz="1500" b="0" i="1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8E6C383D-4C08-4C2A-B6DD-12E53369A4F5}"/>
                </a:ext>
              </a:extLst>
            </p:cNvPr>
            <p:cNvCxnSpPr>
              <a:cxnSpLocks/>
              <a:stCxn id="270" idx="0"/>
            </p:cNvCxnSpPr>
            <p:nvPr/>
          </p:nvCxnSpPr>
          <p:spPr>
            <a:xfrm flipV="1">
              <a:off x="5780577" y="4700112"/>
              <a:ext cx="0" cy="2592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B53A4575-10B2-442D-9AEF-39C9E7D2BA8F}"/>
                </a:ext>
              </a:extLst>
            </p:cNvPr>
            <p:cNvSpPr/>
            <p:nvPr/>
          </p:nvSpPr>
          <p:spPr bwMode="auto">
            <a:xfrm>
              <a:off x="2945055" y="2095339"/>
              <a:ext cx="17485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텍스트 개체 틀 2">
              <a:extLst>
                <a:ext uri="{FF2B5EF4-FFF2-40B4-BE49-F238E27FC236}">
                  <a16:creationId xmlns:a16="http://schemas.microsoft.com/office/drawing/2014/main" id="{98B733FF-CAB1-46D8-90E4-5F1275E17899}"/>
                </a:ext>
              </a:extLst>
            </p:cNvPr>
            <p:cNvSpPr txBox="1">
              <a:spLocks/>
            </p:cNvSpPr>
            <p:nvPr/>
          </p:nvSpPr>
          <p:spPr>
            <a:xfrm>
              <a:off x="8012023" y="4968250"/>
              <a:ext cx="888390" cy="247036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0">
                  <a:latin typeface="+mn-ea"/>
                  <a:ea typeface="+mn-ea"/>
                </a:rPr>
                <a:t>&lt;</a:t>
              </a:r>
              <a:r>
                <a:rPr lang="en-US" altLang="ko-KR" sz="1500" b="0" err="1">
                  <a:latin typeface="+mn-ea"/>
                </a:rPr>
                <a:t>e</a:t>
              </a:r>
              <a:r>
                <a:rPr lang="en-US" altLang="ko-KR" sz="1500" b="0" err="1">
                  <a:latin typeface="+mn-ea"/>
                  <a:ea typeface="+mn-ea"/>
                </a:rPr>
                <a:t>os</a:t>
              </a:r>
              <a:r>
                <a:rPr lang="en-US" altLang="ko-KR" sz="1500" b="0">
                  <a:latin typeface="+mn-ea"/>
                  <a:ea typeface="+mn-ea"/>
                </a:rPr>
                <a:t>&gt;</a:t>
              </a:r>
              <a:endParaRPr kumimoji="0" lang="en-US" altLang="ko-KR" sz="1500" b="0" i="1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38" name="직선 화살표 연결선 337">
              <a:extLst>
                <a:ext uri="{FF2B5EF4-FFF2-40B4-BE49-F238E27FC236}">
                  <a16:creationId xmlns:a16="http://schemas.microsoft.com/office/drawing/2014/main" id="{60AD747C-E43A-40A3-A891-0FD76C4A9295}"/>
                </a:ext>
              </a:extLst>
            </p:cNvPr>
            <p:cNvCxnSpPr>
              <a:cxnSpLocks/>
              <a:stCxn id="337" idx="0"/>
              <a:endCxn id="47" idx="2"/>
            </p:cNvCxnSpPr>
            <p:nvPr/>
          </p:nvCxnSpPr>
          <p:spPr>
            <a:xfrm flipV="1">
              <a:off x="8456218" y="4681824"/>
              <a:ext cx="0" cy="2864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2B92D2C8-2D5C-4D72-9806-464008DDD96B}"/>
              </a:ext>
            </a:extLst>
          </p:cNvPr>
          <p:cNvCxnSpPr>
            <a:cxnSpLocks/>
            <a:stCxn id="47" idx="0"/>
            <a:endCxn id="199" idx="2"/>
          </p:cNvCxnSpPr>
          <p:nvPr/>
        </p:nvCxnSpPr>
        <p:spPr>
          <a:xfrm flipV="1">
            <a:off x="8456218" y="2457312"/>
            <a:ext cx="10948" cy="22196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A2107C66-3ED2-470F-8112-9D8F4543DBA2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1660491" y="3264449"/>
            <a:ext cx="8449" cy="14124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7B8A177-C9E1-406E-917E-38645BCD8F93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2464821" y="3233322"/>
            <a:ext cx="0" cy="14436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CDC473F7-77BF-4566-A045-121F65A4E6AB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658413" y="3256719"/>
            <a:ext cx="0" cy="14202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텍스트 개체 틀 2">
            <a:extLst>
              <a:ext uri="{FF2B5EF4-FFF2-40B4-BE49-F238E27FC236}">
                <a16:creationId xmlns:a16="http://schemas.microsoft.com/office/drawing/2014/main" id="{00256D43-6DE2-4B3E-B9B3-28A3CC499292}"/>
              </a:ext>
            </a:extLst>
          </p:cNvPr>
          <p:cNvSpPr txBox="1">
            <a:spLocks/>
          </p:cNvSpPr>
          <p:nvPr/>
        </p:nvSpPr>
        <p:spPr>
          <a:xfrm>
            <a:off x="3880118" y="3589743"/>
            <a:ext cx="1010593" cy="223415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000">
                <a:solidFill>
                  <a:schemeClr val="accent6">
                    <a:lumMod val="75000"/>
                  </a:schemeClr>
                </a:solidFill>
                <a:latin typeface="+mn-ea"/>
              </a:rPr>
              <a:t>Dot product</a:t>
            </a: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41F9FB45-15FF-4CA7-B5DC-C558B9B2E131}"/>
              </a:ext>
            </a:extLst>
          </p:cNvPr>
          <p:cNvCxnSpPr>
            <a:cxnSpLocks/>
            <a:stCxn id="47" idx="0"/>
            <a:endCxn id="235" idx="2"/>
          </p:cNvCxnSpPr>
          <p:nvPr/>
        </p:nvCxnSpPr>
        <p:spPr>
          <a:xfrm flipH="1" flipV="1">
            <a:off x="1595977" y="3708870"/>
            <a:ext cx="6860241" cy="9680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BD1DCFFC-3E0E-4104-BC22-8604C5B96946}"/>
              </a:ext>
            </a:extLst>
          </p:cNvPr>
          <p:cNvCxnSpPr>
            <a:cxnSpLocks/>
            <a:stCxn id="47" idx="0"/>
            <a:endCxn id="258" idx="2"/>
          </p:cNvCxnSpPr>
          <p:nvPr/>
        </p:nvCxnSpPr>
        <p:spPr>
          <a:xfrm flipH="1" flipV="1">
            <a:off x="2387261" y="3708870"/>
            <a:ext cx="6068957" cy="9680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1A5A4D6-67D3-49B3-8837-25827A536590}"/>
              </a:ext>
            </a:extLst>
          </p:cNvPr>
          <p:cNvCxnSpPr>
            <a:cxnSpLocks/>
            <a:stCxn id="47" idx="0"/>
            <a:endCxn id="254" idx="2"/>
          </p:cNvCxnSpPr>
          <p:nvPr/>
        </p:nvCxnSpPr>
        <p:spPr>
          <a:xfrm flipH="1" flipV="1">
            <a:off x="3580853" y="3708870"/>
            <a:ext cx="4875365" cy="9680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EF6E10D5-C7EA-43DA-97FC-F080DB8FE336}"/>
              </a:ext>
            </a:extLst>
          </p:cNvPr>
          <p:cNvSpPr/>
          <p:nvPr/>
        </p:nvSpPr>
        <p:spPr bwMode="auto">
          <a:xfrm>
            <a:off x="1347360" y="3003262"/>
            <a:ext cx="2611855" cy="261187"/>
          </a:xfrm>
          <a:prstGeom prst="roundRect">
            <a:avLst/>
          </a:prstGeom>
          <a:solidFill>
            <a:srgbClr val="FDEADA"/>
          </a:solidFill>
          <a:ln w="9525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endParaRPr lang="ko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텍스트 개체 틀 2">
            <a:extLst>
              <a:ext uri="{FF2B5EF4-FFF2-40B4-BE49-F238E27FC236}">
                <a16:creationId xmlns:a16="http://schemas.microsoft.com/office/drawing/2014/main" id="{8A375E26-DCC8-44C3-84E4-8A67A0D293B5}"/>
              </a:ext>
            </a:extLst>
          </p:cNvPr>
          <p:cNvSpPr txBox="1">
            <a:spLocks/>
          </p:cNvSpPr>
          <p:nvPr/>
        </p:nvSpPr>
        <p:spPr>
          <a:xfrm>
            <a:off x="7398847" y="2088579"/>
            <a:ext cx="2136638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[</a:t>
            </a:r>
            <a:r>
              <a:rPr kumimoji="0" lang="en-US" altLang="ko-KR" sz="1500" b="0" i="1">
                <a:latin typeface="+mn-ea"/>
              </a:rPr>
              <a:t>t </a:t>
            </a:r>
            <a:r>
              <a:rPr kumimoji="0" lang="ko-KR" altLang="en-US" b="0">
                <a:latin typeface="+mn-ea"/>
              </a:rPr>
              <a:t>시점의</a:t>
            </a:r>
            <a:r>
              <a:rPr kumimoji="0" lang="en-US" altLang="ko-KR" b="0">
                <a:latin typeface="+mn-ea"/>
              </a:rPr>
              <a:t> </a:t>
            </a:r>
            <a:r>
              <a:rPr kumimoji="0" lang="ko-KR" altLang="en-US" b="0">
                <a:latin typeface="+mn-ea"/>
              </a:rPr>
              <a:t>예측단어</a:t>
            </a:r>
            <a:r>
              <a:rPr kumimoji="0" lang="en-US" altLang="ko-KR" b="0">
                <a:latin typeface="+mn-ea"/>
              </a:rPr>
              <a:t>]</a:t>
            </a:r>
          </a:p>
        </p:txBody>
      </p: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46EA0C1A-2A0D-4ADA-8586-44F25980B84F}"/>
              </a:ext>
            </a:extLst>
          </p:cNvPr>
          <p:cNvCxnSpPr>
            <a:cxnSpLocks/>
            <a:endCxn id="204" idx="2"/>
          </p:cNvCxnSpPr>
          <p:nvPr/>
        </p:nvCxnSpPr>
        <p:spPr>
          <a:xfrm>
            <a:off x="2680948" y="2310627"/>
            <a:ext cx="5708351" cy="143004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타원 203">
            <a:extLst>
              <a:ext uri="{FF2B5EF4-FFF2-40B4-BE49-F238E27FC236}">
                <a16:creationId xmlns:a16="http://schemas.microsoft.com/office/drawing/2014/main" id="{94C80E80-F8CE-4142-AF1D-53BDED3F48E3}"/>
              </a:ext>
            </a:extLst>
          </p:cNvPr>
          <p:cNvSpPr/>
          <p:nvPr/>
        </p:nvSpPr>
        <p:spPr bwMode="auto">
          <a:xfrm>
            <a:off x="8389299" y="3665301"/>
            <a:ext cx="150744" cy="150744"/>
          </a:xfrm>
          <a:prstGeom prst="ellipse">
            <a:avLst/>
          </a:prstGeom>
          <a:solidFill>
            <a:srgbClr val="F38F15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D7E18A2A-B72C-42BD-B01C-C0981FB3BB33}"/>
              </a:ext>
            </a:extLst>
          </p:cNvPr>
          <p:cNvSpPr/>
          <p:nvPr/>
        </p:nvSpPr>
        <p:spPr bwMode="auto">
          <a:xfrm>
            <a:off x="1595977" y="3633498"/>
            <a:ext cx="150744" cy="15074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20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0A29D894-7478-4CCF-8240-21884B1B7AC4}"/>
              </a:ext>
            </a:extLst>
          </p:cNvPr>
          <p:cNvSpPr/>
          <p:nvPr/>
        </p:nvSpPr>
        <p:spPr bwMode="auto">
          <a:xfrm>
            <a:off x="3580853" y="3633498"/>
            <a:ext cx="150744" cy="15074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20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E0CCE08E-A414-4CA4-A96D-ADA7AE214B86}"/>
              </a:ext>
            </a:extLst>
          </p:cNvPr>
          <p:cNvSpPr/>
          <p:nvPr/>
        </p:nvSpPr>
        <p:spPr bwMode="auto">
          <a:xfrm>
            <a:off x="2387261" y="3633498"/>
            <a:ext cx="150744" cy="15074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20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CF9E19E-27A9-4E34-9B55-33A6CC781F03}"/>
              </a:ext>
            </a:extLst>
          </p:cNvPr>
          <p:cNvSpPr/>
          <p:nvPr/>
        </p:nvSpPr>
        <p:spPr bwMode="auto">
          <a:xfrm>
            <a:off x="1624154" y="2682808"/>
            <a:ext cx="92125" cy="320462"/>
          </a:xfrm>
          <a:prstGeom prst="rect">
            <a:avLst/>
          </a:prstGeom>
          <a:solidFill>
            <a:srgbClr val="FBE8D8"/>
          </a:solidFill>
          <a:ln w="9525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A33E2844-08F6-4EDD-85B9-5568A03080AC}"/>
              </a:ext>
            </a:extLst>
          </p:cNvPr>
          <p:cNvSpPr/>
          <p:nvPr/>
        </p:nvSpPr>
        <p:spPr bwMode="auto">
          <a:xfrm>
            <a:off x="2416570" y="2869900"/>
            <a:ext cx="92125" cy="133369"/>
          </a:xfrm>
          <a:prstGeom prst="rect">
            <a:avLst/>
          </a:prstGeom>
          <a:solidFill>
            <a:srgbClr val="FBE8D8"/>
          </a:solidFill>
          <a:ln w="9525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DCF656D9-28A8-4CA4-88F0-EA1907C8D358}"/>
              </a:ext>
            </a:extLst>
          </p:cNvPr>
          <p:cNvSpPr/>
          <p:nvPr/>
        </p:nvSpPr>
        <p:spPr bwMode="auto">
          <a:xfrm>
            <a:off x="3615242" y="2548670"/>
            <a:ext cx="92125" cy="454599"/>
          </a:xfrm>
          <a:prstGeom prst="rect">
            <a:avLst/>
          </a:prstGeom>
          <a:solidFill>
            <a:srgbClr val="FBE8D8"/>
          </a:solidFill>
          <a:ln w="9525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왼쪽 중괄호 300">
            <a:extLst>
              <a:ext uri="{FF2B5EF4-FFF2-40B4-BE49-F238E27FC236}">
                <a16:creationId xmlns:a16="http://schemas.microsoft.com/office/drawing/2014/main" id="{9FCA65C2-DD3A-4E79-AD8C-5092B0A852CD}"/>
              </a:ext>
            </a:extLst>
          </p:cNvPr>
          <p:cNvSpPr/>
          <p:nvPr/>
        </p:nvSpPr>
        <p:spPr>
          <a:xfrm>
            <a:off x="1137537" y="2166711"/>
            <a:ext cx="191610" cy="1909320"/>
          </a:xfrm>
          <a:prstGeom prst="leftBrace">
            <a:avLst>
              <a:gd name="adj1" fmla="val 37529"/>
              <a:gd name="adj2" fmla="val 50000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텍스트 개체 틀 2">
            <a:extLst>
              <a:ext uri="{FF2B5EF4-FFF2-40B4-BE49-F238E27FC236}">
                <a16:creationId xmlns:a16="http://schemas.microsoft.com/office/drawing/2014/main" id="{189F22C8-F920-4820-8304-DDA2D8A804AC}"/>
              </a:ext>
            </a:extLst>
          </p:cNvPr>
          <p:cNvSpPr txBox="1">
            <a:spLocks/>
          </p:cNvSpPr>
          <p:nvPr/>
        </p:nvSpPr>
        <p:spPr>
          <a:xfrm>
            <a:off x="262201" y="2929328"/>
            <a:ext cx="970093" cy="381980"/>
          </a:xfrm>
          <a:prstGeom prst="rect">
            <a:avLst/>
          </a:prstGeom>
        </p:spPr>
        <p:txBody>
          <a:bodyPr lIns="72000" tIns="36000" rIns="91440" bIns="45720" anchor="t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>
                <a:solidFill>
                  <a:schemeClr val="accent6">
                    <a:lumMod val="76000"/>
                  </a:schemeClr>
                </a:solidFill>
                <a:latin typeface="맑은 고딕"/>
                <a:ea typeface="맑은 고딕"/>
              </a:rPr>
              <a:t>Attention</a:t>
            </a:r>
            <a:br>
              <a:rPr lang="ko-KR" altLang="en-US" sz="1000">
                <a:solidFill>
                  <a:schemeClr val="accent6">
                    <a:lumMod val="76000"/>
                  </a:schemeClr>
                </a:solidFill>
                <a:latin typeface="맑은 고딕"/>
                <a:ea typeface="맑은 고딕"/>
              </a:rPr>
            </a:br>
            <a:r>
              <a:rPr lang="ko-KR" altLang="en-US" sz="1000">
                <a:solidFill>
                  <a:schemeClr val="accent6">
                    <a:lumMod val="76000"/>
                  </a:schemeClr>
                </a:solidFill>
                <a:ea typeface="맑은 고딕"/>
              </a:rPr>
              <a:t>mechanism</a:t>
            </a:r>
          </a:p>
        </p:txBody>
      </p:sp>
      <p:sp>
        <p:nvSpPr>
          <p:cNvPr id="317" name="텍스트 개체 틀 2">
            <a:extLst>
              <a:ext uri="{FF2B5EF4-FFF2-40B4-BE49-F238E27FC236}">
                <a16:creationId xmlns:a16="http://schemas.microsoft.com/office/drawing/2014/main" id="{57A50385-28AB-4D64-A0F0-CC7975509069}"/>
              </a:ext>
            </a:extLst>
          </p:cNvPr>
          <p:cNvSpPr txBox="1">
            <a:spLocks/>
          </p:cNvSpPr>
          <p:nvPr/>
        </p:nvSpPr>
        <p:spPr>
          <a:xfrm>
            <a:off x="8511126" y="3556306"/>
            <a:ext cx="895549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600" b="0" err="1">
                <a:latin typeface="+mn-ea"/>
              </a:rPr>
              <a:t>concat</a:t>
            </a:r>
            <a:endParaRPr kumimoji="0" lang="en-US" altLang="ko-KR" sz="1600" b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텍스트 개체 틀 2">
                <a:extLst>
                  <a:ext uri="{FF2B5EF4-FFF2-40B4-BE49-F238E27FC236}">
                    <a16:creationId xmlns:a16="http://schemas.microsoft.com/office/drawing/2014/main" id="{0F6BF559-B221-445E-8552-340FEC580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3656" y="2363528"/>
                <a:ext cx="555803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ko-KR" sz="12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19" name="텍스트 개체 틀 2">
                <a:extLst>
                  <a:ext uri="{FF2B5EF4-FFF2-40B4-BE49-F238E27FC236}">
                    <a16:creationId xmlns:a16="http://schemas.microsoft.com/office/drawing/2014/main" id="{0F6BF559-B221-445E-8552-340FEC580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56" y="2363528"/>
                <a:ext cx="555803" cy="271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텍스트 개체 틀 2">
                <a:extLst>
                  <a:ext uri="{FF2B5EF4-FFF2-40B4-BE49-F238E27FC236}">
                    <a16:creationId xmlns:a16="http://schemas.microsoft.com/office/drawing/2014/main" id="{263FD7A2-94C1-436B-A312-E00AD95D5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8601" y="2410862"/>
                <a:ext cx="555803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ko-KR" sz="12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20" name="텍스트 개체 틀 2">
                <a:extLst>
                  <a:ext uri="{FF2B5EF4-FFF2-40B4-BE49-F238E27FC236}">
                    <a16:creationId xmlns:a16="http://schemas.microsoft.com/office/drawing/2014/main" id="{263FD7A2-94C1-436B-A312-E00AD95D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01" y="2410862"/>
                <a:ext cx="555803" cy="2718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텍스트 개체 틀 2">
                <a:extLst>
                  <a:ext uri="{FF2B5EF4-FFF2-40B4-BE49-F238E27FC236}">
                    <a16:creationId xmlns:a16="http://schemas.microsoft.com/office/drawing/2014/main" id="{24F40B9D-2105-4956-B806-6E95303E20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8155" y="2407144"/>
                <a:ext cx="555803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ko-KR" sz="12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21" name="텍스트 개체 틀 2">
                <a:extLst>
                  <a:ext uri="{FF2B5EF4-FFF2-40B4-BE49-F238E27FC236}">
                    <a16:creationId xmlns:a16="http://schemas.microsoft.com/office/drawing/2014/main" id="{24F40B9D-2105-4956-B806-6E95303E2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155" y="2407144"/>
                <a:ext cx="555803" cy="271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269EA325-B2D6-4ECE-B6F3-5A59BBC44298}"/>
              </a:ext>
            </a:extLst>
          </p:cNvPr>
          <p:cNvSpPr/>
          <p:nvPr/>
        </p:nvSpPr>
        <p:spPr bwMode="auto">
          <a:xfrm>
            <a:off x="4890711" y="2113025"/>
            <a:ext cx="1175889" cy="466163"/>
          </a:xfrm>
          <a:prstGeom prst="rect">
            <a:avLst/>
          </a:prstGeom>
          <a:solidFill>
            <a:srgbClr val="FFF2CC"/>
          </a:solidFill>
          <a:ln w="19050"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</a:rPr>
              <a:t>Attention </a:t>
            </a:r>
            <a:br>
              <a:rPr lang="en-US" altLang="ko-KR" sz="1200" b="0">
                <a:solidFill>
                  <a:schemeClr val="tx1"/>
                </a:solidFill>
              </a:rPr>
            </a:br>
            <a:r>
              <a:rPr lang="en-US" altLang="ko-KR" sz="1200" b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FAF71C8A-6529-4AF8-AB89-0DF363DFCC7F}"/>
              </a:ext>
            </a:extLst>
          </p:cNvPr>
          <p:cNvSpPr/>
          <p:nvPr/>
        </p:nvSpPr>
        <p:spPr bwMode="auto">
          <a:xfrm>
            <a:off x="2586992" y="2237127"/>
            <a:ext cx="150744" cy="150744"/>
          </a:xfrm>
          <a:prstGeom prst="ellipse">
            <a:avLst/>
          </a:prstGeom>
          <a:solidFill>
            <a:srgbClr val="F38F15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4" name="텍스트 개체 틀 2">
            <a:extLst>
              <a:ext uri="{FF2B5EF4-FFF2-40B4-BE49-F238E27FC236}">
                <a16:creationId xmlns:a16="http://schemas.microsoft.com/office/drawing/2014/main" id="{E9509E1E-0CE5-44D5-AAF6-3AE2786A08D9}"/>
              </a:ext>
            </a:extLst>
          </p:cNvPr>
          <p:cNvSpPr txBox="1">
            <a:spLocks/>
          </p:cNvSpPr>
          <p:nvPr/>
        </p:nvSpPr>
        <p:spPr>
          <a:xfrm>
            <a:off x="2577560" y="2167787"/>
            <a:ext cx="190654" cy="271877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solidFill>
                  <a:schemeClr val="tx1"/>
                </a:solidFill>
                <a:latin typeface="+mn-ea"/>
              </a:rPr>
              <a:t>+</a:t>
            </a:r>
          </a:p>
        </p:txBody>
      </p:sp>
      <p:sp>
        <p:nvSpPr>
          <p:cNvPr id="345" name="사각형: 둥근 모서리 344">
            <a:extLst>
              <a:ext uri="{FF2B5EF4-FFF2-40B4-BE49-F238E27FC236}">
                <a16:creationId xmlns:a16="http://schemas.microsoft.com/office/drawing/2014/main" id="{7FD97F06-7F28-4D51-9CF4-D2B443F93ACC}"/>
              </a:ext>
            </a:extLst>
          </p:cNvPr>
          <p:cNvSpPr/>
          <p:nvPr/>
        </p:nvSpPr>
        <p:spPr bwMode="auto">
          <a:xfrm>
            <a:off x="8048574" y="2813202"/>
            <a:ext cx="837184" cy="5396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</a:rPr>
              <a:t>output layer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448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/>
            <a:r>
              <a:rPr lang="ko-KR" altLang="en-US">
                <a:ea typeface="맑은 고딕"/>
              </a:rPr>
              <a:t>출력층 </a:t>
            </a:r>
            <a:r>
              <a:rPr lang="en-US" altLang="ko-KR">
                <a:ea typeface="맑은 고딕"/>
              </a:rPr>
              <a:t>: </a:t>
            </a:r>
            <a:r>
              <a:rPr kumimoji="1" lang="en-US" altLang="ko-KR" sz="1600" err="1">
                <a:latin typeface="맑은 고딕"/>
                <a:ea typeface="맑은 고딕"/>
                <a:sym typeface="Wingdings" pitchFamily="2" charset="2"/>
              </a:rPr>
              <a:t>Concat</a:t>
            </a:r>
            <a:r>
              <a:rPr kumimoji="1" lang="en-US" altLang="ko-KR" sz="1600">
                <a:latin typeface="맑은 고딕"/>
                <a:ea typeface="맑은 고딕"/>
                <a:sym typeface="Wingdings" pitchFamily="2" charset="2"/>
              </a:rPr>
              <a:t> &amp; Linear layer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 b="0">
                <a:latin typeface="+mn-lt"/>
                <a:ea typeface="+mn-ea"/>
              </a:rPr>
              <a:t>마지막으로 </a:t>
            </a:r>
            <a:r>
              <a:rPr lang="ko-KR" altLang="en-US" b="0" err="1">
                <a:latin typeface="+mn-lt"/>
                <a:ea typeface="+mn-ea"/>
              </a:rPr>
              <a:t>어텐션</a:t>
            </a:r>
            <a:r>
              <a:rPr lang="ko-KR" altLang="en-US" b="0">
                <a:latin typeface="+mn-lt"/>
                <a:ea typeface="+mn-ea"/>
              </a:rPr>
              <a:t> 값과 </a:t>
            </a:r>
            <a:r>
              <a:rPr lang="ko-KR" altLang="en-US" b="0" err="1">
                <a:latin typeface="+mn-lt"/>
                <a:ea typeface="+mn-ea"/>
              </a:rPr>
              <a:t>디코더의</a:t>
            </a:r>
            <a:r>
              <a:rPr lang="ko-KR" altLang="en-US" b="0">
                <a:latin typeface="+mn-lt"/>
                <a:ea typeface="+mn-ea"/>
              </a:rPr>
              <a:t> </a:t>
            </a:r>
            <a:r>
              <a:rPr lang="en-US" altLang="ko-KR" b="0">
                <a:latin typeface="+mn-lt"/>
                <a:ea typeface="+mn-ea"/>
              </a:rPr>
              <a:t>t</a:t>
            </a:r>
            <a:r>
              <a:rPr lang="ko-KR" altLang="en-US" b="0">
                <a:latin typeface="+mn-lt"/>
                <a:ea typeface="+mn-ea"/>
              </a:rPr>
              <a:t>시점의 은닉상태를 연결</a:t>
            </a:r>
            <a:r>
              <a:rPr lang="en-US" altLang="ko-KR" b="0">
                <a:latin typeface="+mn-lt"/>
                <a:ea typeface="+mn-ea"/>
              </a:rPr>
              <a:t>(concatenate)</a:t>
            </a:r>
            <a:r>
              <a:rPr lang="ko-KR" altLang="en-US" b="0">
                <a:latin typeface="+mn-lt"/>
                <a:ea typeface="+mn-ea"/>
              </a:rPr>
              <a:t>하여</a:t>
            </a:r>
            <a:r>
              <a:rPr lang="en-US" altLang="ko-KR" b="0">
                <a:latin typeface="+mn-lt"/>
                <a:ea typeface="+mn-ea"/>
              </a:rPr>
              <a:t>, </a:t>
            </a:r>
            <a:r>
              <a:rPr lang="ko-KR" altLang="en-US" b="0">
                <a:latin typeface="+mn-lt"/>
                <a:ea typeface="+mn-ea"/>
              </a:rPr>
              <a:t>출력층을 통과함</a:t>
            </a:r>
            <a:r>
              <a:rPr lang="en-US" altLang="ko-KR" b="0">
                <a:latin typeface="+mn-lt"/>
                <a:ea typeface="+mn-ea"/>
              </a:rPr>
              <a:t>. </a:t>
            </a:r>
            <a:r>
              <a:rPr lang="ko-KR" altLang="en-US" b="0">
                <a:latin typeface="+mn-lt"/>
                <a:ea typeface="+mn-ea"/>
              </a:rPr>
              <a:t>출력층은 선형 </a:t>
            </a:r>
            <a:r>
              <a:rPr lang="en-US" altLang="ko-KR"/>
              <a:t>dense</a:t>
            </a:r>
            <a:r>
              <a:rPr lang="ko-KR" altLang="en-US"/>
              <a:t>층과 활성화 함수층으로 이루어져 있어 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전체 단어들 중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 가장 확률이 높은 단어를 해당 시점 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셀의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출력 단어로 결정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함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</a:rPr>
              <a:t>.</a:t>
            </a:r>
            <a:r>
              <a:rPr lang="en-US" altLang="ko-KR" b="0">
                <a:latin typeface="+mn-lt"/>
                <a:ea typeface="+mn-ea"/>
              </a:rPr>
              <a:t> </a:t>
            </a:r>
            <a:r>
              <a:rPr lang="ko-KR" altLang="en-US" b="0">
                <a:latin typeface="+mn-lt"/>
                <a:ea typeface="+mn-ea"/>
              </a:rPr>
              <a:t>이렇게 </a:t>
            </a:r>
            <a:r>
              <a:rPr lang="ko-KR" altLang="en-US" b="0" err="1">
                <a:latin typeface="+mn-lt"/>
                <a:ea typeface="+mn-ea"/>
              </a:rPr>
              <a:t>어텐션</a:t>
            </a:r>
            <a:r>
              <a:rPr lang="ko-KR" altLang="en-US" b="0">
                <a:latin typeface="+mn-lt"/>
                <a:ea typeface="+mn-ea"/>
              </a:rPr>
              <a:t> 메커니즘을 통해 인코더와 </a:t>
            </a:r>
            <a:r>
              <a:rPr lang="ko-KR" altLang="en-US" b="0" err="1">
                <a:latin typeface="+mn-lt"/>
                <a:ea typeface="+mn-ea"/>
              </a:rPr>
              <a:t>디코더가</a:t>
            </a:r>
            <a:r>
              <a:rPr lang="ko-KR" altLang="en-US" b="0">
                <a:latin typeface="+mn-lt"/>
                <a:ea typeface="+mn-ea"/>
              </a:rPr>
              <a:t> 상호 작용하며</a:t>
            </a:r>
            <a:r>
              <a:rPr lang="en-US" altLang="ko-KR" b="0">
                <a:latin typeface="+mn-lt"/>
                <a:ea typeface="+mn-ea"/>
              </a:rPr>
              <a:t>, </a:t>
            </a:r>
            <a:r>
              <a:rPr lang="ko-KR" altLang="en-US" b="0">
                <a:latin typeface="+mn-lt"/>
                <a:ea typeface="+mn-ea"/>
              </a:rPr>
              <a:t>입력 문장의 정보를 공유하게 됨</a:t>
            </a:r>
            <a:r>
              <a:rPr lang="en-US" altLang="ko-KR" b="0">
                <a:latin typeface="+mn-lt"/>
                <a:ea typeface="+mn-ea"/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latin typeface="Malgun Gothic"/>
                <a:ea typeface="Malgun Gothic"/>
              </a:rPr>
              <a:t>Seq2Seq with Attention</a:t>
            </a:r>
            <a:endParaRPr lang="en-US" b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76891DA-77EF-49AB-801A-A60AEF7F1246}"/>
              </a:ext>
            </a:extLst>
          </p:cNvPr>
          <p:cNvCxnSpPr>
            <a:cxnSpLocks/>
            <a:stCxn id="112" idx="0"/>
          </p:cNvCxnSpPr>
          <p:nvPr/>
        </p:nvCxnSpPr>
        <p:spPr>
          <a:xfrm flipV="1">
            <a:off x="2224079" y="4637594"/>
            <a:ext cx="190654" cy="5592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84984A0-F7D9-4269-BAEF-02B03099E097}"/>
              </a:ext>
            </a:extLst>
          </p:cNvPr>
          <p:cNvCxnSpPr>
            <a:cxnSpLocks/>
            <a:stCxn id="113" idx="0"/>
          </p:cNvCxnSpPr>
          <p:nvPr/>
        </p:nvCxnSpPr>
        <p:spPr>
          <a:xfrm flipH="1" flipV="1">
            <a:off x="2414733" y="4637594"/>
            <a:ext cx="1008018" cy="2380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1E8D8D5-4E0C-4939-88AE-E89FA12C370D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1431663" y="4637594"/>
            <a:ext cx="983070" cy="3721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06077C4-5DB3-48E1-85FE-BA48BD119AAC}"/>
              </a:ext>
            </a:extLst>
          </p:cNvPr>
          <p:cNvSpPr/>
          <p:nvPr/>
        </p:nvSpPr>
        <p:spPr bwMode="auto">
          <a:xfrm>
            <a:off x="5097827" y="4892279"/>
            <a:ext cx="3572681" cy="857999"/>
          </a:xfrm>
          <a:prstGeom prst="roundRect">
            <a:avLst/>
          </a:prstGeom>
          <a:noFill/>
          <a:ln>
            <a:solidFill>
              <a:srgbClr val="C1272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2D7FACE-D7E1-420B-B11F-F0D93F394A25}"/>
              </a:ext>
            </a:extLst>
          </p:cNvPr>
          <p:cNvSpPr/>
          <p:nvPr/>
        </p:nvSpPr>
        <p:spPr bwMode="auto">
          <a:xfrm>
            <a:off x="5216571" y="5058443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D7FEE53D-472A-45D8-B68A-253B47137EA7}"/>
              </a:ext>
            </a:extLst>
          </p:cNvPr>
          <p:cNvSpPr/>
          <p:nvPr/>
        </p:nvSpPr>
        <p:spPr bwMode="auto">
          <a:xfrm>
            <a:off x="6020901" y="5058443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E4C3388-0CC6-443E-96EF-023A04E57EC3}"/>
              </a:ext>
            </a:extLst>
          </p:cNvPr>
          <p:cNvSpPr/>
          <p:nvPr/>
        </p:nvSpPr>
        <p:spPr bwMode="auto">
          <a:xfrm>
            <a:off x="7121468" y="5058443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8D5C98A-C246-47B9-BA03-D7BEE777F3B5}"/>
              </a:ext>
            </a:extLst>
          </p:cNvPr>
          <p:cNvSpPr/>
          <p:nvPr/>
        </p:nvSpPr>
        <p:spPr bwMode="auto">
          <a:xfrm>
            <a:off x="7905307" y="5058443"/>
            <a:ext cx="624712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1C98C96-DD92-46C7-92EE-5532D64D6DD4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5841283" y="5332838"/>
            <a:ext cx="179618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BC2798F-17F2-4674-AE9E-F6B042DD48DC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7746180" y="5332838"/>
            <a:ext cx="15912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7825010-4126-489A-81EA-3CED3657F48F}"/>
              </a:ext>
            </a:extLst>
          </p:cNvPr>
          <p:cNvSpPr txBox="1"/>
          <p:nvPr/>
        </p:nvSpPr>
        <p:spPr>
          <a:xfrm>
            <a:off x="7869102" y="5178948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7B228F-A010-4662-B1A5-2E81A5196B07}"/>
              </a:ext>
            </a:extLst>
          </p:cNvPr>
          <p:cNvSpPr txBox="1"/>
          <p:nvPr/>
        </p:nvSpPr>
        <p:spPr>
          <a:xfrm>
            <a:off x="5181423" y="5178948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46533B5-26CF-402D-9CBC-F587825C5523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6645613" y="5332838"/>
            <a:ext cx="475855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BDDFE3E-5AD9-4344-B5CE-7F5C1EE090C8}"/>
              </a:ext>
            </a:extLst>
          </p:cNvPr>
          <p:cNvSpPr/>
          <p:nvPr/>
        </p:nvSpPr>
        <p:spPr bwMode="auto">
          <a:xfrm>
            <a:off x="6768279" y="5138653"/>
            <a:ext cx="174850" cy="2754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2DFE50-0BBD-460D-97F6-A8E478C18F3B}"/>
              </a:ext>
            </a:extLst>
          </p:cNvPr>
          <p:cNvSpPr txBox="1"/>
          <p:nvPr/>
        </p:nvSpPr>
        <p:spPr>
          <a:xfrm>
            <a:off x="5981671" y="5178948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1BAB88-7AB9-45F8-8C84-BD967AF06AEE}"/>
              </a:ext>
            </a:extLst>
          </p:cNvPr>
          <p:cNvSpPr txBox="1"/>
          <p:nvPr/>
        </p:nvSpPr>
        <p:spPr>
          <a:xfrm>
            <a:off x="7085263" y="5178948"/>
            <a:ext cx="6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텍스트 개체 틀 2">
            <a:extLst>
              <a:ext uri="{FF2B5EF4-FFF2-40B4-BE49-F238E27FC236}">
                <a16:creationId xmlns:a16="http://schemas.microsoft.com/office/drawing/2014/main" id="{C87B63FC-9C25-4FCD-A9D9-660E5EA04F86}"/>
              </a:ext>
            </a:extLst>
          </p:cNvPr>
          <p:cNvSpPr txBox="1">
            <a:spLocks/>
          </p:cNvSpPr>
          <p:nvPr/>
        </p:nvSpPr>
        <p:spPr>
          <a:xfrm>
            <a:off x="4226477" y="5191689"/>
            <a:ext cx="887484" cy="23435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>
                <a:latin typeface="+mn-ea"/>
              </a:rPr>
              <a:t>Decoder</a:t>
            </a:r>
          </a:p>
        </p:txBody>
      </p:sp>
      <p:sp>
        <p:nvSpPr>
          <p:cNvPr id="91" name="텍스트 개체 틀 2">
            <a:extLst>
              <a:ext uri="{FF2B5EF4-FFF2-40B4-BE49-F238E27FC236}">
                <a16:creationId xmlns:a16="http://schemas.microsoft.com/office/drawing/2014/main" id="{3397075B-48BA-4807-9F3D-41887247FDB1}"/>
              </a:ext>
            </a:extLst>
          </p:cNvPr>
          <p:cNvSpPr txBox="1">
            <a:spLocks/>
          </p:cNvSpPr>
          <p:nvPr/>
        </p:nvSpPr>
        <p:spPr>
          <a:xfrm>
            <a:off x="5097827" y="5884759"/>
            <a:ext cx="888390" cy="247036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0">
                <a:latin typeface="+mn-ea"/>
                <a:ea typeface="+mn-ea"/>
              </a:rPr>
              <a:t>&lt;</a:t>
            </a:r>
            <a:r>
              <a:rPr lang="en-US" altLang="ko-KR" sz="1500" b="0" err="1">
                <a:latin typeface="+mn-ea"/>
                <a:ea typeface="+mn-ea"/>
              </a:rPr>
              <a:t>sos</a:t>
            </a:r>
            <a:r>
              <a:rPr lang="en-US" altLang="ko-KR" sz="1500" b="0">
                <a:latin typeface="+mn-ea"/>
                <a:ea typeface="+mn-ea"/>
              </a:rPr>
              <a:t>&gt;</a:t>
            </a:r>
            <a:endParaRPr kumimoji="0" lang="en-US" altLang="ko-KR" sz="1500" b="0" i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0811B26-6F4C-4C8B-A9EF-7A2C6481502D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5542022" y="5625520"/>
            <a:ext cx="0" cy="259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D22781D-88AB-46F7-B5FF-7CAF10E550BA}"/>
              </a:ext>
            </a:extLst>
          </p:cNvPr>
          <p:cNvSpPr/>
          <p:nvPr/>
        </p:nvSpPr>
        <p:spPr bwMode="auto">
          <a:xfrm>
            <a:off x="2706501" y="4966197"/>
            <a:ext cx="17485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텍스트 개체 틀 2">
            <a:extLst>
              <a:ext uri="{FF2B5EF4-FFF2-40B4-BE49-F238E27FC236}">
                <a16:creationId xmlns:a16="http://schemas.microsoft.com/office/drawing/2014/main" id="{FFC75B7F-2A1A-4841-A49D-647A1F76CBAC}"/>
              </a:ext>
            </a:extLst>
          </p:cNvPr>
          <p:cNvSpPr txBox="1">
            <a:spLocks/>
          </p:cNvSpPr>
          <p:nvPr/>
        </p:nvSpPr>
        <p:spPr>
          <a:xfrm>
            <a:off x="7773468" y="5893658"/>
            <a:ext cx="888390" cy="247036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0">
                <a:latin typeface="+mn-ea"/>
                <a:ea typeface="+mn-ea"/>
              </a:rPr>
              <a:t>&lt;</a:t>
            </a:r>
            <a:r>
              <a:rPr lang="en-US" altLang="ko-KR" sz="1500" b="0" err="1">
                <a:latin typeface="+mn-ea"/>
              </a:rPr>
              <a:t>e</a:t>
            </a:r>
            <a:r>
              <a:rPr lang="en-US" altLang="ko-KR" sz="1500" b="0" err="1">
                <a:latin typeface="+mn-ea"/>
                <a:ea typeface="+mn-ea"/>
              </a:rPr>
              <a:t>os</a:t>
            </a:r>
            <a:r>
              <a:rPr lang="en-US" altLang="ko-KR" sz="1500" b="0">
                <a:latin typeface="+mn-ea"/>
                <a:ea typeface="+mn-ea"/>
              </a:rPr>
              <a:t>&gt;</a:t>
            </a:r>
            <a:endParaRPr kumimoji="0" lang="en-US" altLang="ko-KR" sz="1500" b="0" i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842CB6A-240C-4E98-BE24-1777FB9512C7}"/>
              </a:ext>
            </a:extLst>
          </p:cNvPr>
          <p:cNvCxnSpPr>
            <a:cxnSpLocks/>
            <a:stCxn id="94" idx="0"/>
            <a:endCxn id="65" idx="2"/>
          </p:cNvCxnSpPr>
          <p:nvPr/>
        </p:nvCxnSpPr>
        <p:spPr>
          <a:xfrm flipV="1">
            <a:off x="8217663" y="5607232"/>
            <a:ext cx="0" cy="286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2A6FE6A-F88D-47F9-B5C8-DDC0564410BB}"/>
              </a:ext>
            </a:extLst>
          </p:cNvPr>
          <p:cNvCxnSpPr>
            <a:cxnSpLocks/>
            <a:stCxn id="65" idx="0"/>
            <a:endCxn id="105" idx="2"/>
          </p:cNvCxnSpPr>
          <p:nvPr/>
        </p:nvCxnSpPr>
        <p:spPr>
          <a:xfrm flipV="1">
            <a:off x="8217663" y="2457312"/>
            <a:ext cx="10948" cy="26011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21D50FC-637C-4ABE-85FE-D9388A5B96B2}"/>
              </a:ext>
            </a:extLst>
          </p:cNvPr>
          <p:cNvSpPr/>
          <p:nvPr/>
        </p:nvSpPr>
        <p:spPr bwMode="auto">
          <a:xfrm>
            <a:off x="1117881" y="5346045"/>
            <a:ext cx="2611855" cy="261187"/>
          </a:xfrm>
          <a:prstGeom prst="roundRect">
            <a:avLst/>
          </a:prstGeom>
          <a:solidFill>
            <a:srgbClr val="FDEADA"/>
          </a:solidFill>
          <a:ln w="9525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0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endParaRPr lang="ko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텍스트 개체 틀 2">
            <a:extLst>
              <a:ext uri="{FF2B5EF4-FFF2-40B4-BE49-F238E27FC236}">
                <a16:creationId xmlns:a16="http://schemas.microsoft.com/office/drawing/2014/main" id="{F11985D0-E99A-4BC5-B25A-4BF7C9D2BB84}"/>
              </a:ext>
            </a:extLst>
          </p:cNvPr>
          <p:cNvSpPr txBox="1">
            <a:spLocks/>
          </p:cNvSpPr>
          <p:nvPr/>
        </p:nvSpPr>
        <p:spPr>
          <a:xfrm>
            <a:off x="7160292" y="2088579"/>
            <a:ext cx="2136638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[</a:t>
            </a:r>
            <a:r>
              <a:rPr kumimoji="0" lang="en-US" altLang="ko-KR" sz="1500" b="0" i="1">
                <a:latin typeface="+mn-ea"/>
              </a:rPr>
              <a:t>t </a:t>
            </a:r>
            <a:r>
              <a:rPr kumimoji="0" lang="ko-KR" altLang="en-US" b="0">
                <a:latin typeface="+mn-ea"/>
              </a:rPr>
              <a:t>시점의</a:t>
            </a:r>
            <a:r>
              <a:rPr kumimoji="0" lang="en-US" altLang="ko-KR" b="0">
                <a:latin typeface="+mn-ea"/>
              </a:rPr>
              <a:t> </a:t>
            </a:r>
            <a:r>
              <a:rPr kumimoji="0" lang="ko-KR" altLang="en-US" b="0">
                <a:latin typeface="+mn-ea"/>
              </a:rPr>
              <a:t>예측단어</a:t>
            </a:r>
            <a:r>
              <a:rPr kumimoji="0" lang="en-US" altLang="ko-KR" b="0">
                <a:latin typeface="+mn-ea"/>
              </a:rPr>
              <a:t>]</a:t>
            </a: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F66AAE55-B229-4EB4-B447-1C33C014A137}"/>
              </a:ext>
            </a:extLst>
          </p:cNvPr>
          <p:cNvCxnSpPr>
            <a:cxnSpLocks/>
            <a:stCxn id="124" idx="0"/>
          </p:cNvCxnSpPr>
          <p:nvPr/>
        </p:nvCxnSpPr>
        <p:spPr>
          <a:xfrm rot="5400000" flipH="1" flipV="1">
            <a:off x="5195614" y="1608964"/>
            <a:ext cx="183326" cy="572693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9BB89B6B-342F-46D1-B142-D6AC57D74ECA}"/>
              </a:ext>
            </a:extLst>
          </p:cNvPr>
          <p:cNvSpPr/>
          <p:nvPr/>
        </p:nvSpPr>
        <p:spPr bwMode="auto">
          <a:xfrm>
            <a:off x="8150745" y="4294362"/>
            <a:ext cx="150744" cy="150744"/>
          </a:xfrm>
          <a:prstGeom prst="ellipse">
            <a:avLst/>
          </a:prstGeom>
          <a:solidFill>
            <a:srgbClr val="F38F15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741F939-46E1-449A-92EC-77816D4470DB}"/>
              </a:ext>
            </a:extLst>
          </p:cNvPr>
          <p:cNvSpPr/>
          <p:nvPr/>
        </p:nvSpPr>
        <p:spPr bwMode="auto">
          <a:xfrm>
            <a:off x="1385600" y="5009775"/>
            <a:ext cx="92125" cy="320462"/>
          </a:xfrm>
          <a:prstGeom prst="rect">
            <a:avLst/>
          </a:prstGeom>
          <a:solidFill>
            <a:srgbClr val="FDEADA"/>
          </a:solidFill>
          <a:ln w="9525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A0A6356-9988-4F2A-A97A-D8383A1BFFA2}"/>
              </a:ext>
            </a:extLst>
          </p:cNvPr>
          <p:cNvSpPr/>
          <p:nvPr/>
        </p:nvSpPr>
        <p:spPr bwMode="auto">
          <a:xfrm>
            <a:off x="2178016" y="5196867"/>
            <a:ext cx="92125" cy="133369"/>
          </a:xfrm>
          <a:prstGeom prst="rect">
            <a:avLst/>
          </a:prstGeom>
          <a:solidFill>
            <a:srgbClr val="FDEADA"/>
          </a:solidFill>
          <a:ln w="9525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707740C-5307-44AB-BC33-930A13D80A88}"/>
              </a:ext>
            </a:extLst>
          </p:cNvPr>
          <p:cNvSpPr/>
          <p:nvPr/>
        </p:nvSpPr>
        <p:spPr bwMode="auto">
          <a:xfrm>
            <a:off x="3376688" y="4875637"/>
            <a:ext cx="92125" cy="454599"/>
          </a:xfrm>
          <a:prstGeom prst="rect">
            <a:avLst/>
          </a:prstGeom>
          <a:solidFill>
            <a:srgbClr val="FDEADA"/>
          </a:solidFill>
          <a:ln w="9525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왼쪽 중괄호 116">
            <a:extLst>
              <a:ext uri="{FF2B5EF4-FFF2-40B4-BE49-F238E27FC236}">
                <a16:creationId xmlns:a16="http://schemas.microsoft.com/office/drawing/2014/main" id="{7B14C2DA-78C3-4B70-9ADF-C866BB02DF32}"/>
              </a:ext>
            </a:extLst>
          </p:cNvPr>
          <p:cNvSpPr/>
          <p:nvPr/>
        </p:nvSpPr>
        <p:spPr>
          <a:xfrm>
            <a:off x="860912" y="4933882"/>
            <a:ext cx="182694" cy="678626"/>
          </a:xfrm>
          <a:prstGeom prst="leftBrace">
            <a:avLst>
              <a:gd name="adj1" fmla="val 37529"/>
              <a:gd name="adj2" fmla="val 50000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텍스트 개체 틀 2">
            <a:extLst>
              <a:ext uri="{FF2B5EF4-FFF2-40B4-BE49-F238E27FC236}">
                <a16:creationId xmlns:a16="http://schemas.microsoft.com/office/drawing/2014/main" id="{795E086F-8FD2-4116-A798-8ABDECF6CD3C}"/>
              </a:ext>
            </a:extLst>
          </p:cNvPr>
          <p:cNvSpPr txBox="1">
            <a:spLocks/>
          </p:cNvSpPr>
          <p:nvPr/>
        </p:nvSpPr>
        <p:spPr>
          <a:xfrm>
            <a:off x="351143" y="5090070"/>
            <a:ext cx="551029" cy="346308"/>
          </a:xfrm>
          <a:prstGeom prst="rect">
            <a:avLst/>
          </a:prstGeom>
        </p:spPr>
        <p:txBody>
          <a:bodyPr lIns="72000" tIns="36000" rIns="91440" bIns="45720" anchor="t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err="1">
                <a:solidFill>
                  <a:schemeClr val="accent6">
                    <a:lumMod val="76000"/>
                  </a:schemeClr>
                </a:solidFill>
                <a:latin typeface="맑은 고딕"/>
                <a:ea typeface="맑은 고딕"/>
              </a:rPr>
              <a:t>어텐션</a:t>
            </a:r>
            <a:endParaRPr lang="en-US" altLang="ko-KR" sz="1000">
              <a:solidFill>
                <a:schemeClr val="accent6">
                  <a:lumMod val="76000"/>
                </a:schemeClr>
              </a:solidFill>
              <a:latin typeface="맑은 고딕"/>
              <a:ea typeface="맑은 고딕"/>
            </a:endParaRPr>
          </a:p>
          <a:p>
            <a:pPr algn="ctr"/>
            <a:r>
              <a:rPr kumimoji="0" lang="ko-KR" altLang="en-US" sz="1000">
                <a:solidFill>
                  <a:schemeClr val="accent6">
                    <a:lumMod val="76000"/>
                  </a:schemeClr>
                </a:solidFill>
                <a:latin typeface="맑은 고딕"/>
                <a:ea typeface="맑은 고딕"/>
              </a:rPr>
              <a:t>분포</a:t>
            </a:r>
            <a:endParaRPr kumimoji="0" lang="en-US" altLang="ko-KR" sz="1000">
              <a:solidFill>
                <a:schemeClr val="accent6">
                  <a:lumMod val="76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19" name="텍스트 개체 틀 2">
            <a:extLst>
              <a:ext uri="{FF2B5EF4-FFF2-40B4-BE49-F238E27FC236}">
                <a16:creationId xmlns:a16="http://schemas.microsoft.com/office/drawing/2014/main" id="{5D1FC4B1-A97C-45C0-8ED6-6DD9F3BEA984}"/>
              </a:ext>
            </a:extLst>
          </p:cNvPr>
          <p:cNvSpPr txBox="1">
            <a:spLocks/>
          </p:cNvSpPr>
          <p:nvPr/>
        </p:nvSpPr>
        <p:spPr>
          <a:xfrm>
            <a:off x="8272572" y="4196401"/>
            <a:ext cx="895549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600" b="0" err="1">
                <a:latin typeface="+mn-ea"/>
              </a:rPr>
              <a:t>concat</a:t>
            </a:r>
            <a:endParaRPr kumimoji="0" lang="en-US" altLang="ko-KR" sz="1600" b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텍스트 개체 틀 2">
                <a:extLst>
                  <a:ext uri="{FF2B5EF4-FFF2-40B4-BE49-F238E27FC236}">
                    <a16:creationId xmlns:a16="http://schemas.microsoft.com/office/drawing/2014/main" id="{146FE80E-7E75-4B1D-8DCE-AFE90A2A1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5102" y="4690495"/>
                <a:ext cx="555803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ko-KR" sz="12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0" name="텍스트 개체 틀 2">
                <a:extLst>
                  <a:ext uri="{FF2B5EF4-FFF2-40B4-BE49-F238E27FC236}">
                    <a16:creationId xmlns:a16="http://schemas.microsoft.com/office/drawing/2014/main" id="{146FE80E-7E75-4B1D-8DCE-AFE90A2A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102" y="4690495"/>
                <a:ext cx="555803" cy="271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텍스트 개체 틀 2">
                <a:extLst>
                  <a:ext uri="{FF2B5EF4-FFF2-40B4-BE49-F238E27FC236}">
                    <a16:creationId xmlns:a16="http://schemas.microsoft.com/office/drawing/2014/main" id="{77679FE6-ED3B-4F79-92E8-2D76A262A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70047" y="4737829"/>
                <a:ext cx="555803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ko-KR" sz="12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1" name="텍스트 개체 틀 2">
                <a:extLst>
                  <a:ext uri="{FF2B5EF4-FFF2-40B4-BE49-F238E27FC236}">
                    <a16:creationId xmlns:a16="http://schemas.microsoft.com/office/drawing/2014/main" id="{77679FE6-ED3B-4F79-92E8-2D76A262A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47" y="4737829"/>
                <a:ext cx="555803" cy="271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텍스트 개체 틀 2">
                <a:extLst>
                  <a:ext uri="{FF2B5EF4-FFF2-40B4-BE49-F238E27FC236}">
                    <a16:creationId xmlns:a16="http://schemas.microsoft.com/office/drawing/2014/main" id="{323C5D44-66C2-4B4D-B6B6-BA338BF5DF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9601" y="4734111"/>
                <a:ext cx="555803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ko-KR" sz="1200" b="0" i="1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2" name="텍스트 개체 틀 2">
                <a:extLst>
                  <a:ext uri="{FF2B5EF4-FFF2-40B4-BE49-F238E27FC236}">
                    <a16:creationId xmlns:a16="http://schemas.microsoft.com/office/drawing/2014/main" id="{323C5D44-66C2-4B4D-B6B6-BA338BF5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601" y="4734111"/>
                <a:ext cx="555803" cy="271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4F2211D-3111-4EFE-BED0-66D3F572E299}"/>
              </a:ext>
            </a:extLst>
          </p:cNvPr>
          <p:cNvSpPr/>
          <p:nvPr/>
        </p:nvSpPr>
        <p:spPr bwMode="auto">
          <a:xfrm>
            <a:off x="3751227" y="4136653"/>
            <a:ext cx="1175889" cy="466163"/>
          </a:xfrm>
          <a:prstGeom prst="rect">
            <a:avLst/>
          </a:prstGeom>
          <a:solidFill>
            <a:srgbClr val="FFF2CC"/>
          </a:solidFill>
          <a:ln w="19050"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</a:rPr>
              <a:t>Attention </a:t>
            </a:r>
            <a:br>
              <a:rPr lang="en-US" altLang="ko-KR" sz="1200" b="0">
                <a:solidFill>
                  <a:schemeClr val="tx1"/>
                </a:solidFill>
              </a:rPr>
            </a:br>
            <a:r>
              <a:rPr lang="en-US" altLang="ko-KR" sz="1200" b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9A64DEDC-4A4D-4267-A9FD-ECE68BD9A8CC}"/>
              </a:ext>
            </a:extLst>
          </p:cNvPr>
          <p:cNvSpPr/>
          <p:nvPr/>
        </p:nvSpPr>
        <p:spPr bwMode="auto">
          <a:xfrm>
            <a:off x="2348438" y="4564094"/>
            <a:ext cx="150744" cy="150744"/>
          </a:xfrm>
          <a:prstGeom prst="ellipse">
            <a:avLst/>
          </a:prstGeom>
          <a:solidFill>
            <a:srgbClr val="F38F15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A1951F14-7EED-48CA-AB32-8532BB5F1F12}"/>
              </a:ext>
            </a:extLst>
          </p:cNvPr>
          <p:cNvSpPr/>
          <p:nvPr/>
        </p:nvSpPr>
        <p:spPr bwMode="auto">
          <a:xfrm>
            <a:off x="7810019" y="2813202"/>
            <a:ext cx="837184" cy="5396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</a:rPr>
              <a:t>output layer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텍스트 개체 틀 2">
            <a:extLst>
              <a:ext uri="{FF2B5EF4-FFF2-40B4-BE49-F238E27FC236}">
                <a16:creationId xmlns:a16="http://schemas.microsoft.com/office/drawing/2014/main" id="{9283ECD1-93B8-4FFD-B9B1-2ACFE5B83877}"/>
              </a:ext>
            </a:extLst>
          </p:cNvPr>
          <p:cNvSpPr txBox="1">
            <a:spLocks/>
          </p:cNvSpPr>
          <p:nvPr/>
        </p:nvSpPr>
        <p:spPr>
          <a:xfrm>
            <a:off x="2339006" y="4494754"/>
            <a:ext cx="190654" cy="271877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solidFill>
                  <a:schemeClr val="tx1"/>
                </a:solidFill>
                <a:latin typeface="+mn-ea"/>
              </a:rPr>
              <a:t>+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3CFBC8-3DED-47C3-B4FB-8E28FE84ED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83" r="10961"/>
          <a:stretch/>
        </p:blipFill>
        <p:spPr>
          <a:xfrm>
            <a:off x="5290516" y="3956189"/>
            <a:ext cx="235305" cy="8579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9487FA5-CD4C-455C-B8C9-5B544AA90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0472" y="4614771"/>
            <a:ext cx="314369" cy="905001"/>
          </a:xfrm>
          <a:prstGeom prst="rect">
            <a:avLst/>
          </a:prstGeom>
        </p:spPr>
      </p:pic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2C9A109-97FA-4818-9D62-53244CC75651}"/>
              </a:ext>
            </a:extLst>
          </p:cNvPr>
          <p:cNvGrpSpPr/>
          <p:nvPr/>
        </p:nvGrpSpPr>
        <p:grpSpPr>
          <a:xfrm>
            <a:off x="3006012" y="2212401"/>
            <a:ext cx="4819731" cy="1609597"/>
            <a:chOff x="3269125" y="2279318"/>
            <a:chExt cx="4819731" cy="160959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64B78074-89A4-4266-877F-214CFA6C1B75}"/>
                </a:ext>
              </a:extLst>
            </p:cNvPr>
            <p:cNvGrpSpPr/>
            <p:nvPr/>
          </p:nvGrpSpPr>
          <p:grpSpPr>
            <a:xfrm>
              <a:off x="6768080" y="2279318"/>
              <a:ext cx="285210" cy="1609597"/>
              <a:chOff x="9424327" y="2365503"/>
              <a:chExt cx="285210" cy="1609597"/>
            </a:xfrm>
          </p:grpSpPr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A7189165-C51E-4211-B246-9D9505BDF2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4383" r="10961"/>
              <a:stretch/>
            </p:blipFill>
            <p:spPr>
              <a:xfrm>
                <a:off x="9462505" y="2365503"/>
                <a:ext cx="235305" cy="857999"/>
              </a:xfrm>
              <a:prstGeom prst="rect">
                <a:avLst/>
              </a:prstGeom>
            </p:spPr>
          </p:pic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5C395289-DD97-4CDA-9B30-8604FDB948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100"/>
              <a:stretch/>
            </p:blipFill>
            <p:spPr>
              <a:xfrm>
                <a:off x="9424327" y="3187702"/>
                <a:ext cx="285210" cy="78739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13D1B32F-D3FD-40B8-AE45-F20C3BC44B50}"/>
                    </a:ext>
                  </a:extLst>
                </p:cNvPr>
                <p:cNvSpPr txBox="1"/>
                <p:nvPr/>
              </p:nvSpPr>
              <p:spPr>
                <a:xfrm>
                  <a:off x="3269125" y="2794914"/>
                  <a:ext cx="4819731" cy="4464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kumimoji="0" lang="en-US" altLang="ko-K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altLang="ko-KR" sz="2000" b="0" i="1" smtClean="0"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kumimoji="0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0"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ko-KR" sz="2000" b="0" dirty="0">
                                    <a:latin typeface="+mn-ea"/>
                                  </a:rPr>
                                  <m:t>·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ko-KR" sz="2000" b="0" i="0" dirty="0" smtClean="0">
                                    <a:latin typeface="+mn-ea"/>
                                  </a:rPr>
                                  <m:t> </m:t>
                                </m:r>
                                <m:r>
                                  <a:rPr kumimoji="0"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r>
                                  <a:rPr kumimoji="0" lang="en-US" altLang="ko-KR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kumimoji="0" lang="en-US" altLang="ko-KR" sz="2000" b="0" dirty="0">
                                <a:latin typeface="+mn-ea"/>
                              </a:rPr>
                              <m:t>·</m:t>
                            </m:r>
                            <m:r>
                              <m:rPr>
                                <m:nor/>
                              </m:rPr>
                              <a:rPr kumimoji="0" lang="en-US" altLang="ko-KR" sz="2000" b="0" i="0" dirty="0" smtClean="0">
                                <a:latin typeface="+mn-ea"/>
                              </a:rPr>
                              <m:t>  </m:t>
                            </m:r>
                            <m:r>
                              <a:rPr kumimoji="0" lang="en-US" altLang="ko-KR" sz="2000" b="0" i="1" dirty="0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</m:d>
                        <m:r>
                          <a:rPr kumimoji="0" lang="en-US" altLang="ko-KR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ko-K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ko-KR" sz="20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0" lang="en-US" altLang="ko-KR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13D1B32F-D3FD-40B8-AE45-F20C3BC44B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9125" y="2794914"/>
                  <a:ext cx="4819731" cy="446404"/>
                </a:xfrm>
                <a:prstGeom prst="rect">
                  <a:avLst/>
                </a:prstGeom>
                <a:blipFill>
                  <a:blip r:embed="rId8"/>
                  <a:stretch>
                    <a:fillRect b="-82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3BCEE9C-83C2-4C8A-8593-2E022B48E424}"/>
                  </a:ext>
                </a:extLst>
              </p:cNvPr>
              <p:cNvSpPr txBox="1"/>
              <p:nvPr/>
            </p:nvSpPr>
            <p:spPr>
              <a:xfrm>
                <a:off x="3926060" y="2425431"/>
                <a:ext cx="1903342" cy="219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176213" indent="-1762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0" lang="ko-KR" altLang="en-US" b="0" i="1">
                        <a:latin typeface="Cambria Math" panose="02040503050406030204" pitchFamily="18" charset="0"/>
                        <a:ea typeface="+mn-ea"/>
                      </a:rPr>
                      <m:t>은</m:t>
                    </m:r>
                  </m:oMath>
                </a14:m>
                <a:r>
                  <a:rPr kumimoji="0" lang="en-US" altLang="ko-KR" b="0">
                    <a:latin typeface="Cambria Math" panose="02040503050406030204" pitchFamily="18" charset="0"/>
                    <a:ea typeface="+mn-ea"/>
                  </a:rPr>
                  <a:t> </a:t>
                </a:r>
                <a:r>
                  <a:rPr kumimoji="0" lang="ko-KR" altLang="en-US" b="0">
                    <a:latin typeface="Cambria Math" panose="02040503050406030204" pitchFamily="18" charset="0"/>
                    <a:ea typeface="+mn-ea"/>
                  </a:rPr>
                  <a:t>학습 가중치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ko-KR" altLang="en-US" b="0" dirty="0">
                        <a:latin typeface="+mn-ea"/>
                        <a:ea typeface="+mn-ea"/>
                      </a:rPr>
                      <m:t>행렬</m:t>
                    </m:r>
                  </m:oMath>
                </a14:m>
                <a:endParaRPr kumimoji="0" lang="en-US" altLang="ko-KR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3BCEE9C-83C2-4C8A-8593-2E022B48E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060" y="2425431"/>
                <a:ext cx="1903342" cy="219484"/>
              </a:xfrm>
              <a:prstGeom prst="rect">
                <a:avLst/>
              </a:prstGeom>
              <a:blipFill>
                <a:blip r:embed="rId9"/>
                <a:stretch>
                  <a:fillRect l="-5128" t="-25000" r="-320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063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81AD2-F7A3-7A91-9246-4E559FDEE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E386D60-EC6B-EE6F-EA3A-9D8C24BFA6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9904" y="1407161"/>
            <a:ext cx="5643476" cy="419702"/>
          </a:xfrm>
        </p:spPr>
        <p:txBody>
          <a:bodyPr/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60D67-CE40-E225-BBFC-5806FE7912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4235" y="2132856"/>
            <a:ext cx="6055209" cy="33179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Transformer </a:t>
            </a:r>
            <a:r>
              <a:rPr lang="ko-KR" altLang="en-US" sz="1800" dirty="0">
                <a:latin typeface="+mn-ea"/>
                <a:ea typeface="+mn-ea"/>
              </a:rPr>
              <a:t>소개</a:t>
            </a:r>
            <a:endParaRPr lang="en-US" altLang="ko-KR" sz="1800" dirty="0"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sz="1800" dirty="0">
                <a:latin typeface="+mn-ea"/>
                <a:ea typeface="+mn-ea"/>
              </a:rPr>
              <a:t>동작 원리</a:t>
            </a:r>
            <a:endParaRPr lang="en-US" altLang="ko-KR" sz="1800" dirty="0">
              <a:latin typeface="+mn-ea"/>
              <a:ea typeface="+mn-ea"/>
            </a:endParaRPr>
          </a:p>
          <a:p>
            <a:pPr marL="457200" lvl="1" indent="0">
              <a:buNone/>
            </a:pPr>
            <a:r>
              <a:rPr kumimoji="1" lang="en-US" altLang="ko-KR" sz="1800" b="1" dirty="0">
                <a:solidFill>
                  <a:srgbClr val="333333"/>
                </a:solidFill>
                <a:latin typeface="+mn-ea"/>
                <a:sym typeface="Wingdings" pitchFamily="2" charset="2"/>
              </a:rPr>
              <a:t>2.1 </a:t>
            </a:r>
            <a:r>
              <a:rPr kumimoji="1" lang="ko-KR" altLang="en-US" sz="1800" b="1" dirty="0">
                <a:solidFill>
                  <a:srgbClr val="333333"/>
                </a:solidFill>
                <a:latin typeface="+mn-ea"/>
                <a:sym typeface="Wingdings" pitchFamily="2" charset="2"/>
              </a:rPr>
              <a:t>인코더와 </a:t>
            </a:r>
            <a:r>
              <a:rPr kumimoji="1" lang="ko-KR" altLang="en-US" sz="1800" b="1" dirty="0" err="1">
                <a:solidFill>
                  <a:srgbClr val="333333"/>
                </a:solidFill>
                <a:latin typeface="+mn-ea"/>
                <a:sym typeface="Wingdings" pitchFamily="2" charset="2"/>
              </a:rPr>
              <a:t>디코더</a:t>
            </a:r>
            <a:endParaRPr kumimoji="1" lang="en-US" altLang="ko-KR" sz="1800" b="1" dirty="0">
              <a:solidFill>
                <a:srgbClr val="333333"/>
              </a:solidFill>
              <a:latin typeface="+mn-ea"/>
              <a:sym typeface="Wingdings" pitchFamily="2" charset="2"/>
            </a:endParaRPr>
          </a:p>
          <a:p>
            <a:pPr marL="457200" lvl="1" indent="0">
              <a:buNone/>
            </a:pPr>
            <a:r>
              <a:rPr kumimoji="1" lang="en-US" altLang="ko-KR" sz="1800" b="1" dirty="0">
                <a:solidFill>
                  <a:srgbClr val="333333"/>
                </a:solidFill>
                <a:latin typeface="+mn-ea"/>
                <a:sym typeface="Wingdings" pitchFamily="2" charset="2"/>
              </a:rPr>
              <a:t>2.2 Attention</a:t>
            </a:r>
          </a:p>
          <a:p>
            <a:pPr marL="457200" lvl="1" indent="0">
              <a:buNone/>
            </a:pPr>
            <a:r>
              <a:rPr kumimoji="1" lang="en-US" altLang="ko-KR" sz="1800" b="1" dirty="0">
                <a:solidFill>
                  <a:srgbClr val="333333"/>
                </a:solidFill>
                <a:latin typeface="+mn-ea"/>
                <a:sym typeface="Wingdings" pitchFamily="2" charset="2"/>
              </a:rPr>
              <a:t>	2.2.1 Multi-head</a:t>
            </a:r>
            <a:r>
              <a:rPr kumimoji="1" lang="ko-KR" altLang="en-US" sz="1800" b="1" dirty="0">
                <a:solidFill>
                  <a:srgbClr val="333333"/>
                </a:solidFill>
                <a:latin typeface="+mn-ea"/>
                <a:sym typeface="Wingdings" pitchFamily="2" charset="2"/>
              </a:rPr>
              <a:t> </a:t>
            </a:r>
            <a:r>
              <a:rPr kumimoji="1" lang="en-US" altLang="ko-KR" sz="1800" b="1" dirty="0">
                <a:solidFill>
                  <a:srgbClr val="333333"/>
                </a:solidFill>
                <a:latin typeface="+mn-ea"/>
                <a:sym typeface="Wingdings" pitchFamily="2" charset="2"/>
              </a:rPr>
              <a:t>Attention</a:t>
            </a:r>
          </a:p>
          <a:p>
            <a:pPr marL="457200" lvl="1" indent="0">
              <a:buNone/>
            </a:pPr>
            <a:r>
              <a:rPr kumimoji="1" lang="en-US" altLang="ko-KR" sz="1800" b="1" dirty="0">
                <a:solidFill>
                  <a:srgbClr val="333333"/>
                </a:solidFill>
                <a:latin typeface="+mn-ea"/>
                <a:sym typeface="Wingdings" pitchFamily="2" charset="2"/>
              </a:rPr>
              <a:t>	2.2.2 Masked Multi-head Attention</a:t>
            </a:r>
          </a:p>
          <a:p>
            <a:pPr marL="457200" lvl="1" indent="0">
              <a:buNone/>
            </a:pPr>
            <a:r>
              <a:rPr kumimoji="1" lang="en-US" altLang="ko-KR" sz="1800" b="1" dirty="0">
                <a:solidFill>
                  <a:srgbClr val="333333"/>
                </a:solidFill>
                <a:latin typeface="+mn-ea"/>
                <a:sym typeface="Wingdings" pitchFamily="2" charset="2"/>
              </a:rPr>
              <a:t>	2.2.3 Encoder-Decoder Multi-head Attention</a:t>
            </a:r>
          </a:p>
          <a:p>
            <a:pPr marL="457200" lvl="1" indent="0">
              <a:buNone/>
            </a:pPr>
            <a:r>
              <a:rPr kumimoji="1" lang="en-US" altLang="ko-KR" sz="1800" b="1" dirty="0">
                <a:solidFill>
                  <a:srgbClr val="333333"/>
                </a:solidFill>
                <a:latin typeface="+mn-ea"/>
                <a:sym typeface="Wingdings" pitchFamily="2" charset="2"/>
              </a:rPr>
              <a:t>2.3 </a:t>
            </a:r>
            <a:r>
              <a:rPr kumimoji="1" lang="ko-KR" altLang="en-US" sz="1800" b="1" dirty="0" err="1">
                <a:solidFill>
                  <a:srgbClr val="333333"/>
                </a:solidFill>
                <a:latin typeface="+mn-ea"/>
                <a:sym typeface="Wingdings" pitchFamily="2" charset="2"/>
              </a:rPr>
              <a:t>출력층</a:t>
            </a:r>
            <a:endParaRPr kumimoji="1" lang="en-US" altLang="ko-KR" sz="1800" b="1" dirty="0">
              <a:solidFill>
                <a:srgbClr val="333333"/>
              </a:solidFill>
              <a:latin typeface="+mn-ea"/>
              <a:sym typeface="Wingdings" pitchFamily="2" charset="2"/>
            </a:endParaRPr>
          </a:p>
          <a:p>
            <a:pPr marL="457200" lvl="1" indent="0">
              <a:buNone/>
            </a:pPr>
            <a:r>
              <a:rPr kumimoji="1" lang="en-US" altLang="ko-KR" sz="1800" b="1" dirty="0">
                <a:solidFill>
                  <a:srgbClr val="333333"/>
                </a:solidFill>
                <a:latin typeface="+mn-ea"/>
                <a:sym typeface="Wingdings" pitchFamily="2" charset="2"/>
              </a:rPr>
              <a:t>2.4 Weight Update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Transformer</a:t>
            </a:r>
            <a:r>
              <a:rPr lang="ko-KR" altLang="en-US" sz="1800" dirty="0">
                <a:latin typeface="+mn-ea"/>
                <a:ea typeface="+mn-ea"/>
              </a:rPr>
              <a:t> 활용모델</a:t>
            </a:r>
            <a:endParaRPr lang="en-US" altLang="ko-KR" sz="1800" dirty="0"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Pseudo code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+mn-ea"/>
                <a:ea typeface="+mn-ea"/>
              </a:rPr>
              <a:t>Python code </a:t>
            </a:r>
            <a:r>
              <a:rPr lang="ko-KR" altLang="en-US" sz="1800" dirty="0">
                <a:latin typeface="+mn-ea"/>
                <a:ea typeface="+mn-ea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214596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E1641-1E4B-D46B-C968-115C6C3BF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AA704E-278E-B73B-B705-C828989246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r>
              <a:rPr lang="ko-KR" altLang="en-US"/>
              <a:t> 소개</a:t>
            </a:r>
            <a:r>
              <a:rPr lang="en-US" altLang="ko-KR"/>
              <a:t>(1/2)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9549BF-808F-95E5-8776-58FCBB53AE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69815"/>
            <a:ext cx="9270641" cy="850515"/>
          </a:xfrm>
        </p:spPr>
        <p:txBody>
          <a:bodyPr lIns="72000" tIns="36000" rIns="91440" bIns="45720" anchor="t"/>
          <a:lstStyle/>
          <a:p>
            <a:r>
              <a:rPr lang="en-US" altLang="ko-KR">
                <a:latin typeface="맑은 고딕"/>
                <a:ea typeface="맑은 고딕"/>
              </a:rPr>
              <a:t>Transformer(</a:t>
            </a:r>
            <a:r>
              <a:rPr lang="ko-KR" altLang="en-US">
                <a:latin typeface="맑은 고딕"/>
                <a:ea typeface="맑은 고딕"/>
              </a:rPr>
              <a:t>트랜스포머</a:t>
            </a:r>
            <a:r>
              <a:rPr lang="en-US" altLang="ko-KR">
                <a:latin typeface="맑은 고딕"/>
                <a:ea typeface="맑은 고딕"/>
              </a:rPr>
              <a:t>)</a:t>
            </a:r>
            <a:r>
              <a:rPr lang="ko-KR" altLang="en-US">
                <a:latin typeface="맑은 고딕"/>
                <a:ea typeface="맑은 고딕"/>
              </a:rPr>
              <a:t>는 </a:t>
            </a:r>
            <a:r>
              <a:rPr lang="en-US" altLang="ko-KR">
                <a:latin typeface="맑은 고딕"/>
                <a:ea typeface="맑은 고딕"/>
              </a:rPr>
              <a:t>Seq2Seq</a:t>
            </a:r>
            <a:r>
              <a:rPr lang="ko-KR" altLang="en-US">
                <a:latin typeface="맑은 고딕"/>
                <a:ea typeface="맑은 고딕"/>
              </a:rPr>
              <a:t>의 인코더</a:t>
            </a: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 err="1">
                <a:latin typeface="맑은 고딕"/>
                <a:ea typeface="맑은 고딕"/>
              </a:rPr>
              <a:t>디코더</a:t>
            </a:r>
            <a:r>
              <a:rPr lang="ko-KR" altLang="en-US">
                <a:latin typeface="맑은 고딕"/>
                <a:ea typeface="맑은 고딕"/>
              </a:rPr>
              <a:t> 구조를 </a:t>
            </a:r>
            <a:r>
              <a:rPr lang="en-US" altLang="ko-KR">
                <a:latin typeface="맑은 고딕"/>
                <a:ea typeface="맑은 고딕"/>
              </a:rPr>
              <a:t>RNN </a:t>
            </a:r>
            <a:r>
              <a:rPr lang="ko-KR" altLang="en-US">
                <a:latin typeface="맑은 고딕"/>
                <a:ea typeface="맑은 고딕"/>
              </a:rPr>
              <a:t>없이 </a:t>
            </a:r>
            <a:r>
              <a:rPr lang="ko-KR" altLang="en-US" err="1">
                <a:latin typeface="맑은 고딕"/>
                <a:ea typeface="맑은 고딕"/>
              </a:rPr>
              <a:t>어텐션만으로</a:t>
            </a:r>
            <a:r>
              <a:rPr lang="ko-KR" altLang="en-US">
                <a:latin typeface="맑은 고딕"/>
                <a:ea typeface="맑은 고딕"/>
              </a:rPr>
              <a:t> 구성한 모델임</a:t>
            </a:r>
            <a:r>
              <a:rPr lang="en-US" altLang="ko-KR">
                <a:latin typeface="맑은 고딕"/>
                <a:ea typeface="맑은 고딕"/>
              </a:rPr>
              <a:t>. (</a:t>
            </a:r>
            <a:r>
              <a:rPr lang="ko-KR" altLang="en-US">
                <a:latin typeface="맑은 고딕"/>
                <a:ea typeface="맑은 고딕"/>
              </a:rPr>
              <a:t>논문 기준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총 </a:t>
            </a:r>
            <a:r>
              <a:rPr lang="en-US" altLang="ko-KR">
                <a:latin typeface="맑은 고딕"/>
                <a:ea typeface="맑은 고딕"/>
              </a:rPr>
              <a:t>6</a:t>
            </a:r>
            <a:r>
              <a:rPr lang="ko-KR" altLang="en-US">
                <a:latin typeface="맑은 고딕"/>
                <a:ea typeface="맑은 고딕"/>
              </a:rPr>
              <a:t>개의 인코더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 err="1">
                <a:latin typeface="맑은 고딕"/>
                <a:ea typeface="맑은 고딕"/>
              </a:rPr>
              <a:t>디코더</a:t>
            </a:r>
            <a:r>
              <a:rPr lang="ko-KR" altLang="en-US">
                <a:latin typeface="맑은 고딕"/>
                <a:ea typeface="맑은 고딕"/>
              </a:rPr>
              <a:t> 블록이 사용됨</a:t>
            </a:r>
            <a:r>
              <a:rPr lang="en-US" altLang="ko-KR">
                <a:latin typeface="맑은 고딕"/>
                <a:ea typeface="맑은 고딕"/>
              </a:rPr>
              <a:t>.) </a:t>
            </a:r>
            <a:r>
              <a:rPr lang="en-US" altLang="ko-KR" err="1">
                <a:latin typeface="맑은 고딕"/>
                <a:ea typeface="맑은 고딕"/>
              </a:rPr>
              <a:t>어텐션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en-US" altLang="ko-KR" err="1">
                <a:latin typeface="맑은 고딕"/>
                <a:ea typeface="맑은 고딕"/>
              </a:rPr>
              <a:t>기법을</a:t>
            </a:r>
            <a:r>
              <a:rPr lang="en-US" altLang="ko-KR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맑은 고딕"/>
                <a:ea typeface="맑은 고딕"/>
              </a:rPr>
              <a:t>통해</a:t>
            </a:r>
            <a:r>
              <a:rPr lang="en-US" altLang="ko-KR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맑은 고딕"/>
                <a:ea typeface="맑은 고딕"/>
              </a:rPr>
              <a:t>문장의</a:t>
            </a:r>
            <a:r>
              <a:rPr lang="en-US" altLang="ko-KR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맑은 고딕"/>
                <a:ea typeface="맑은 고딕"/>
              </a:rPr>
              <a:t>문맥정보를</a:t>
            </a:r>
            <a:r>
              <a:rPr lang="en-US" altLang="ko-KR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err="1">
                <a:solidFill>
                  <a:srgbClr val="000000"/>
                </a:solidFill>
                <a:latin typeface="맑은 고딕"/>
                <a:ea typeface="맑은 고딕"/>
              </a:rPr>
              <a:t>학습하였으며</a:t>
            </a:r>
            <a:r>
              <a:rPr lang="en-US" altLang="ko-KR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en-US" err="1">
                <a:solidFill>
                  <a:srgbClr val="000000"/>
                </a:solidFill>
                <a:latin typeface="Malgun Gothic"/>
                <a:ea typeface="Malgun Gothic"/>
              </a:rPr>
              <a:t>문장의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err="1">
                <a:solidFill>
                  <a:srgbClr val="000000"/>
                </a:solidFill>
                <a:latin typeface="Malgun Gothic"/>
                <a:ea typeface="Malgun Gothic"/>
              </a:rPr>
              <a:t>순서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err="1">
                <a:solidFill>
                  <a:srgbClr val="000000"/>
                </a:solidFill>
                <a:latin typeface="Malgun Gothic"/>
                <a:ea typeface="Malgun Gothic"/>
              </a:rPr>
              <a:t>정보를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err="1">
                <a:solidFill>
                  <a:srgbClr val="000000"/>
                </a:solidFill>
                <a:latin typeface="Malgun Gothic"/>
                <a:ea typeface="Malgun Gothic"/>
              </a:rPr>
              <a:t>전달하던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err="1">
                <a:solidFill>
                  <a:srgbClr val="000000"/>
                </a:solidFill>
                <a:latin typeface="Malgun Gothic"/>
                <a:ea typeface="Malgun Gothic"/>
              </a:rPr>
              <a:t>순환신경망의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err="1">
                <a:solidFill>
                  <a:srgbClr val="000000"/>
                </a:solidFill>
                <a:latin typeface="Malgun Gothic"/>
                <a:ea typeface="Malgun Gothic"/>
              </a:rPr>
              <a:t>역할을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err="1">
                <a:solidFill>
                  <a:srgbClr val="000000"/>
                </a:solidFill>
                <a:latin typeface="Malgun Gothic"/>
                <a:ea typeface="Malgun Gothic"/>
              </a:rPr>
              <a:t>포지셔널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en-US" err="1">
                <a:solidFill>
                  <a:srgbClr val="000000"/>
                </a:solidFill>
                <a:latin typeface="Malgun Gothic"/>
                <a:ea typeface="Malgun Gothic"/>
              </a:rPr>
              <a:t>인코딩으로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</a:rPr>
              <a:t> 대체함.</a:t>
            </a:r>
            <a:endParaRPr lang="ko-KR" altLang="en-US">
              <a:solidFill>
                <a:srgbClr val="24292F"/>
              </a:solidFill>
              <a:latin typeface="Malgun Gothic"/>
              <a:ea typeface="Malgun Gothic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6116076-A9FF-AECD-021C-92F39D06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BEEBD2-B6B9-20F5-5AF0-04E3B9FDB3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CABD2-D2F6-2137-C46E-7CAEDCED8A78}"/>
              </a:ext>
            </a:extLst>
          </p:cNvPr>
          <p:cNvSpPr txBox="1"/>
          <p:nvPr/>
        </p:nvSpPr>
        <p:spPr>
          <a:xfrm>
            <a:off x="550333" y="6215616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&lt;Seq2Seq </a:t>
            </a:r>
            <a:r>
              <a:rPr lang="ko-KR" altLang="en-US" sz="1200" b="0">
                <a:latin typeface="+mn-ea"/>
                <a:ea typeface="+mn-ea"/>
              </a:rPr>
              <a:t>모델과 </a:t>
            </a:r>
            <a:r>
              <a:rPr lang="en-US" altLang="ko-KR" sz="1200" b="0">
                <a:latin typeface="+mn-ea"/>
                <a:ea typeface="+mn-ea"/>
              </a:rPr>
              <a:t>Transformer </a:t>
            </a:r>
            <a:r>
              <a:rPr lang="ko-KR" altLang="en-US" sz="1200" b="0">
                <a:ea typeface="+mn-ea"/>
              </a:rPr>
              <a:t>모델</a:t>
            </a:r>
            <a:r>
              <a:rPr lang="ko-KR" altLang="en-US" sz="1200" b="0">
                <a:latin typeface="+mn-ea"/>
                <a:ea typeface="+mn-ea"/>
              </a:rPr>
              <a:t> 비교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DC5292-E162-B55C-D3D0-4B3C1596D1E6}"/>
              </a:ext>
            </a:extLst>
          </p:cNvPr>
          <p:cNvSpPr txBox="1"/>
          <p:nvPr/>
        </p:nvSpPr>
        <p:spPr>
          <a:xfrm>
            <a:off x="457249" y="2090860"/>
            <a:ext cx="393593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u="sng">
                <a:latin typeface="+mn-ea"/>
                <a:ea typeface="+mn-ea"/>
              </a:rPr>
              <a:t>Seq2Seq </a:t>
            </a:r>
            <a:r>
              <a:rPr lang="ko-KR" altLang="en-US" b="0" u="sng">
                <a:latin typeface="+mn-ea"/>
                <a:ea typeface="+mn-ea"/>
              </a:rPr>
              <a:t>모델</a:t>
            </a:r>
            <a:br>
              <a:rPr lang="en-US" altLang="ko-KR" b="0" u="sng">
                <a:latin typeface="+mn-ea"/>
                <a:ea typeface="+mn-ea"/>
              </a:rPr>
            </a:br>
            <a:r>
              <a:rPr lang="en-US" altLang="ko-KR" b="0">
                <a:latin typeface="+mn-ea"/>
                <a:ea typeface="+mn-ea"/>
              </a:rPr>
              <a:t>: RNN </a:t>
            </a:r>
            <a:r>
              <a:rPr lang="ko-KR" altLang="en-US" b="0">
                <a:latin typeface="+mn-ea"/>
                <a:ea typeface="+mn-ea"/>
              </a:rPr>
              <a:t>셀로 이루어진 인코더</a:t>
            </a:r>
            <a:r>
              <a:rPr lang="en-US" altLang="ko-KR" b="0">
                <a:latin typeface="+mn-ea"/>
                <a:ea typeface="+mn-ea"/>
              </a:rPr>
              <a:t>/</a:t>
            </a:r>
            <a:r>
              <a:rPr lang="ko-KR" altLang="en-US" b="0" err="1">
                <a:latin typeface="+mn-ea"/>
                <a:ea typeface="+mn-ea"/>
              </a:rPr>
              <a:t>디코더</a:t>
            </a:r>
            <a:endParaRPr lang="ko-KR" altLang="en-US" b="0">
              <a:latin typeface="+mn-ea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4E9849-62A8-D214-BB40-64BA168DFB73}"/>
              </a:ext>
            </a:extLst>
          </p:cNvPr>
          <p:cNvSpPr txBox="1"/>
          <p:nvPr/>
        </p:nvSpPr>
        <p:spPr>
          <a:xfrm>
            <a:off x="5072264" y="2093995"/>
            <a:ext cx="437648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u="sng">
                <a:latin typeface="+mn-ea"/>
                <a:ea typeface="+mn-ea"/>
              </a:rPr>
              <a:t>Transformer</a:t>
            </a:r>
            <a:r>
              <a:rPr lang="ko-KR" altLang="en-US" b="0" u="sng">
                <a:latin typeface="+mn-ea"/>
                <a:ea typeface="+mn-ea"/>
              </a:rPr>
              <a:t> 모델</a:t>
            </a:r>
            <a:br>
              <a:rPr lang="en-US" altLang="ko-KR" b="0" u="sng">
                <a:latin typeface="+mn-ea"/>
                <a:ea typeface="+mn-ea"/>
              </a:rPr>
            </a:br>
            <a:r>
              <a:rPr lang="en-US" altLang="ko-KR" b="0">
                <a:latin typeface="+mn-ea"/>
                <a:ea typeface="+mn-ea"/>
              </a:rPr>
              <a:t>: </a:t>
            </a:r>
            <a:r>
              <a:rPr lang="ko-KR" altLang="en-US" b="0">
                <a:latin typeface="+mn-ea"/>
                <a:ea typeface="+mn-ea"/>
              </a:rPr>
              <a:t>동일 구조의 인코더</a:t>
            </a:r>
            <a:r>
              <a:rPr lang="en-US" altLang="ko-KR" b="0">
                <a:latin typeface="+mn-ea"/>
                <a:ea typeface="+mn-ea"/>
              </a:rPr>
              <a:t>/</a:t>
            </a:r>
            <a:r>
              <a:rPr lang="ko-KR" altLang="en-US" b="0" err="1">
                <a:latin typeface="+mn-ea"/>
                <a:ea typeface="+mn-ea"/>
              </a:rPr>
              <a:t>디코더가</a:t>
            </a:r>
            <a:r>
              <a:rPr lang="ko-KR" altLang="en-US" b="0">
                <a:latin typeface="+mn-ea"/>
                <a:ea typeface="+mn-ea"/>
              </a:rPr>
              <a:t> 반복적으로 사용</a:t>
            </a:r>
            <a:br>
              <a:rPr lang="en-US" altLang="ko-KR" b="0" u="sng">
                <a:latin typeface="+mn-ea"/>
                <a:ea typeface="+mn-ea"/>
              </a:rPr>
            </a:br>
            <a:endParaRPr lang="ko-KR" altLang="en-US" b="0">
              <a:latin typeface="+mn-ea"/>
              <a:ea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F91319E-5497-4BC8-D548-571A7678A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4" t="24637" r="38363" b="53914"/>
          <a:stretch/>
        </p:blipFill>
        <p:spPr>
          <a:xfrm>
            <a:off x="4551261" y="3666481"/>
            <a:ext cx="696976" cy="55880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38100"/>
          </a:effectLst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8CBAFE7-F92A-1F97-2EBE-AD62F5EB5A27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 flipV="1">
            <a:off x="1701112" y="4015233"/>
            <a:ext cx="1344335" cy="24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14CF7FC3-06AC-EA59-E7C8-12D22D5956E6}"/>
              </a:ext>
            </a:extLst>
          </p:cNvPr>
          <p:cNvSpPr txBox="1">
            <a:spLocks/>
          </p:cNvSpPr>
          <p:nvPr/>
        </p:nvSpPr>
        <p:spPr>
          <a:xfrm>
            <a:off x="3203823" y="3037362"/>
            <a:ext cx="687126" cy="281978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latin typeface="+mn-ea"/>
              </a:rPr>
              <a:t>Output</a:t>
            </a:r>
          </a:p>
        </p:txBody>
      </p:sp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63D383BA-1AF0-A112-952E-DD636C3125FB}"/>
              </a:ext>
            </a:extLst>
          </p:cNvPr>
          <p:cNvSpPr txBox="1">
            <a:spLocks/>
          </p:cNvSpPr>
          <p:nvPr/>
        </p:nvSpPr>
        <p:spPr>
          <a:xfrm>
            <a:off x="892738" y="4569153"/>
            <a:ext cx="612872" cy="164452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latin typeface="+mn-ea"/>
              </a:rPr>
              <a:t>Input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5E4E5E1-90D5-C3BE-DBF7-998693791C2C}"/>
              </a:ext>
            </a:extLst>
          </p:cNvPr>
          <p:cNvSpPr/>
          <p:nvPr/>
        </p:nvSpPr>
        <p:spPr bwMode="auto">
          <a:xfrm>
            <a:off x="697235" y="3783275"/>
            <a:ext cx="1003877" cy="4689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F6DFA1-3361-F2DD-9D4C-309AED7D8C99}"/>
              </a:ext>
            </a:extLst>
          </p:cNvPr>
          <p:cNvSpPr/>
          <p:nvPr/>
        </p:nvSpPr>
        <p:spPr bwMode="auto">
          <a:xfrm>
            <a:off x="3045447" y="3780780"/>
            <a:ext cx="1003877" cy="46890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716CAAA-F8C1-9884-69E8-3E33695EA9D7}"/>
              </a:ext>
            </a:extLst>
          </p:cNvPr>
          <p:cNvCxnSpPr>
            <a:cxnSpLocks/>
            <a:stCxn id="52" idx="0"/>
            <a:endCxn id="53" idx="2"/>
          </p:cNvCxnSpPr>
          <p:nvPr/>
        </p:nvCxnSpPr>
        <p:spPr>
          <a:xfrm flipV="1">
            <a:off x="1199174" y="4252181"/>
            <a:ext cx="0" cy="3169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3629438-508B-1A1C-47CB-E61EF58467AC}"/>
              </a:ext>
            </a:extLst>
          </p:cNvPr>
          <p:cNvCxnSpPr>
            <a:cxnSpLocks/>
            <a:stCxn id="55" idx="0"/>
            <a:endCxn id="51" idx="2"/>
          </p:cNvCxnSpPr>
          <p:nvPr/>
        </p:nvCxnSpPr>
        <p:spPr>
          <a:xfrm flipV="1">
            <a:off x="3547386" y="3319340"/>
            <a:ext cx="0" cy="461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5F9925BB-5238-B16E-89CE-4829BF04A470}"/>
              </a:ext>
            </a:extLst>
          </p:cNvPr>
          <p:cNvSpPr txBox="1">
            <a:spLocks/>
          </p:cNvSpPr>
          <p:nvPr/>
        </p:nvSpPr>
        <p:spPr>
          <a:xfrm>
            <a:off x="1586889" y="3771216"/>
            <a:ext cx="1527302" cy="296255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latin typeface="+mn-ea"/>
              </a:rPr>
              <a:t>context vector</a:t>
            </a:r>
          </a:p>
        </p:txBody>
      </p:sp>
      <p:sp>
        <p:nvSpPr>
          <p:cNvPr id="67" name="텍스트 개체 틀 2">
            <a:extLst>
              <a:ext uri="{FF2B5EF4-FFF2-40B4-BE49-F238E27FC236}">
                <a16:creationId xmlns:a16="http://schemas.microsoft.com/office/drawing/2014/main" id="{03E8EE78-0612-D639-1766-17025EC26976}"/>
              </a:ext>
            </a:extLst>
          </p:cNvPr>
          <p:cNvSpPr txBox="1">
            <a:spLocks/>
          </p:cNvSpPr>
          <p:nvPr/>
        </p:nvSpPr>
        <p:spPr>
          <a:xfrm>
            <a:off x="8124675" y="2789154"/>
            <a:ext cx="687126" cy="281978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latin typeface="+mn-ea"/>
              </a:rPr>
              <a:t>Output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4029ADAA-F8EC-2A6E-479C-1B82D1AF57BC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6166422" y="5022323"/>
            <a:ext cx="0" cy="1878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F4A54FC-1C7D-B33C-249E-497959F5E6A7}"/>
              </a:ext>
            </a:extLst>
          </p:cNvPr>
          <p:cNvCxnSpPr>
            <a:cxnSpLocks/>
            <a:stCxn id="13" idx="0"/>
            <a:endCxn id="67" idx="2"/>
          </p:cNvCxnSpPr>
          <p:nvPr/>
        </p:nvCxnSpPr>
        <p:spPr>
          <a:xfrm flipH="1" flipV="1">
            <a:off x="8468238" y="3071132"/>
            <a:ext cx="21163" cy="2134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4F10809-A4D1-2417-9168-D0A15BB4B50C}"/>
              </a:ext>
            </a:extLst>
          </p:cNvPr>
          <p:cNvSpPr/>
          <p:nvPr/>
        </p:nvSpPr>
        <p:spPr bwMode="auto">
          <a:xfrm>
            <a:off x="5621401" y="4771124"/>
            <a:ext cx="1090042" cy="251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 #1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F0F1573-DEEA-24BA-88EC-C72565964F8B}"/>
              </a:ext>
            </a:extLst>
          </p:cNvPr>
          <p:cNvSpPr/>
          <p:nvPr/>
        </p:nvSpPr>
        <p:spPr bwMode="auto">
          <a:xfrm>
            <a:off x="5621401" y="4473991"/>
            <a:ext cx="1090042" cy="251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 #2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8170FAE-F6FC-9737-2E11-D0C839E3E4FB}"/>
              </a:ext>
            </a:extLst>
          </p:cNvPr>
          <p:cNvSpPr/>
          <p:nvPr/>
        </p:nvSpPr>
        <p:spPr bwMode="auto">
          <a:xfrm>
            <a:off x="5621401" y="4171007"/>
            <a:ext cx="1090042" cy="251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 #3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CEB7E98-8E60-D333-C660-C15E090D22FF}"/>
              </a:ext>
            </a:extLst>
          </p:cNvPr>
          <p:cNvSpPr/>
          <p:nvPr/>
        </p:nvSpPr>
        <p:spPr bwMode="auto">
          <a:xfrm>
            <a:off x="5621401" y="3873495"/>
            <a:ext cx="1090042" cy="251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 #4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39C6D09-FE53-FA38-D122-9DDCEF105702}"/>
              </a:ext>
            </a:extLst>
          </p:cNvPr>
          <p:cNvSpPr/>
          <p:nvPr/>
        </p:nvSpPr>
        <p:spPr bwMode="auto">
          <a:xfrm>
            <a:off x="5621401" y="3570511"/>
            <a:ext cx="1090042" cy="251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9D6E5F3-32D2-570C-0B54-701916A819E3}"/>
              </a:ext>
            </a:extLst>
          </p:cNvPr>
          <p:cNvSpPr/>
          <p:nvPr/>
        </p:nvSpPr>
        <p:spPr bwMode="auto">
          <a:xfrm>
            <a:off x="5621400" y="3267489"/>
            <a:ext cx="1090042" cy="2511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 #n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718F495-A50E-B539-32F9-FB6609CA50AC}"/>
              </a:ext>
            </a:extLst>
          </p:cNvPr>
          <p:cNvSpPr/>
          <p:nvPr/>
        </p:nvSpPr>
        <p:spPr bwMode="auto">
          <a:xfrm>
            <a:off x="7923219" y="4771124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#1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3220DE5-6059-4F00-DC4D-E6A0E2F16FF8}"/>
              </a:ext>
            </a:extLst>
          </p:cNvPr>
          <p:cNvSpPr/>
          <p:nvPr/>
        </p:nvSpPr>
        <p:spPr bwMode="auto">
          <a:xfrm>
            <a:off x="7923219" y="4473991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#2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DF73BBF-663A-2CDD-8C4F-0C399C55284F}"/>
              </a:ext>
            </a:extLst>
          </p:cNvPr>
          <p:cNvSpPr/>
          <p:nvPr/>
        </p:nvSpPr>
        <p:spPr bwMode="auto">
          <a:xfrm>
            <a:off x="7923219" y="4171007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#3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5C59F22-0E93-29B6-3A05-1BFC1B3E6D24}"/>
              </a:ext>
            </a:extLst>
          </p:cNvPr>
          <p:cNvSpPr/>
          <p:nvPr/>
        </p:nvSpPr>
        <p:spPr bwMode="auto">
          <a:xfrm>
            <a:off x="7923219" y="3873495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#4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3125D48-4F06-4E9F-DAD4-84F21AFA345D}"/>
              </a:ext>
            </a:extLst>
          </p:cNvPr>
          <p:cNvSpPr/>
          <p:nvPr/>
        </p:nvSpPr>
        <p:spPr bwMode="auto">
          <a:xfrm>
            <a:off x="7923219" y="3570511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6920107-B320-B03E-1997-5BB982071989}"/>
              </a:ext>
            </a:extLst>
          </p:cNvPr>
          <p:cNvSpPr/>
          <p:nvPr/>
        </p:nvSpPr>
        <p:spPr bwMode="auto">
          <a:xfrm>
            <a:off x="7923218" y="3267489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#n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91D16C-195F-DE09-D867-D8BED3373951}"/>
              </a:ext>
            </a:extLst>
          </p:cNvPr>
          <p:cNvCxnSpPr>
            <a:cxnSpLocks/>
            <a:stCxn id="44" idx="3"/>
            <a:endCxn id="66" idx="1"/>
          </p:cNvCxnSpPr>
          <p:nvPr/>
        </p:nvCxnSpPr>
        <p:spPr>
          <a:xfrm>
            <a:off x="6711442" y="3393089"/>
            <a:ext cx="121177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8AA7BA1-6F65-5E9D-7403-EC78ADC1D8C2}"/>
              </a:ext>
            </a:extLst>
          </p:cNvPr>
          <p:cNvCxnSpPr>
            <a:cxnSpLocks/>
            <a:stCxn id="44" idx="3"/>
            <a:endCxn id="63" idx="1"/>
          </p:cNvCxnSpPr>
          <p:nvPr/>
        </p:nvCxnSpPr>
        <p:spPr>
          <a:xfrm>
            <a:off x="6711442" y="3393089"/>
            <a:ext cx="1211777" cy="30302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FCB675D-4190-91E9-8446-DE242A3AC765}"/>
              </a:ext>
            </a:extLst>
          </p:cNvPr>
          <p:cNvCxnSpPr>
            <a:cxnSpLocks/>
            <a:stCxn id="44" idx="3"/>
            <a:endCxn id="60" idx="1"/>
          </p:cNvCxnSpPr>
          <p:nvPr/>
        </p:nvCxnSpPr>
        <p:spPr>
          <a:xfrm>
            <a:off x="6711442" y="3393089"/>
            <a:ext cx="1211777" cy="60600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E69597B-6CF8-48DC-60F9-173F2A5F70EC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>
            <a:off x="6711442" y="3393089"/>
            <a:ext cx="1211777" cy="90351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12C5E68-C376-34FF-914A-4097CE4CF7FD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>
            <a:off x="6711442" y="3393089"/>
            <a:ext cx="1211777" cy="120650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43DB826-04EA-38D6-A62F-A97B0B05E587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6711442" y="3393089"/>
            <a:ext cx="1211777" cy="150363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35F15B0-CC09-C85E-B64B-0050B18AB4C2}"/>
              </a:ext>
            </a:extLst>
          </p:cNvPr>
          <p:cNvSpPr txBox="1">
            <a:spLocks/>
          </p:cNvSpPr>
          <p:nvPr/>
        </p:nvSpPr>
        <p:spPr>
          <a:xfrm>
            <a:off x="4472434" y="5234030"/>
            <a:ext cx="1117158" cy="217047"/>
          </a:xfrm>
          <a:prstGeom prst="rect">
            <a:avLst/>
          </a:prstGeom>
          <a:solidFill>
            <a:srgbClr val="BB9FCF"/>
          </a:solidFill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 err="1">
                <a:solidFill>
                  <a:schemeClr val="bg1"/>
                </a:solidFill>
                <a:latin typeface="+mn-ea"/>
              </a:rPr>
              <a:t>포지셔널</a:t>
            </a:r>
            <a:r>
              <a:rPr kumimoji="0" lang="ko-KR" altLang="en-US" sz="1000" b="0">
                <a:solidFill>
                  <a:schemeClr val="bg1"/>
                </a:solidFill>
                <a:latin typeface="+mn-ea"/>
              </a:rPr>
              <a:t> 인코딩</a:t>
            </a:r>
            <a:endParaRPr kumimoji="0" lang="en-US" altLang="ko-KR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5ECC6B0-31F0-8557-AD3C-07A87EE897F0}"/>
              </a:ext>
            </a:extLst>
          </p:cNvPr>
          <p:cNvSpPr/>
          <p:nvPr/>
        </p:nvSpPr>
        <p:spPr bwMode="auto">
          <a:xfrm>
            <a:off x="6029447" y="5214951"/>
            <a:ext cx="265720" cy="255206"/>
          </a:xfrm>
          <a:prstGeom prst="ellipse">
            <a:avLst/>
          </a:prstGeom>
          <a:solidFill>
            <a:srgbClr val="BB9FC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7AF023-0FF1-53A7-0C51-8AD648889CF8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6162307" y="5470157"/>
            <a:ext cx="0" cy="5720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789D3A-A20F-37C2-904C-275466CA0C13}"/>
              </a:ext>
            </a:extLst>
          </p:cNvPr>
          <p:cNvSpPr/>
          <p:nvPr/>
        </p:nvSpPr>
        <p:spPr bwMode="auto">
          <a:xfrm>
            <a:off x="5712260" y="5625945"/>
            <a:ext cx="900094" cy="20851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kumimoji="0" lang="ko-KR" altLang="en-US" sz="1000" b="0">
                <a:solidFill>
                  <a:schemeClr val="bg1"/>
                </a:solidFill>
                <a:latin typeface="+mn-ea"/>
              </a:rPr>
              <a:t>입력 </a:t>
            </a:r>
            <a:r>
              <a:rPr kumimoji="0" lang="ko-KR" altLang="en-US" sz="1000" b="0" err="1">
                <a:solidFill>
                  <a:schemeClr val="bg1"/>
                </a:solidFill>
                <a:latin typeface="+mn-ea"/>
              </a:rPr>
              <a:t>임베딩</a:t>
            </a:r>
            <a:endParaRPr kumimoji="0" lang="ko-KR" altLang="en-US" sz="1000" b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0D5D5B2-B907-F2A0-EA06-641C2949FC92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>
            <a:off x="5589592" y="5342554"/>
            <a:ext cx="43985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771E1D70-CB00-5053-7075-2D6F430B14ED}"/>
              </a:ext>
            </a:extLst>
          </p:cNvPr>
          <p:cNvSpPr txBox="1">
            <a:spLocks/>
          </p:cNvSpPr>
          <p:nvPr/>
        </p:nvSpPr>
        <p:spPr>
          <a:xfrm>
            <a:off x="6825208" y="5225525"/>
            <a:ext cx="1134733" cy="217047"/>
          </a:xfrm>
          <a:prstGeom prst="rect">
            <a:avLst/>
          </a:prstGeom>
          <a:solidFill>
            <a:srgbClr val="BB9FCF"/>
          </a:solidFill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 err="1">
                <a:solidFill>
                  <a:schemeClr val="bg1"/>
                </a:solidFill>
                <a:latin typeface="+mn-ea"/>
              </a:rPr>
              <a:t>포지셔널</a:t>
            </a:r>
            <a:r>
              <a:rPr kumimoji="0" lang="ko-KR" altLang="en-US" sz="1000" b="0">
                <a:solidFill>
                  <a:schemeClr val="bg1"/>
                </a:solidFill>
                <a:latin typeface="+mn-ea"/>
              </a:rPr>
              <a:t> 인코딩</a:t>
            </a:r>
            <a:endParaRPr kumimoji="0" lang="en-US" altLang="ko-KR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3964247-B1CC-2768-0BEA-C4AEADC0EECD}"/>
              </a:ext>
            </a:extLst>
          </p:cNvPr>
          <p:cNvSpPr/>
          <p:nvPr/>
        </p:nvSpPr>
        <p:spPr bwMode="auto">
          <a:xfrm>
            <a:off x="8356541" y="5205291"/>
            <a:ext cx="265720" cy="255206"/>
          </a:xfrm>
          <a:prstGeom prst="ellipse">
            <a:avLst/>
          </a:prstGeom>
          <a:solidFill>
            <a:srgbClr val="BB9FC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54D9898-F91B-D8E6-9438-34C68ECB068C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8489401" y="5460497"/>
            <a:ext cx="0" cy="586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FA9C3E5-4693-37B6-E3EA-A25BD2CD8C12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7959941" y="5332894"/>
            <a:ext cx="396600" cy="11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A281194-01C8-6EF9-6CB8-5478EDB7287B}"/>
              </a:ext>
            </a:extLst>
          </p:cNvPr>
          <p:cNvSpPr/>
          <p:nvPr/>
        </p:nvSpPr>
        <p:spPr bwMode="auto">
          <a:xfrm>
            <a:off x="8043706" y="5631053"/>
            <a:ext cx="900094" cy="20851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kumimoji="0" lang="ko-KR" altLang="en-US" sz="1000" b="0">
                <a:solidFill>
                  <a:schemeClr val="bg1"/>
                </a:solidFill>
                <a:latin typeface="+mn-ea"/>
              </a:rPr>
              <a:t>출력 </a:t>
            </a:r>
            <a:r>
              <a:rPr kumimoji="0" lang="ko-KR" altLang="en-US" sz="1000" b="0" err="1">
                <a:solidFill>
                  <a:schemeClr val="bg1"/>
                </a:solidFill>
                <a:latin typeface="+mn-ea"/>
              </a:rPr>
              <a:t>임베딩</a:t>
            </a:r>
            <a:endParaRPr kumimoji="0" lang="ko-KR" altLang="en-US" sz="1000" b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508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95E4E-7293-CC52-9285-B953E5489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3A2839-C9F0-2704-F5CC-DCDC2BB620E1}"/>
              </a:ext>
            </a:extLst>
          </p:cNvPr>
          <p:cNvSpPr/>
          <p:nvPr/>
        </p:nvSpPr>
        <p:spPr bwMode="auto">
          <a:xfrm>
            <a:off x="4171250" y="2811438"/>
            <a:ext cx="1873992" cy="2408831"/>
          </a:xfrm>
          <a:prstGeom prst="roundRect">
            <a:avLst>
              <a:gd name="adj" fmla="val 9256"/>
            </a:avLst>
          </a:prstGeom>
          <a:solidFill>
            <a:schemeClr val="bg1">
              <a:lumMod val="95000"/>
            </a:schemeClr>
          </a:solidFill>
          <a:ln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ko-KR" altLang="en-US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AE618A-78D1-0384-FCBD-B9306B63828C}"/>
              </a:ext>
            </a:extLst>
          </p:cNvPr>
          <p:cNvSpPr/>
          <p:nvPr/>
        </p:nvSpPr>
        <p:spPr bwMode="auto">
          <a:xfrm>
            <a:off x="7133494" y="1798746"/>
            <a:ext cx="1892366" cy="3431690"/>
          </a:xfrm>
          <a:prstGeom prst="roundRect">
            <a:avLst>
              <a:gd name="adj" fmla="val 7814"/>
            </a:avLst>
          </a:prstGeom>
          <a:solidFill>
            <a:schemeClr val="bg1">
              <a:lumMod val="95000"/>
            </a:schemeClr>
          </a:solidFill>
          <a:ln>
            <a:solidFill>
              <a:srgbClr val="C1272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ko-KR" altLang="en-US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8D408660-B0A9-EC1C-41DE-4E772B47E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69816"/>
            <a:ext cx="9270641" cy="486776"/>
          </a:xfrm>
        </p:spPr>
        <p:txBody>
          <a:bodyPr lIns="72000" tIns="36000" rIns="91440" bIns="45720" anchor="t"/>
          <a:lstStyle/>
          <a:p>
            <a:pPr>
              <a:spcBef>
                <a:spcPct val="0"/>
              </a:spcBef>
            </a:pPr>
            <a:r>
              <a:rPr lang="ko-KR" altLang="en-US" dirty="0">
                <a:latin typeface="Malgun Gothic"/>
                <a:ea typeface="Malgun Gothic"/>
              </a:rPr>
              <a:t>‘</a:t>
            </a:r>
            <a:r>
              <a:rPr lang="en-US" dirty="0">
                <a:latin typeface="Malgun Gothic"/>
                <a:ea typeface="Malgun Gothic"/>
              </a:rPr>
              <a:t>Attention is All You Need’ </a:t>
            </a:r>
            <a:r>
              <a:rPr lang="ko-KR" altLang="en-US" dirty="0">
                <a:latin typeface="Malgun Gothic"/>
                <a:ea typeface="Malgun Gothic"/>
              </a:rPr>
              <a:t>논문에서 발표한 </a:t>
            </a:r>
            <a:r>
              <a:rPr lang="en-US" dirty="0">
                <a:latin typeface="Malgun Gothic"/>
                <a:ea typeface="Malgun Gothic"/>
              </a:rPr>
              <a:t>Transformer </a:t>
            </a:r>
            <a:r>
              <a:rPr lang="ko-KR" altLang="en-US" dirty="0">
                <a:latin typeface="Malgun Gothic"/>
                <a:ea typeface="Malgun Gothic"/>
              </a:rPr>
              <a:t>모델 구조이며</a:t>
            </a:r>
            <a:r>
              <a:rPr lang="en-US" altLang="ko-KR" dirty="0">
                <a:solidFill>
                  <a:srgbClr val="000000"/>
                </a:solidFill>
                <a:latin typeface="Malgun Gothic"/>
                <a:ea typeface="Malgun Gothic"/>
              </a:rPr>
              <a:t>,</a:t>
            </a:r>
            <a:br>
              <a:rPr lang="ko-KR" altLang="en-US" dirty="0">
                <a:solidFill>
                  <a:srgbClr val="000000"/>
                </a:solidFill>
                <a:latin typeface="Malgun Gothic"/>
                <a:ea typeface="Malgun Gothic"/>
              </a:rPr>
            </a:br>
            <a:r>
              <a:rPr lang="ko-KR" altLang="en-US" dirty="0">
                <a:solidFill>
                  <a:srgbClr val="000000"/>
                </a:solidFill>
                <a:latin typeface="Malgun Gothic"/>
                <a:ea typeface="Malgun Gothic"/>
              </a:rPr>
              <a:t>인코더와 </a:t>
            </a:r>
            <a:r>
              <a:rPr lang="ko-KR" altLang="en-US" dirty="0" err="1">
                <a:solidFill>
                  <a:srgbClr val="000000"/>
                </a:solidFill>
                <a:latin typeface="Malgun Gothic"/>
                <a:ea typeface="Malgun Gothic"/>
              </a:rPr>
              <a:t>디코더는</a:t>
            </a:r>
            <a:r>
              <a:rPr lang="ko-KR" altLang="en-US" dirty="0">
                <a:solidFill>
                  <a:srgbClr val="000000"/>
                </a:solidFill>
                <a:latin typeface="Malgun Gothic"/>
                <a:ea typeface="Malgun Gothic"/>
              </a:rPr>
              <a:t> 다음 순서대로 동작함</a:t>
            </a:r>
            <a:r>
              <a:rPr lang="en-US" altLang="ko-KR" dirty="0">
                <a:solidFill>
                  <a:srgbClr val="000000"/>
                </a:solidFill>
                <a:latin typeface="Malgun Gothic"/>
                <a:ea typeface="Malgun Gothic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DFB2D3-E718-F30B-D7F2-2BC3B49DE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r>
              <a:rPr lang="ko-KR" altLang="en-US"/>
              <a:t> 소개</a:t>
            </a:r>
            <a:r>
              <a:rPr lang="en-US" altLang="ko-KR"/>
              <a:t>(2/2)</a:t>
            </a: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599EC3-1E5A-8731-2248-31E36424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F1D67D1-1DD0-2615-BEDC-7D185823A6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461A8-F707-4E38-4BDA-F5E032A27EDC}"/>
              </a:ext>
            </a:extLst>
          </p:cNvPr>
          <p:cNvSpPr txBox="1"/>
          <p:nvPr/>
        </p:nvSpPr>
        <p:spPr>
          <a:xfrm>
            <a:off x="4893841" y="6513360"/>
            <a:ext cx="543739" cy="261610"/>
          </a:xfrm>
          <a:prstGeom prst="rect">
            <a:avLst/>
          </a:prstGeom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>
                <a:latin typeface="+mn-ea"/>
                <a:ea typeface="+mn-ea"/>
              </a:rPr>
              <a:t>Input</a:t>
            </a:r>
            <a:endParaRPr lang="ko-KR" altLang="en-US" sz="1100">
              <a:latin typeface="+mn-ea"/>
              <a:ea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E4C8A58-7914-9CFD-C4DB-CBB997B09394}"/>
              </a:ext>
            </a:extLst>
          </p:cNvPr>
          <p:cNvSpPr txBox="1"/>
          <p:nvPr/>
        </p:nvSpPr>
        <p:spPr>
          <a:xfrm>
            <a:off x="7363781" y="6515974"/>
            <a:ext cx="1431803" cy="261610"/>
          </a:xfrm>
          <a:prstGeom prst="rect">
            <a:avLst/>
          </a:prstGeom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>
                <a:latin typeface="+mn-ea"/>
                <a:ea typeface="+mn-ea"/>
              </a:rPr>
              <a:t>Output(shift right)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777C66A-0884-77F9-E3D6-8B13E4A3D018}"/>
              </a:ext>
            </a:extLst>
          </p:cNvPr>
          <p:cNvSpPr/>
          <p:nvPr/>
        </p:nvSpPr>
        <p:spPr>
          <a:xfrm>
            <a:off x="4552993" y="3264791"/>
            <a:ext cx="1224136" cy="351525"/>
          </a:xfrm>
          <a:prstGeom prst="roundRect">
            <a:avLst/>
          </a:prstGeom>
          <a:solidFill>
            <a:srgbClr val="DBEEF4"/>
          </a:solidFill>
          <a:ln w="19050">
            <a:solidFill>
              <a:srgbClr val="A9D7E5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Feed</a:t>
            </a:r>
          </a:p>
          <a:p>
            <a:pPr algn="ctr"/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Forward</a:t>
            </a:r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A28358D-0391-5496-CC75-40B1677B1F83}"/>
              </a:ext>
            </a:extLst>
          </p:cNvPr>
          <p:cNvSpPr/>
          <p:nvPr/>
        </p:nvSpPr>
        <p:spPr>
          <a:xfrm>
            <a:off x="4552993" y="5877484"/>
            <a:ext cx="1224136" cy="452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Input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Embedding</a:t>
            </a:r>
            <a:endParaRPr kumimoji="1" lang="ko-KR" alt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716C0FB-1F06-8E65-4334-3B394B07B40D}"/>
              </a:ext>
            </a:extLst>
          </p:cNvPr>
          <p:cNvSpPr/>
          <p:nvPr/>
        </p:nvSpPr>
        <p:spPr>
          <a:xfrm>
            <a:off x="4552993" y="4393383"/>
            <a:ext cx="1224136" cy="377321"/>
          </a:xfrm>
          <a:prstGeom prst="roundRect">
            <a:avLst/>
          </a:prstGeom>
          <a:solidFill>
            <a:srgbClr val="FFE2BB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lnSpc>
                <a:spcPts val="1000"/>
              </a:lnSpc>
            </a:pPr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Multi-Head</a:t>
            </a:r>
          </a:p>
          <a:p>
            <a:pPr algn="ctr">
              <a:lnSpc>
                <a:spcPts val="1000"/>
              </a:lnSpc>
            </a:pPr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15B23AE-2501-801D-8CD5-A0E1C8C0EE81}"/>
              </a:ext>
            </a:extLst>
          </p:cNvPr>
          <p:cNvCxnSpPr>
            <a:cxnSpLocks/>
            <a:stCxn id="9" idx="0"/>
            <a:endCxn id="24" idx="2"/>
          </p:cNvCxnSpPr>
          <p:nvPr/>
        </p:nvCxnSpPr>
        <p:spPr>
          <a:xfrm flipH="1" flipV="1">
            <a:off x="5165061" y="6329985"/>
            <a:ext cx="650" cy="183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논리합 15">
            <a:extLst>
              <a:ext uri="{FF2B5EF4-FFF2-40B4-BE49-F238E27FC236}">
                <a16:creationId xmlns:a16="http://schemas.microsoft.com/office/drawing/2014/main" id="{18256C27-CB7D-BA02-560D-519D3530BE94}"/>
              </a:ext>
            </a:extLst>
          </p:cNvPr>
          <p:cNvSpPr/>
          <p:nvPr/>
        </p:nvSpPr>
        <p:spPr>
          <a:xfrm>
            <a:off x="5048338" y="5430561"/>
            <a:ext cx="233446" cy="228372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10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F022A29-F841-5E73-41A1-87BECF0EDD02}"/>
              </a:ext>
            </a:extLst>
          </p:cNvPr>
          <p:cNvCxnSpPr>
            <a:cxnSpLocks/>
            <a:stCxn id="24" idx="0"/>
            <a:endCxn id="16" idx="4"/>
          </p:cNvCxnSpPr>
          <p:nvPr/>
        </p:nvCxnSpPr>
        <p:spPr>
          <a:xfrm flipV="1">
            <a:off x="5165061" y="5658933"/>
            <a:ext cx="0" cy="218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63797DA-3670-5971-B71A-E65C58122330}"/>
              </a:ext>
            </a:extLst>
          </p:cNvPr>
          <p:cNvCxnSpPr>
            <a:cxnSpLocks/>
          </p:cNvCxnSpPr>
          <p:nvPr/>
        </p:nvCxnSpPr>
        <p:spPr>
          <a:xfrm>
            <a:off x="4545101" y="5543872"/>
            <a:ext cx="503237" cy="1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788D11A-A68F-AE1C-D306-E8F9B6ECB925}"/>
              </a:ext>
            </a:extLst>
          </p:cNvPr>
          <p:cNvSpPr txBox="1"/>
          <p:nvPr/>
        </p:nvSpPr>
        <p:spPr>
          <a:xfrm>
            <a:off x="3698394" y="5385408"/>
            <a:ext cx="846707" cy="318679"/>
          </a:xfrm>
          <a:prstGeom prst="rect">
            <a:avLst/>
          </a:prstGeom>
          <a:ln>
            <a:noFill/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altLang="ko-KR" sz="1100">
                <a:latin typeface="+mn-ea"/>
                <a:ea typeface="+mn-ea"/>
              </a:rPr>
              <a:t>Positional</a:t>
            </a:r>
          </a:p>
          <a:p>
            <a:pPr algn="ctr">
              <a:lnSpc>
                <a:spcPts val="1000"/>
              </a:lnSpc>
            </a:pPr>
            <a:r>
              <a:rPr lang="en-US" altLang="ko-KR" sz="1100">
                <a:latin typeface="+mn-ea"/>
                <a:ea typeface="+mn-ea"/>
              </a:rPr>
              <a:t>Encoding</a:t>
            </a:r>
            <a:endParaRPr lang="ko-KR" altLang="en-US" sz="1100">
              <a:latin typeface="+mn-ea"/>
              <a:ea typeface="+mn-ea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3CA0F5C-0205-7CEC-1925-FD6DCDABE4DA}"/>
              </a:ext>
            </a:extLst>
          </p:cNvPr>
          <p:cNvSpPr/>
          <p:nvPr/>
        </p:nvSpPr>
        <p:spPr>
          <a:xfrm>
            <a:off x="4534695" y="4047344"/>
            <a:ext cx="1260733" cy="248067"/>
          </a:xfrm>
          <a:prstGeom prst="roundRect">
            <a:avLst/>
          </a:prstGeom>
          <a:solidFill>
            <a:srgbClr val="F8FAA8"/>
          </a:solidFill>
          <a:ln w="19050">
            <a:solidFill>
              <a:srgbClr val="F4F77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&amp; Norm</a:t>
            </a:r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1EB1276-2F27-76C9-0DEB-821445F34C98}"/>
              </a:ext>
            </a:extLst>
          </p:cNvPr>
          <p:cNvSpPr/>
          <p:nvPr/>
        </p:nvSpPr>
        <p:spPr>
          <a:xfrm>
            <a:off x="4534695" y="2918130"/>
            <a:ext cx="1260733" cy="248068"/>
          </a:xfrm>
          <a:prstGeom prst="roundRect">
            <a:avLst/>
          </a:prstGeom>
          <a:solidFill>
            <a:srgbClr val="F8FAA8"/>
          </a:solidFill>
          <a:ln w="19050">
            <a:solidFill>
              <a:srgbClr val="F4F77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&amp; Norm</a:t>
            </a:r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92A0ADB-EA23-D283-3768-991C857EB192}"/>
              </a:ext>
            </a:extLst>
          </p:cNvPr>
          <p:cNvCxnSpPr>
            <a:cxnSpLocks/>
            <a:stCxn id="57" idx="0"/>
            <a:endCxn id="21" idx="2"/>
          </p:cNvCxnSpPr>
          <p:nvPr/>
        </p:nvCxnSpPr>
        <p:spPr>
          <a:xfrm flipH="1" flipV="1">
            <a:off x="5165061" y="3616316"/>
            <a:ext cx="1" cy="43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EF94549-1322-190A-26D8-B5F976AD4E60}"/>
              </a:ext>
            </a:extLst>
          </p:cNvPr>
          <p:cNvCxnSpPr>
            <a:cxnSpLocks/>
            <a:stCxn id="16" idx="0"/>
            <a:endCxn id="30" idx="2"/>
          </p:cNvCxnSpPr>
          <p:nvPr/>
        </p:nvCxnSpPr>
        <p:spPr>
          <a:xfrm flipV="1">
            <a:off x="5165061" y="4770704"/>
            <a:ext cx="0" cy="6598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0DABD710-1DF9-F040-EB8F-717DF9330524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036851" y="4906133"/>
            <a:ext cx="652638" cy="396218"/>
          </a:xfrm>
          <a:prstGeom prst="bentConnector3">
            <a:avLst>
              <a:gd name="adj1" fmla="val 700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41C998D-AE86-6B26-5DDA-D843A56E979B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V="1">
            <a:off x="4652756" y="4918255"/>
            <a:ext cx="640120" cy="384491"/>
          </a:xfrm>
          <a:prstGeom prst="bentConnector3">
            <a:avLst>
              <a:gd name="adj1" fmla="val 7040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F3321E24-567F-DB4C-03C0-48FA1E0E3375}"/>
              </a:ext>
            </a:extLst>
          </p:cNvPr>
          <p:cNvCxnSpPr>
            <a:cxnSpLocks/>
            <a:stCxn id="16" idx="0"/>
            <a:endCxn id="57" idx="1"/>
          </p:cNvCxnSpPr>
          <p:nvPr/>
        </p:nvCxnSpPr>
        <p:spPr>
          <a:xfrm rot="16200000" flipV="1">
            <a:off x="4220287" y="4485787"/>
            <a:ext cx="1259183" cy="630366"/>
          </a:xfrm>
          <a:prstGeom prst="bentConnector4">
            <a:avLst>
              <a:gd name="adj1" fmla="val 26164"/>
              <a:gd name="adj2" fmla="val 13626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792EA07-C8DD-5AC0-17D9-E238AC3A9583}"/>
              </a:ext>
            </a:extLst>
          </p:cNvPr>
          <p:cNvCxnSpPr>
            <a:cxnSpLocks/>
            <a:stCxn id="57" idx="2"/>
            <a:endCxn id="30" idx="0"/>
          </p:cNvCxnSpPr>
          <p:nvPr/>
        </p:nvCxnSpPr>
        <p:spPr>
          <a:xfrm flipH="1">
            <a:off x="5165061" y="4295411"/>
            <a:ext cx="1" cy="97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C56F4BE-8C97-AD21-1BD2-C3AD6850D942}"/>
              </a:ext>
            </a:extLst>
          </p:cNvPr>
          <p:cNvCxnSpPr>
            <a:cxnSpLocks/>
            <a:stCxn id="63" idx="2"/>
            <a:endCxn id="21" idx="0"/>
          </p:cNvCxnSpPr>
          <p:nvPr/>
        </p:nvCxnSpPr>
        <p:spPr>
          <a:xfrm flipH="1">
            <a:off x="5165061" y="3166198"/>
            <a:ext cx="1" cy="98593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9531AE98-49B8-6A2C-1B2C-BA8EE43982BE}"/>
              </a:ext>
            </a:extLst>
          </p:cNvPr>
          <p:cNvCxnSpPr>
            <a:cxnSpLocks/>
            <a:stCxn id="57" idx="0"/>
            <a:endCxn id="63" idx="1"/>
          </p:cNvCxnSpPr>
          <p:nvPr/>
        </p:nvCxnSpPr>
        <p:spPr>
          <a:xfrm rot="16200000" flipV="1">
            <a:off x="4347289" y="3229570"/>
            <a:ext cx="1005180" cy="630367"/>
          </a:xfrm>
          <a:prstGeom prst="bentConnector4">
            <a:avLst>
              <a:gd name="adj1" fmla="val 20140"/>
              <a:gd name="adj2" fmla="val 13626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46032C5-56E9-D01C-C981-8BFA780D9696}"/>
              </a:ext>
            </a:extLst>
          </p:cNvPr>
          <p:cNvSpPr/>
          <p:nvPr/>
        </p:nvSpPr>
        <p:spPr>
          <a:xfrm>
            <a:off x="7467609" y="3197929"/>
            <a:ext cx="1224136" cy="389165"/>
          </a:xfrm>
          <a:prstGeom prst="roundRect">
            <a:avLst/>
          </a:prstGeom>
          <a:solidFill>
            <a:srgbClr val="FFE2BB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lnSpc>
                <a:spcPts val="1000"/>
              </a:lnSpc>
            </a:pPr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Multi-Head</a:t>
            </a:r>
          </a:p>
          <a:p>
            <a:pPr algn="ctr">
              <a:lnSpc>
                <a:spcPts val="1000"/>
              </a:lnSpc>
            </a:pPr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37E6B57F-87AF-41CE-A91F-5FAB3AA94D9C}"/>
              </a:ext>
            </a:extLst>
          </p:cNvPr>
          <p:cNvSpPr/>
          <p:nvPr/>
        </p:nvSpPr>
        <p:spPr>
          <a:xfrm>
            <a:off x="7467609" y="5880099"/>
            <a:ext cx="1224136" cy="452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</a:p>
          <a:p>
            <a:pPr algn="ctr"/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Embedding</a:t>
            </a:r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FB1D719-8B4B-727C-3536-242F11CA9EA2}"/>
              </a:ext>
            </a:extLst>
          </p:cNvPr>
          <p:cNvSpPr/>
          <p:nvPr/>
        </p:nvSpPr>
        <p:spPr>
          <a:xfrm>
            <a:off x="7467609" y="4400082"/>
            <a:ext cx="1224136" cy="452501"/>
          </a:xfrm>
          <a:prstGeom prst="roundRect">
            <a:avLst/>
          </a:prstGeom>
          <a:solidFill>
            <a:srgbClr val="FFE2BB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>
              <a:lnSpc>
                <a:spcPts val="1000"/>
              </a:lnSpc>
            </a:pPr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Masked</a:t>
            </a:r>
          </a:p>
          <a:p>
            <a:pPr algn="ctr">
              <a:lnSpc>
                <a:spcPts val="1000"/>
              </a:lnSpc>
            </a:pPr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Multi-Head</a:t>
            </a:r>
          </a:p>
          <a:p>
            <a:pPr algn="ctr">
              <a:lnSpc>
                <a:spcPts val="1000"/>
              </a:lnSpc>
            </a:pPr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Attention</a:t>
            </a:r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7EE723C-7EC4-E858-0FBD-2EEE7282B0C8}"/>
              </a:ext>
            </a:extLst>
          </p:cNvPr>
          <p:cNvCxnSpPr>
            <a:cxnSpLocks/>
            <a:stCxn id="111" idx="0"/>
            <a:endCxn id="106" idx="2"/>
          </p:cNvCxnSpPr>
          <p:nvPr/>
        </p:nvCxnSpPr>
        <p:spPr>
          <a:xfrm flipH="1" flipV="1">
            <a:off x="8079677" y="6332600"/>
            <a:ext cx="6" cy="1833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순서도: 논리합 112">
            <a:extLst>
              <a:ext uri="{FF2B5EF4-FFF2-40B4-BE49-F238E27FC236}">
                <a16:creationId xmlns:a16="http://schemas.microsoft.com/office/drawing/2014/main" id="{1410EC80-7E09-89A6-9C6D-863EF819B856}"/>
              </a:ext>
            </a:extLst>
          </p:cNvPr>
          <p:cNvSpPr/>
          <p:nvPr/>
        </p:nvSpPr>
        <p:spPr>
          <a:xfrm>
            <a:off x="7962954" y="5434927"/>
            <a:ext cx="233446" cy="228372"/>
          </a:xfrm>
          <a:prstGeom prst="flowChartOr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10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F5AA1068-D667-D8AF-399E-23B940688E3D}"/>
              </a:ext>
            </a:extLst>
          </p:cNvPr>
          <p:cNvCxnSpPr>
            <a:cxnSpLocks/>
            <a:stCxn id="106" idx="0"/>
            <a:endCxn id="113" idx="4"/>
          </p:cNvCxnSpPr>
          <p:nvPr/>
        </p:nvCxnSpPr>
        <p:spPr>
          <a:xfrm flipV="1">
            <a:off x="8079677" y="5663299"/>
            <a:ext cx="0" cy="216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5D7A940-82E0-5A3D-CCD5-CD9056A92BB6}"/>
              </a:ext>
            </a:extLst>
          </p:cNvPr>
          <p:cNvCxnSpPr>
            <a:cxnSpLocks/>
            <a:stCxn id="149" idx="1"/>
            <a:endCxn id="113" idx="6"/>
          </p:cNvCxnSpPr>
          <p:nvPr/>
        </p:nvCxnSpPr>
        <p:spPr>
          <a:xfrm flipH="1">
            <a:off x="8196400" y="5549113"/>
            <a:ext cx="4531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9A0AA4B7-B9EB-830A-5C61-63CE6D19FCFF}"/>
              </a:ext>
            </a:extLst>
          </p:cNvPr>
          <p:cNvSpPr/>
          <p:nvPr/>
        </p:nvSpPr>
        <p:spPr>
          <a:xfrm>
            <a:off x="7449311" y="4054038"/>
            <a:ext cx="1260733" cy="248067"/>
          </a:xfrm>
          <a:prstGeom prst="roundRect">
            <a:avLst/>
          </a:prstGeom>
          <a:solidFill>
            <a:srgbClr val="F8FAA8"/>
          </a:solidFill>
          <a:ln w="19050">
            <a:solidFill>
              <a:srgbClr val="F4F77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&amp; Norm</a:t>
            </a:r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133D0461-538E-37F9-23F8-16F67899A2A6}"/>
              </a:ext>
            </a:extLst>
          </p:cNvPr>
          <p:cNvCxnSpPr>
            <a:cxnSpLocks/>
            <a:stCxn id="113" idx="0"/>
            <a:endCxn id="109" idx="2"/>
          </p:cNvCxnSpPr>
          <p:nvPr/>
        </p:nvCxnSpPr>
        <p:spPr>
          <a:xfrm flipV="1">
            <a:off x="8079677" y="4852583"/>
            <a:ext cx="0" cy="5823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1006F7D9-D417-F068-C364-74800F9297D7}"/>
              </a:ext>
            </a:extLst>
          </p:cNvPr>
          <p:cNvCxnSpPr>
            <a:cxnSpLocks/>
            <a:stCxn id="113" idx="0"/>
          </p:cNvCxnSpPr>
          <p:nvPr/>
        </p:nvCxnSpPr>
        <p:spPr>
          <a:xfrm rot="5400000" flipH="1" flipV="1">
            <a:off x="7989894" y="4951344"/>
            <a:ext cx="573366" cy="393800"/>
          </a:xfrm>
          <a:prstGeom prst="bentConnector3">
            <a:avLst>
              <a:gd name="adj1" fmla="val 697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CEBC18E2-FC24-9012-EE97-BA726615919E}"/>
              </a:ext>
            </a:extLst>
          </p:cNvPr>
          <p:cNvCxnSpPr>
            <a:cxnSpLocks/>
            <a:stCxn id="113" idx="0"/>
          </p:cNvCxnSpPr>
          <p:nvPr/>
        </p:nvCxnSpPr>
        <p:spPr>
          <a:xfrm rot="16200000" flipV="1">
            <a:off x="7599171" y="4954420"/>
            <a:ext cx="574099" cy="386915"/>
          </a:xfrm>
          <a:prstGeom prst="bentConnector3">
            <a:avLst>
              <a:gd name="adj1" fmla="val 6972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9E0417E3-C551-EFFF-7DDE-ECB9C84D5CAB}"/>
              </a:ext>
            </a:extLst>
          </p:cNvPr>
          <p:cNvCxnSpPr>
            <a:cxnSpLocks/>
            <a:stCxn id="113" idx="0"/>
            <a:endCxn id="120" idx="3"/>
          </p:cNvCxnSpPr>
          <p:nvPr/>
        </p:nvCxnSpPr>
        <p:spPr>
          <a:xfrm rot="5400000" flipH="1" flipV="1">
            <a:off x="7766433" y="4491317"/>
            <a:ext cx="1256855" cy="630367"/>
          </a:xfrm>
          <a:prstGeom prst="bentConnector4">
            <a:avLst>
              <a:gd name="adj1" fmla="val 22583"/>
              <a:gd name="adj2" fmla="val 13626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AAD9C92E-E700-F588-A848-0FE05085A23C}"/>
              </a:ext>
            </a:extLst>
          </p:cNvPr>
          <p:cNvCxnSpPr>
            <a:cxnSpLocks/>
            <a:stCxn id="120" idx="2"/>
            <a:endCxn id="109" idx="0"/>
          </p:cNvCxnSpPr>
          <p:nvPr/>
        </p:nvCxnSpPr>
        <p:spPr>
          <a:xfrm flipH="1">
            <a:off x="8079677" y="4302105"/>
            <a:ext cx="1" cy="9797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09695BD9-806A-34C8-CF9E-84ACD74ACF7A}"/>
              </a:ext>
            </a:extLst>
          </p:cNvPr>
          <p:cNvCxnSpPr>
            <a:cxnSpLocks/>
            <a:stCxn id="13" idx="2"/>
            <a:endCxn id="103" idx="0"/>
          </p:cNvCxnSpPr>
          <p:nvPr/>
        </p:nvCxnSpPr>
        <p:spPr>
          <a:xfrm flipH="1">
            <a:off x="8079677" y="3058557"/>
            <a:ext cx="1" cy="13937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86280EDB-FE30-3CCD-F07D-6E97F5600325}"/>
              </a:ext>
            </a:extLst>
          </p:cNvPr>
          <p:cNvSpPr txBox="1"/>
          <p:nvPr/>
        </p:nvSpPr>
        <p:spPr>
          <a:xfrm>
            <a:off x="8649557" y="5389773"/>
            <a:ext cx="846707" cy="318679"/>
          </a:xfrm>
          <a:prstGeom prst="rect">
            <a:avLst/>
          </a:prstGeom>
          <a:ln>
            <a:noFill/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altLang="ko-KR" sz="1100">
                <a:latin typeface="+mn-ea"/>
                <a:ea typeface="+mn-ea"/>
              </a:rPr>
              <a:t>Positional</a:t>
            </a:r>
          </a:p>
          <a:p>
            <a:pPr algn="ctr">
              <a:lnSpc>
                <a:spcPts val="1000"/>
              </a:lnSpc>
            </a:pPr>
            <a:r>
              <a:rPr lang="en-US" altLang="ko-KR" sz="1100">
                <a:latin typeface="+mn-ea"/>
                <a:ea typeface="+mn-ea"/>
              </a:rPr>
              <a:t>Encoding</a:t>
            </a:r>
            <a:endParaRPr lang="ko-KR" altLang="en-US" sz="1100">
              <a:latin typeface="+mn-ea"/>
              <a:ea typeface="+mn-ea"/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8F680F2D-C788-77C5-1331-D382937B9FE2}"/>
              </a:ext>
            </a:extLst>
          </p:cNvPr>
          <p:cNvSpPr/>
          <p:nvPr/>
        </p:nvSpPr>
        <p:spPr>
          <a:xfrm>
            <a:off x="7467609" y="2224683"/>
            <a:ext cx="1224136" cy="351525"/>
          </a:xfrm>
          <a:prstGeom prst="roundRect">
            <a:avLst/>
          </a:prstGeom>
          <a:solidFill>
            <a:srgbClr val="DBEEF4"/>
          </a:solidFill>
          <a:ln w="19050">
            <a:solidFill>
              <a:srgbClr val="A9D7E5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Feed</a:t>
            </a:r>
          </a:p>
          <a:p>
            <a:pPr algn="ctr"/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Forward</a:t>
            </a:r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80E01933-E2C4-673C-0E2E-1E03462CB03B}"/>
              </a:ext>
            </a:extLst>
          </p:cNvPr>
          <p:cNvSpPr/>
          <p:nvPr/>
        </p:nvSpPr>
        <p:spPr>
          <a:xfrm>
            <a:off x="7449311" y="1884683"/>
            <a:ext cx="1260733" cy="248068"/>
          </a:xfrm>
          <a:prstGeom prst="roundRect">
            <a:avLst/>
          </a:prstGeom>
          <a:solidFill>
            <a:srgbClr val="F8FAA8"/>
          </a:solidFill>
          <a:ln w="19050">
            <a:solidFill>
              <a:srgbClr val="F4F77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&amp; Norm</a:t>
            </a:r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F6A668FC-26C6-E3C7-E68B-692A2FBC0D3E}"/>
              </a:ext>
            </a:extLst>
          </p:cNvPr>
          <p:cNvCxnSpPr>
            <a:cxnSpLocks/>
            <a:stCxn id="160" idx="2"/>
            <a:endCxn id="157" idx="0"/>
          </p:cNvCxnSpPr>
          <p:nvPr/>
        </p:nvCxnSpPr>
        <p:spPr>
          <a:xfrm flipH="1">
            <a:off x="8079677" y="2132751"/>
            <a:ext cx="1" cy="9193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18F85D02-9E46-DD65-D809-F47B5227E4CB}"/>
              </a:ext>
            </a:extLst>
          </p:cNvPr>
          <p:cNvCxnSpPr>
            <a:cxnSpLocks/>
            <a:stCxn id="13" idx="0"/>
            <a:endCxn id="157" idx="2"/>
          </p:cNvCxnSpPr>
          <p:nvPr/>
        </p:nvCxnSpPr>
        <p:spPr>
          <a:xfrm flipH="1" flipV="1">
            <a:off x="8079677" y="2576208"/>
            <a:ext cx="1" cy="234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61BB55EE-B8FD-7598-88C9-2ED586C8F69D}"/>
              </a:ext>
            </a:extLst>
          </p:cNvPr>
          <p:cNvCxnSpPr>
            <a:cxnSpLocks/>
            <a:stCxn id="13" idx="0"/>
            <a:endCxn id="160" idx="3"/>
          </p:cNvCxnSpPr>
          <p:nvPr/>
        </p:nvCxnSpPr>
        <p:spPr>
          <a:xfrm rot="5400000" flipH="1" flipV="1">
            <a:off x="7993975" y="2094420"/>
            <a:ext cx="801772" cy="630366"/>
          </a:xfrm>
          <a:prstGeom prst="bentConnector4">
            <a:avLst>
              <a:gd name="adj1" fmla="val 9001"/>
              <a:gd name="adj2" fmla="val 13626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D17B8EF3-BC08-4AC1-C32A-8047D77B3528}"/>
              </a:ext>
            </a:extLst>
          </p:cNvPr>
          <p:cNvCxnSpPr/>
          <p:nvPr/>
        </p:nvCxnSpPr>
        <p:spPr>
          <a:xfrm flipV="1">
            <a:off x="8378248" y="3594676"/>
            <a:ext cx="0" cy="459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0C39CFB9-9BC9-C621-867B-0D55368613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10527" y="3235652"/>
            <a:ext cx="867242" cy="331801"/>
          </a:xfrm>
          <a:prstGeom prst="bentConnector4">
            <a:avLst>
              <a:gd name="adj1" fmla="val -567"/>
              <a:gd name="adj2" fmla="val 1688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D0CD3127-7458-BA26-2624-DEF1C00F5DA6}"/>
              </a:ext>
            </a:extLst>
          </p:cNvPr>
          <p:cNvCxnSpPr>
            <a:cxnSpLocks/>
            <a:stCxn id="63" idx="0"/>
            <a:endCxn id="103" idx="2"/>
          </p:cNvCxnSpPr>
          <p:nvPr/>
        </p:nvCxnSpPr>
        <p:spPr>
          <a:xfrm rot="16200000" flipH="1">
            <a:off x="6287887" y="1795305"/>
            <a:ext cx="668964" cy="2914615"/>
          </a:xfrm>
          <a:prstGeom prst="bentConnector5">
            <a:avLst>
              <a:gd name="adj1" fmla="val -34172"/>
              <a:gd name="adj2" fmla="val 50314"/>
              <a:gd name="adj3" fmla="val 1341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578D2BE7-E65E-BB1F-3716-66A02FC550B5}"/>
              </a:ext>
            </a:extLst>
          </p:cNvPr>
          <p:cNvCxnSpPr>
            <a:cxnSpLocks/>
          </p:cNvCxnSpPr>
          <p:nvPr/>
        </p:nvCxnSpPr>
        <p:spPr>
          <a:xfrm flipV="1">
            <a:off x="7730849" y="3594677"/>
            <a:ext cx="0" cy="229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C44D88B7-9BD7-ADCB-003D-BCB417D57708}"/>
              </a:ext>
            </a:extLst>
          </p:cNvPr>
          <p:cNvSpPr/>
          <p:nvPr/>
        </p:nvSpPr>
        <p:spPr>
          <a:xfrm>
            <a:off x="7449311" y="1465569"/>
            <a:ext cx="1260733" cy="2480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Linear</a:t>
            </a:r>
            <a:endParaRPr kumimoji="1" lang="ko-KR" alt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FD6F05E7-7573-FDFE-D3C3-F78349282B89}"/>
              </a:ext>
            </a:extLst>
          </p:cNvPr>
          <p:cNvSpPr/>
          <p:nvPr/>
        </p:nvSpPr>
        <p:spPr>
          <a:xfrm>
            <a:off x="7449311" y="1056649"/>
            <a:ext cx="1260733" cy="24806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/>
              </a:rPr>
              <a:t>Softmax</a:t>
            </a:r>
            <a:endParaRPr kumimoji="1" lang="ko-KR" alt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A94E02F-0FF2-DBA8-F3AA-5800C14316C9}"/>
              </a:ext>
            </a:extLst>
          </p:cNvPr>
          <p:cNvCxnSpPr>
            <a:cxnSpLocks/>
            <a:stCxn id="160" idx="0"/>
            <a:endCxn id="188" idx="2"/>
          </p:cNvCxnSpPr>
          <p:nvPr/>
        </p:nvCxnSpPr>
        <p:spPr>
          <a:xfrm flipV="1">
            <a:off x="8079678" y="1713637"/>
            <a:ext cx="0" cy="1710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651242E0-A0C2-A8C7-F803-8C6A38804934}"/>
              </a:ext>
            </a:extLst>
          </p:cNvPr>
          <p:cNvCxnSpPr>
            <a:cxnSpLocks/>
            <a:stCxn id="188" idx="0"/>
            <a:endCxn id="191" idx="2"/>
          </p:cNvCxnSpPr>
          <p:nvPr/>
        </p:nvCxnSpPr>
        <p:spPr>
          <a:xfrm flipV="1">
            <a:off x="8079678" y="1304717"/>
            <a:ext cx="0" cy="1608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1B40C4CD-E892-F5DE-460D-19899C3AD3E3}"/>
              </a:ext>
            </a:extLst>
          </p:cNvPr>
          <p:cNvCxnSpPr>
            <a:cxnSpLocks/>
            <a:stCxn id="191" idx="0"/>
            <a:endCxn id="202" idx="2"/>
          </p:cNvCxnSpPr>
          <p:nvPr/>
        </p:nvCxnSpPr>
        <p:spPr>
          <a:xfrm flipV="1">
            <a:off x="8079678" y="888056"/>
            <a:ext cx="5" cy="1685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A13A4450-183C-7FC8-8B51-12CC995235EF}"/>
              </a:ext>
            </a:extLst>
          </p:cNvPr>
          <p:cNvSpPr txBox="1"/>
          <p:nvPr/>
        </p:nvSpPr>
        <p:spPr>
          <a:xfrm>
            <a:off x="7305272" y="626446"/>
            <a:ext cx="1548822" cy="261610"/>
          </a:xfrm>
          <a:prstGeom prst="rect">
            <a:avLst/>
          </a:prstGeom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>
                <a:latin typeface="+mn-ea"/>
                <a:ea typeface="+mn-ea"/>
              </a:rPr>
              <a:t>Output Probabilities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120937A-0696-2307-657F-ED746395FFD7}"/>
              </a:ext>
            </a:extLst>
          </p:cNvPr>
          <p:cNvSpPr txBox="1"/>
          <p:nvPr/>
        </p:nvSpPr>
        <p:spPr>
          <a:xfrm>
            <a:off x="6684578" y="1958144"/>
            <a:ext cx="372218" cy="220573"/>
          </a:xfrm>
          <a:prstGeom prst="rect">
            <a:avLst/>
          </a:prstGeom>
          <a:ln>
            <a:noFill/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altLang="ko-KR" sz="1100" err="1">
                <a:latin typeface="+mn-ea"/>
                <a:ea typeface="+mn-ea"/>
              </a:rPr>
              <a:t>Nx</a:t>
            </a:r>
            <a:endParaRPr lang="ko-KR" altLang="en-US" sz="1100">
              <a:latin typeface="+mn-ea"/>
              <a:ea typeface="+mn-ea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29B372-9A23-8199-CAB3-1FC12F4D1B86}"/>
              </a:ext>
            </a:extLst>
          </p:cNvPr>
          <p:cNvSpPr txBox="1"/>
          <p:nvPr/>
        </p:nvSpPr>
        <p:spPr>
          <a:xfrm>
            <a:off x="3669402" y="3798683"/>
            <a:ext cx="417465" cy="22057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altLang="ko-KR" sz="1100" err="1">
                <a:latin typeface="+mn-ea"/>
                <a:ea typeface="+mn-ea"/>
              </a:rPr>
              <a:t>Nx</a:t>
            </a:r>
            <a:endParaRPr lang="ko-KR" altLang="en-US" sz="110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9213F-5F65-8574-4917-0375DC5198C2}"/>
              </a:ext>
            </a:extLst>
          </p:cNvPr>
          <p:cNvSpPr txBox="1"/>
          <p:nvPr/>
        </p:nvSpPr>
        <p:spPr>
          <a:xfrm>
            <a:off x="4116216" y="2254513"/>
            <a:ext cx="87075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+mn-ea"/>
                <a:ea typeface="+mn-ea"/>
              </a:rPr>
              <a:t>Encoder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68EF8-974D-B580-8884-D673F77D3B8C}"/>
              </a:ext>
            </a:extLst>
          </p:cNvPr>
          <p:cNvSpPr txBox="1"/>
          <p:nvPr/>
        </p:nvSpPr>
        <p:spPr>
          <a:xfrm>
            <a:off x="8807606" y="1523037"/>
            <a:ext cx="89960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+mn-ea"/>
                <a:ea typeface="+mn-ea"/>
              </a:rPr>
              <a:t>Decoder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ACA3A3-2E4E-F59D-E77C-5380F80BEC4D}"/>
              </a:ext>
            </a:extLst>
          </p:cNvPr>
          <p:cNvSpPr/>
          <p:nvPr/>
        </p:nvSpPr>
        <p:spPr>
          <a:xfrm>
            <a:off x="7449311" y="2810489"/>
            <a:ext cx="1260733" cy="248068"/>
          </a:xfrm>
          <a:prstGeom prst="roundRect">
            <a:avLst/>
          </a:prstGeom>
          <a:solidFill>
            <a:srgbClr val="F8FAA8"/>
          </a:solidFill>
          <a:ln w="19050">
            <a:solidFill>
              <a:srgbClr val="F4F77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&amp; Norm</a:t>
            </a:r>
            <a:endParaRPr lang="ko-KR" altLang="en-US" sz="11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6FF2C0F-6614-0523-6C05-66B12408E44E}"/>
              </a:ext>
            </a:extLst>
          </p:cNvPr>
          <p:cNvSpPr txBox="1">
            <a:spLocks/>
          </p:cNvSpPr>
          <p:nvPr/>
        </p:nvSpPr>
        <p:spPr>
          <a:xfrm>
            <a:off x="460085" y="2018403"/>
            <a:ext cx="3141839" cy="3393053"/>
          </a:xfrm>
          <a:prstGeom prst="rect">
            <a:avLst/>
          </a:prstGeom>
        </p:spPr>
        <p:txBody>
          <a:bodyPr lIns="72000" tIns="36000" rIns="91440" bIns="45720" anchor="t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303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kumimoji="0" lang="en-US" b="1" dirty="0">
                <a:solidFill>
                  <a:srgbClr val="000000"/>
                </a:solidFill>
                <a:latin typeface="Malgun Gothic"/>
                <a:ea typeface="Malgun Gothic"/>
              </a:rPr>
              <a:t>Encoder</a:t>
            </a:r>
            <a:endParaRPr kumimoji="0" lang="en-US" b="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spcBef>
                <a:spcPct val="0"/>
              </a:spcBef>
              <a:buFont typeface="Arial" charset="0"/>
              <a:buAutoNum type="arabicPeriod"/>
            </a:pPr>
            <a: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  <a:t>Multi-head Attention</a:t>
            </a:r>
          </a:p>
          <a:p>
            <a:pPr marL="342900" indent="-342900">
              <a:spcBef>
                <a:spcPct val="0"/>
              </a:spcBef>
              <a:buFont typeface="Arial" charset="0"/>
              <a:buAutoNum type="arabicPeriod"/>
            </a:pPr>
            <a: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  <a:t>Residual Learning</a:t>
            </a:r>
          </a:p>
          <a:p>
            <a:pPr marL="342900" indent="-342900">
              <a:spcBef>
                <a:spcPct val="0"/>
              </a:spcBef>
              <a:buFont typeface="Arial" charset="0"/>
              <a:buAutoNum type="arabicPeriod"/>
            </a:pPr>
            <a: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  <a:t>Feed Forward</a:t>
            </a:r>
          </a:p>
          <a:p>
            <a:pPr marL="342900" indent="-342900">
              <a:spcBef>
                <a:spcPct val="0"/>
              </a:spcBef>
              <a:buFont typeface="Arial" charset="0"/>
              <a:buAutoNum type="arabicPeriod"/>
            </a:pPr>
            <a: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  <a:t>Residual Learning</a:t>
            </a:r>
          </a:p>
          <a:p>
            <a:pPr marL="342900" indent="-342900">
              <a:spcBef>
                <a:spcPct val="0"/>
              </a:spcBef>
              <a:buFont typeface="Arial" charset="0"/>
              <a:buAutoNum type="arabicPeriod"/>
            </a:pPr>
            <a:endParaRPr kumimoji="0" lang="en-US" b="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spcBef>
                <a:spcPct val="0"/>
              </a:spcBef>
            </a:pPr>
            <a:r>
              <a:rPr kumimoji="0" lang="en-US" b="1" dirty="0">
                <a:solidFill>
                  <a:srgbClr val="000000"/>
                </a:solidFill>
                <a:latin typeface="Malgun Gothic"/>
                <a:ea typeface="Malgun Gothic"/>
              </a:rPr>
              <a:t>Decoder</a:t>
            </a:r>
            <a:endParaRPr kumimoji="0" lang="en-US" b="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spcBef>
                <a:spcPct val="0"/>
              </a:spcBef>
              <a:buFont typeface="Arial" charset="0"/>
              <a:buAutoNum type="arabicPeriod"/>
            </a:pPr>
            <a: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  <a:t>Masked Multi-head Attention</a:t>
            </a:r>
          </a:p>
          <a:p>
            <a:pPr marL="342900" indent="-342900">
              <a:spcBef>
                <a:spcPct val="0"/>
              </a:spcBef>
              <a:buFont typeface="Arial" charset="0"/>
              <a:buAutoNum type="arabicPeriod"/>
            </a:pPr>
            <a: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  <a:t>Residual Learning</a:t>
            </a:r>
          </a:p>
          <a:p>
            <a:pPr marL="342900" indent="-342900">
              <a:spcBef>
                <a:spcPct val="0"/>
              </a:spcBef>
              <a:buFont typeface="Arial" charset="0"/>
              <a:buAutoNum type="arabicPeriod"/>
            </a:pPr>
            <a: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  <a:t>Encoder-Decoder Multi-head </a:t>
            </a:r>
            <a:b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</a:br>
            <a: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  <a:t>Attention</a:t>
            </a:r>
          </a:p>
          <a:p>
            <a:pPr marL="342900" indent="-342900">
              <a:spcBef>
                <a:spcPct val="0"/>
              </a:spcBef>
              <a:buFont typeface="Arial" charset="0"/>
              <a:buAutoNum type="arabicPeriod"/>
            </a:pPr>
            <a: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  <a:t>Residual Learning</a:t>
            </a:r>
          </a:p>
          <a:p>
            <a:pPr marL="342900" indent="-342900">
              <a:spcBef>
                <a:spcPct val="0"/>
              </a:spcBef>
              <a:buFont typeface="Arial" charset="0"/>
              <a:buAutoNum type="arabicPeriod"/>
            </a:pPr>
            <a: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  <a:t>Feed Forward</a:t>
            </a:r>
          </a:p>
          <a:p>
            <a:pPr marL="342900" indent="-342900">
              <a:spcBef>
                <a:spcPct val="0"/>
              </a:spcBef>
              <a:buFont typeface="Arial" charset="0"/>
              <a:buAutoNum type="arabicPeriod"/>
            </a:pPr>
            <a:r>
              <a:rPr kumimoji="0" lang="en-US" b="0" dirty="0">
                <a:solidFill>
                  <a:srgbClr val="000000"/>
                </a:solidFill>
                <a:latin typeface="Malgun Gothic"/>
                <a:ea typeface="Malgun Gothic"/>
              </a:rPr>
              <a:t>Residual Learning</a:t>
            </a:r>
          </a:p>
          <a:p>
            <a:endParaRPr kumimoji="0" lang="en-US" altLang="ko-KR" b="0" dirty="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483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0A6F44-18B5-18ED-5E11-8D8722A70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9904" y="1407161"/>
            <a:ext cx="5643476" cy="419702"/>
          </a:xfrm>
        </p:spPr>
        <p:txBody>
          <a:bodyPr/>
          <a:lstStyle/>
          <a:p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언어모델의 발전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16EF7B-61A7-BDC4-6C6B-FF09DB80E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4235" y="2132856"/>
            <a:ext cx="5479145" cy="33179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800">
                <a:latin typeface="+mn-ea"/>
                <a:ea typeface="+mn-ea"/>
              </a:rPr>
              <a:t>1. RNN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>
                <a:latin typeface="+mn-ea"/>
                <a:ea typeface="+mn-ea"/>
              </a:rPr>
              <a:t>2. Seq2Seq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>
                <a:latin typeface="+mn-ea"/>
                <a:ea typeface="+mn-ea"/>
              </a:rPr>
              <a:t>3. Attention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>
                <a:latin typeface="+mn-ea"/>
                <a:ea typeface="+mn-ea"/>
              </a:rPr>
              <a:t>4. Seq2Seq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3021761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인코더</a:t>
            </a:r>
            <a:r>
              <a:rPr lang="en-US" altLang="ko-KR"/>
              <a:t>/</a:t>
            </a:r>
            <a:r>
              <a:rPr lang="ko-KR" altLang="en-US" err="1"/>
              <a:t>디코더</a:t>
            </a:r>
            <a:r>
              <a:rPr lang="ko-KR" altLang="en-US"/>
              <a:t> </a:t>
            </a:r>
            <a:r>
              <a:rPr lang="ko-KR" altLang="en-US" err="1"/>
              <a:t>포지셔널</a:t>
            </a:r>
            <a:r>
              <a:rPr lang="ko-KR" altLang="en-US"/>
              <a:t> 인코딩</a:t>
            </a:r>
            <a:r>
              <a:rPr lang="en-US" altLang="ko-KR"/>
              <a:t>(1/2)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 lIns="72000" tIns="36000" rIns="91440" bIns="45720" anchor="t"/>
          <a:lstStyle/>
          <a:p>
            <a:pPr algn="l"/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트랜스포머는 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문장 안의 모든 단어를 병렬 형태로 입력하기 때문에 단어의 순서정보를 알 수 없음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. 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따라서 입력 행렬 </a:t>
            </a:r>
            <a:r>
              <a:rPr lang="en-US" altLang="ko-KR" b="1">
                <a:solidFill>
                  <a:srgbClr val="24292F"/>
                </a:solidFill>
                <a:latin typeface="Noto Sans KR"/>
                <a:ea typeface="맑은 고딕"/>
              </a:rPr>
              <a:t>X</a:t>
            </a:r>
            <a:r>
              <a:rPr lang="ko-KR" altLang="en-US" err="1">
                <a:solidFill>
                  <a:srgbClr val="24292F"/>
                </a:solidFill>
                <a:latin typeface="Noto Sans KR"/>
                <a:ea typeface="맑은 고딕"/>
              </a:rPr>
              <a:t>에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 단어의 순서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(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위치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)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 정보를 추가하기 위해 </a:t>
            </a:r>
            <a:r>
              <a:rPr lang="ko-KR" altLang="en-US" b="0" i="0" err="1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포지셔널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 인코딩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(</a:t>
            </a:r>
            <a:r>
              <a:rPr lang="en-US" altLang="ko-KR">
                <a:ea typeface="맑은 고딕"/>
              </a:rPr>
              <a:t>Positional Encoding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위치 인코딩</a:t>
            </a:r>
            <a:r>
              <a:rPr lang="en-US" altLang="ko-KR">
                <a:ea typeface="맑은 고딕"/>
              </a:rPr>
              <a:t>)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을 활용함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. 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입력 행렬에 </a:t>
            </a:r>
            <a:r>
              <a:rPr lang="ko-KR" altLang="en-US" err="1">
                <a:solidFill>
                  <a:srgbClr val="24292F"/>
                </a:solidFill>
                <a:latin typeface="Noto Sans KR"/>
                <a:ea typeface="맑은 고딕"/>
              </a:rPr>
              <a:t>포지셔널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 인코딩을 더하면 단어의 </a:t>
            </a:r>
            <a:r>
              <a:rPr lang="ko-KR" altLang="en-US" err="1">
                <a:solidFill>
                  <a:srgbClr val="24292F"/>
                </a:solidFill>
                <a:latin typeface="Noto Sans KR"/>
                <a:ea typeface="맑은 고딕"/>
              </a:rPr>
              <a:t>임베딩뿐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 아니라 문장의 단어 위치 정보를 포함하게 됨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33E7D30-4F53-44EE-9AB3-6D88F53672F5}"/>
              </a:ext>
            </a:extLst>
          </p:cNvPr>
          <p:cNvSpPr txBox="1"/>
          <p:nvPr/>
        </p:nvSpPr>
        <p:spPr>
          <a:xfrm>
            <a:off x="518662" y="5843080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</a:t>
            </a:r>
            <a:r>
              <a:rPr lang="ko-KR" altLang="en-US" sz="1200" b="0">
                <a:latin typeface="+mn-ea"/>
                <a:ea typeface="+mn-ea"/>
              </a:rPr>
              <a:t>입력 행렬에 위치 인코딩 </a:t>
            </a:r>
            <a:r>
              <a:rPr lang="ko-KR" altLang="en-US" sz="1200" b="0" err="1">
                <a:latin typeface="+mn-ea"/>
                <a:ea typeface="+mn-ea"/>
              </a:rPr>
              <a:t>행렬값</a:t>
            </a:r>
            <a:r>
              <a:rPr lang="ko-KR" altLang="en-US" sz="1200" b="0">
                <a:latin typeface="+mn-ea"/>
                <a:ea typeface="+mn-ea"/>
              </a:rPr>
              <a:t> 추가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39">
                <a:extLst>
                  <a:ext uri="{FF2B5EF4-FFF2-40B4-BE49-F238E27FC236}">
                    <a16:creationId xmlns:a16="http://schemas.microsoft.com/office/drawing/2014/main" id="{BDD86982-C774-7F77-DED2-7811A6FE7A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178117"/>
                  </p:ext>
                </p:extLst>
              </p:nvPr>
            </p:nvGraphicFramePr>
            <p:xfrm>
              <a:off x="983981" y="2462443"/>
              <a:ext cx="3473559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9.51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98.1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14.8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39">
                <a:extLst>
                  <a:ext uri="{FF2B5EF4-FFF2-40B4-BE49-F238E27FC236}">
                    <a16:creationId xmlns:a16="http://schemas.microsoft.com/office/drawing/2014/main" id="{BDD86982-C774-7F77-DED2-7811A6FE7A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178117"/>
                  </p:ext>
                </p:extLst>
              </p:nvPr>
            </p:nvGraphicFramePr>
            <p:xfrm>
              <a:off x="983981" y="2462443"/>
              <a:ext cx="3473559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9.51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b="-2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98.1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t="-10222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14.8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t="-197826" b="-1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1236C50-F985-7758-00A3-232FF6206664}"/>
              </a:ext>
            </a:extLst>
          </p:cNvPr>
          <p:cNvSpPr txBox="1"/>
          <p:nvPr/>
        </p:nvSpPr>
        <p:spPr>
          <a:xfrm>
            <a:off x="2303197" y="2070977"/>
            <a:ext cx="12345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>
                <a:latin typeface="+mn-ea"/>
                <a:ea typeface="+mn-ea"/>
              </a:rPr>
              <a:t>입력행렬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X</a:t>
            </a: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21B5DB90-29E1-763D-4F28-86C2268CA484}"/>
              </a:ext>
            </a:extLst>
          </p:cNvPr>
          <p:cNvSpPr/>
          <p:nvPr/>
        </p:nvSpPr>
        <p:spPr>
          <a:xfrm>
            <a:off x="1887940" y="2446838"/>
            <a:ext cx="2065020" cy="8271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ADDDADB1-D7FC-39E7-CCBE-E04B9152C822}"/>
              </a:ext>
            </a:extLst>
          </p:cNvPr>
          <p:cNvSpPr/>
          <p:nvPr/>
        </p:nvSpPr>
        <p:spPr bwMode="auto">
          <a:xfrm>
            <a:off x="2831315" y="3577264"/>
            <a:ext cx="178270" cy="178270"/>
          </a:xfrm>
          <a:prstGeom prst="plus">
            <a:avLst>
              <a:gd name="adj" fmla="val 3574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39">
                <a:extLst>
                  <a:ext uri="{FF2B5EF4-FFF2-40B4-BE49-F238E27FC236}">
                    <a16:creationId xmlns:a16="http://schemas.microsoft.com/office/drawing/2014/main" id="{A1E66EF9-8935-7D74-66DA-6434BDF0F4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5228" y="4278943"/>
              <a:ext cx="3603919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68655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49568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200" b="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6A6A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200" b="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0.841</a:t>
                          </a:r>
                          <a:endParaRPr lang="ko-KR" altLang="en-US" sz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0.623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6A6A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959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0.909</a:t>
                          </a:r>
                          <a:endParaRPr lang="ko-KR" altLang="en-US" sz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0.223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6A6A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959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39">
                <a:extLst>
                  <a:ext uri="{FF2B5EF4-FFF2-40B4-BE49-F238E27FC236}">
                    <a16:creationId xmlns:a16="http://schemas.microsoft.com/office/drawing/2014/main" id="{A1E66EF9-8935-7D74-66DA-6434BDF0F4C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5228" y="4278943"/>
              <a:ext cx="3603919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68655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49568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200" b="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6A6A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200" b="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8372" b="-2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0.841</a:t>
                          </a:r>
                          <a:endParaRPr lang="ko-KR" altLang="en-US" sz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0.623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6A6A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959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8372" t="-10222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0.909</a:t>
                          </a:r>
                          <a:endParaRPr lang="ko-KR" altLang="en-US" sz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0.223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6A6A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959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8372" t="-197826" b="-1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B3F3DA-F05E-6AB4-4F49-9EFE86BC38D2}"/>
              </a:ext>
            </a:extLst>
          </p:cNvPr>
          <p:cNvSpPr txBox="1"/>
          <p:nvPr/>
        </p:nvSpPr>
        <p:spPr>
          <a:xfrm>
            <a:off x="2188773" y="3859771"/>
            <a:ext cx="146335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 err="1">
                <a:latin typeface="+mn-ea"/>
                <a:ea typeface="+mn-ea"/>
              </a:rPr>
              <a:t>포지셔널</a:t>
            </a:r>
            <a:r>
              <a:rPr lang="ko-KR" altLang="en-US" sz="1200" b="0" u="sng">
                <a:latin typeface="+mn-ea"/>
                <a:ea typeface="+mn-ea"/>
              </a:rPr>
              <a:t> 인코딩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P</a:t>
            </a:r>
          </a:p>
        </p:txBody>
      </p:sp>
      <p:sp>
        <p:nvSpPr>
          <p:cNvPr id="12" name="같음 기호 11">
            <a:extLst>
              <a:ext uri="{FF2B5EF4-FFF2-40B4-BE49-F238E27FC236}">
                <a16:creationId xmlns:a16="http://schemas.microsoft.com/office/drawing/2014/main" id="{FFF76228-9EC8-374C-A2D9-65AD45AEE151}"/>
              </a:ext>
            </a:extLst>
          </p:cNvPr>
          <p:cNvSpPr/>
          <p:nvPr/>
        </p:nvSpPr>
        <p:spPr bwMode="auto">
          <a:xfrm>
            <a:off x="4784089" y="3534403"/>
            <a:ext cx="317501" cy="294475"/>
          </a:xfrm>
          <a:prstGeom prst="mathEqual">
            <a:avLst>
              <a:gd name="adj1" fmla="val 17051"/>
              <a:gd name="adj2" fmla="val 1176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39">
                <a:extLst>
                  <a:ext uri="{FF2B5EF4-FFF2-40B4-BE49-F238E27FC236}">
                    <a16:creationId xmlns:a16="http://schemas.microsoft.com/office/drawing/2014/main" id="{9FD096D4-ADBA-06A2-6495-23BC5BC839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5536907"/>
                  </p:ext>
                </p:extLst>
              </p:nvPr>
            </p:nvGraphicFramePr>
            <p:xfrm>
              <a:off x="5173940" y="3270057"/>
              <a:ext cx="3522312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68655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49568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10.51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65.941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99.09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17.309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7.994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39">
                <a:extLst>
                  <a:ext uri="{FF2B5EF4-FFF2-40B4-BE49-F238E27FC236}">
                    <a16:creationId xmlns:a16="http://schemas.microsoft.com/office/drawing/2014/main" id="{9FD096D4-ADBA-06A2-6495-23BC5BC839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5536907"/>
                  </p:ext>
                </p:extLst>
              </p:nvPr>
            </p:nvGraphicFramePr>
            <p:xfrm>
              <a:off x="5173940" y="3270057"/>
              <a:ext cx="3522312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68655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49568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10.51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73256" b="-2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65.941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16.04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99.09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73256" t="-10222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17.309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7.994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15.79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73256" t="-197826" b="-1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0004A61-1BF2-3923-0C72-EA00077D3A0E}"/>
              </a:ext>
            </a:extLst>
          </p:cNvPr>
          <p:cNvSpPr txBox="1"/>
          <p:nvPr/>
        </p:nvSpPr>
        <p:spPr>
          <a:xfrm>
            <a:off x="6422218" y="2636399"/>
            <a:ext cx="146335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>
                <a:latin typeface="+mn-ea"/>
                <a:ea typeface="+mn-ea"/>
              </a:rPr>
              <a:t>위치정보가 포함된 입력행렬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X</a:t>
            </a: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8E7B4203-1305-8BD8-0D8D-5DF2D348717C}"/>
              </a:ext>
            </a:extLst>
          </p:cNvPr>
          <p:cNvSpPr/>
          <p:nvPr/>
        </p:nvSpPr>
        <p:spPr>
          <a:xfrm>
            <a:off x="6047418" y="3272740"/>
            <a:ext cx="2127317" cy="882350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07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인코더</a:t>
            </a:r>
            <a:r>
              <a:rPr lang="en-US" altLang="ko-KR"/>
              <a:t>/</a:t>
            </a:r>
            <a:r>
              <a:rPr lang="ko-KR" altLang="en-US" err="1"/>
              <a:t>디코더</a:t>
            </a:r>
            <a:r>
              <a:rPr lang="ko-KR" altLang="en-US"/>
              <a:t> </a:t>
            </a:r>
            <a:r>
              <a:rPr lang="ko-KR" altLang="en-US" err="1"/>
              <a:t>포지셔널</a:t>
            </a:r>
            <a:r>
              <a:rPr lang="ko-KR" altLang="en-US"/>
              <a:t> 인코딩</a:t>
            </a:r>
            <a:r>
              <a:rPr lang="en-US" altLang="ko-KR"/>
              <a:t>(2/2)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</p:spPr>
            <p:txBody>
              <a:bodyPr/>
              <a:lstStyle/>
              <a:p>
                <a:r>
                  <a:rPr lang="ko-KR" altLang="en-US" err="1">
                    <a:solidFill>
                      <a:srgbClr val="24292F"/>
                    </a:solidFill>
                    <a:latin typeface="Noto Sans KR"/>
                  </a:rPr>
                  <a:t>포지셔널</a:t>
                </a:r>
                <a:r>
                  <a:rPr lang="ko-KR" altLang="en-US" b="0" i="0">
                    <a:solidFill>
                      <a:srgbClr val="24292F"/>
                    </a:solidFill>
                    <a:effectLst/>
                    <a:latin typeface="Noto Sans KR"/>
                  </a:rPr>
                  <a:t> 인코딩 행렬을 계산하기 위해 사인함수와 코사인 함수가 사용됨</a:t>
                </a:r>
                <a:r>
                  <a:rPr lang="en-US" altLang="ko-KR" b="0" i="0">
                    <a:solidFill>
                      <a:srgbClr val="24292F"/>
                    </a:solidFill>
                    <a:effectLst/>
                    <a:latin typeface="Noto Sans KR"/>
                  </a:rPr>
                  <a:t>. </a:t>
                </a:r>
                <a:r>
                  <a:rPr lang="ko-KR" altLang="en-US" b="0" i="0">
                    <a:solidFill>
                      <a:srgbClr val="24292F"/>
                    </a:solidFill>
                    <a:effectLst/>
                    <a:latin typeface="Noto Sans KR"/>
                  </a:rPr>
                  <a:t>위치 인코딩에서 </a:t>
                </a:r>
                <a14:m>
                  <m:oMath xmlns:m="http://schemas.openxmlformats.org/officeDocument/2006/math">
                    <m:r>
                      <a:rPr kumimoji="0"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</m:oMath>
                </a14:m>
                <a:r>
                  <a:rPr kumimoji="0" lang="en-US" altLang="ko-KR" b="0">
                    <a:latin typeface="+mn-ea"/>
                    <a:ea typeface="+mn-ea"/>
                  </a:rPr>
                  <a:t> </a:t>
                </a:r>
                <a:r>
                  <a:rPr lang="ko-KR" altLang="en-US" b="0" i="0">
                    <a:solidFill>
                      <a:srgbClr val="24292F"/>
                    </a:solidFill>
                    <a:effectLst/>
                    <a:latin typeface="Noto Sans KR"/>
                  </a:rPr>
                  <a:t>값이 짝수인 경우 사인함수를</a:t>
                </a:r>
                <a:r>
                  <a:rPr lang="en-US" altLang="ko-KR" b="0" i="0">
                    <a:solidFill>
                      <a:srgbClr val="24292F"/>
                    </a:solidFill>
                    <a:effectLst/>
                    <a:latin typeface="Noto Sans KR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>
                    <a:latin typeface="+mn-ea"/>
                  </a:rPr>
                  <a:t> </a:t>
                </a:r>
                <a:r>
                  <a:rPr lang="ko-KR" altLang="en-US" b="0" i="0">
                    <a:solidFill>
                      <a:srgbClr val="24292F"/>
                    </a:solidFill>
                    <a:effectLst/>
                    <a:latin typeface="Noto Sans KR"/>
                  </a:rPr>
                  <a:t>값이 홀수인 경우 코사인함수를</a:t>
                </a:r>
                <a:r>
                  <a:rPr lang="en-US" altLang="ko-KR">
                    <a:solidFill>
                      <a:srgbClr val="24292F"/>
                    </a:solidFill>
                    <a:latin typeface="Noto Sans KR"/>
                  </a:rPr>
                  <a:t> 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사용함</a:t>
                </a:r>
                <a:r>
                  <a:rPr lang="en-US" altLang="ko-KR">
                    <a:solidFill>
                      <a:srgbClr val="24292F"/>
                    </a:solidFill>
                    <a:latin typeface="Noto Sans KR"/>
                  </a:rPr>
                  <a:t>. 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이를 행렬로 표현하면 다음과 같음</a:t>
                </a:r>
                <a:r>
                  <a:rPr lang="en-US" altLang="ko-KR">
                    <a:solidFill>
                      <a:srgbClr val="24292F"/>
                    </a:solidFill>
                    <a:latin typeface="Noto Sans KR"/>
                  </a:rPr>
                  <a:t>. 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해당 예제에서는 </a:t>
                </a:r>
                <a:r>
                  <a:rPr lang="ko-KR" altLang="en-US" err="1">
                    <a:solidFill>
                      <a:srgbClr val="24292F"/>
                    </a:solidFill>
                    <a:latin typeface="Noto Sans KR"/>
                  </a:rPr>
                  <a:t>임베딩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 벡터의 차원을 </a:t>
                </a:r>
                <a:r>
                  <a:rPr lang="en-US" altLang="ko-KR">
                    <a:solidFill>
                      <a:srgbClr val="24292F"/>
                    </a:solidFill>
                    <a:latin typeface="Noto Sans KR"/>
                  </a:rPr>
                  <a:t>64</a:t>
                </a:r>
                <a:r>
                  <a:rPr lang="ko-KR" altLang="en-US">
                    <a:solidFill>
                      <a:srgbClr val="24292F"/>
                    </a:solidFill>
                    <a:latin typeface="Noto Sans KR"/>
                  </a:rPr>
                  <a:t>로 가정하기로 함</a:t>
                </a:r>
                <a:r>
                  <a:rPr lang="en-US" altLang="ko-KR">
                    <a:solidFill>
                      <a:srgbClr val="24292F"/>
                    </a:solidFill>
                    <a:latin typeface="Noto Sans KR"/>
                  </a:rPr>
                  <a:t>.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  <a:blipFill>
                <a:blip r:embed="rId3"/>
                <a:stretch>
                  <a:fillRect l="-394" t="-341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1D9BA5-F130-4BAB-AFA4-0BA523F6915B}"/>
                  </a:ext>
                </a:extLst>
              </p:cNvPr>
              <p:cNvSpPr txBox="1"/>
              <p:nvPr/>
            </p:nvSpPr>
            <p:spPr>
              <a:xfrm>
                <a:off x="6698206" y="2764280"/>
                <a:ext cx="29347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6213" indent="-1762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altLang="ko-KR" sz="1200" b="0" i="1" smtClean="0">
                        <a:latin typeface="Cambria Math" panose="02040503050406030204" pitchFamily="18" charset="0"/>
                        <a:ea typeface="+mn-ea"/>
                      </a:rPr>
                      <m:t>𝑝𝑜𝑠</m:t>
                    </m:r>
                  </m:oMath>
                </a14:m>
                <a:r>
                  <a:rPr kumimoji="0" lang="en-US" altLang="ko-KR" sz="1200" b="0">
                    <a:latin typeface="+mn-ea"/>
                    <a:ea typeface="+mn-ea"/>
                  </a:rPr>
                  <a:t> : </a:t>
                </a:r>
                <a:r>
                  <a:rPr kumimoji="0" lang="ko-KR" altLang="en-US" sz="1200" b="0">
                    <a:latin typeface="+mn-ea"/>
                    <a:ea typeface="+mn-ea"/>
                  </a:rPr>
                  <a:t>문장에서 단어의 위치</a:t>
                </a:r>
                <a:r>
                  <a:rPr kumimoji="0" lang="en-US" altLang="ko-KR" sz="1200" b="0">
                    <a:latin typeface="+mn-ea"/>
                    <a:ea typeface="+mn-ea"/>
                  </a:rPr>
                  <a:t>(0</a:t>
                </a:r>
                <a:r>
                  <a:rPr kumimoji="0" lang="ko-KR" altLang="en-US" sz="1200" b="0">
                    <a:latin typeface="+mn-ea"/>
                    <a:ea typeface="+mn-ea"/>
                  </a:rPr>
                  <a:t>부터 시작</a:t>
                </a:r>
                <a:r>
                  <a:rPr kumimoji="0" lang="en-US" altLang="ko-KR" sz="1200" b="0">
                    <a:latin typeface="+mn-ea"/>
                    <a:ea typeface="+mn-ea"/>
                  </a:rPr>
                  <a:t>)</a:t>
                </a:r>
              </a:p>
              <a:p>
                <a:pPr marL="176213" indent="-1762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altLang="ko-KR" sz="1200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</m:oMath>
                </a14:m>
                <a:r>
                  <a:rPr kumimoji="0" lang="en-US" altLang="ko-KR" sz="1200" b="0">
                    <a:latin typeface="+mn-ea"/>
                    <a:ea typeface="+mn-ea"/>
                  </a:rPr>
                  <a:t> :</a:t>
                </a:r>
                <a:r>
                  <a:rPr kumimoji="0" lang="ko-KR" altLang="en-US" sz="1200" b="0">
                    <a:latin typeface="+mn-ea"/>
                    <a:ea typeface="+mn-ea"/>
                  </a:rPr>
                  <a:t>차원 인덱스</a:t>
                </a:r>
                <a:r>
                  <a:rPr kumimoji="0" lang="en-US" altLang="ko-KR" sz="1200" b="0">
                    <a:latin typeface="+mn-ea"/>
                    <a:ea typeface="+mn-ea"/>
                  </a:rPr>
                  <a:t>(0</a:t>
                </a:r>
                <a:r>
                  <a:rPr kumimoji="0" lang="ko-KR" altLang="en-US" sz="1200" b="0">
                    <a:latin typeface="+mn-ea"/>
                    <a:ea typeface="+mn-ea"/>
                  </a:rPr>
                  <a:t>부터 시작</a:t>
                </a:r>
                <a:r>
                  <a:rPr kumimoji="0" lang="en-US" altLang="ko-KR" sz="1200" b="0">
                    <a:latin typeface="+mn-ea"/>
                    <a:ea typeface="+mn-ea"/>
                  </a:rPr>
                  <a:t>)</a:t>
                </a:r>
              </a:p>
              <a:p>
                <a:pPr marL="176213" indent="-1762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0"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0" lang="en-US" altLang="ko-KR" sz="1200" b="0">
                    <a:latin typeface="+mn-ea"/>
                    <a:ea typeface="+mn-ea"/>
                  </a:rPr>
                  <a:t> : </a:t>
                </a:r>
                <a:r>
                  <a:rPr kumimoji="0" lang="ko-KR" altLang="en-US" sz="1200" b="0" err="1">
                    <a:latin typeface="+mn-ea"/>
                    <a:ea typeface="+mn-ea"/>
                  </a:rPr>
                  <a:t>임베딩</a:t>
                </a:r>
                <a:r>
                  <a:rPr kumimoji="0" lang="ko-KR" altLang="en-US" sz="1200" b="0">
                    <a:latin typeface="+mn-ea"/>
                    <a:ea typeface="+mn-ea"/>
                  </a:rPr>
                  <a:t> 차원</a:t>
                </a:r>
                <a:endParaRPr kumimoji="0" lang="en-US" altLang="ko-KR" sz="12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1D9BA5-F130-4BAB-AFA4-0BA523F69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206" y="2764280"/>
                <a:ext cx="2934744" cy="553998"/>
              </a:xfrm>
              <a:prstGeom prst="rect">
                <a:avLst/>
              </a:prstGeom>
              <a:blipFill>
                <a:blip r:embed="rId4"/>
                <a:stretch>
                  <a:fillRect l="-3119" t="-9890" r="-124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DC679-E49F-416D-BC8B-ED1451DD06A1}"/>
                  </a:ext>
                </a:extLst>
              </p:cNvPr>
              <p:cNvSpPr txBox="1"/>
              <p:nvPr/>
            </p:nvSpPr>
            <p:spPr>
              <a:xfrm>
                <a:off x="488720" y="2184457"/>
                <a:ext cx="82809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DC679-E49F-416D-BC8B-ED1451DD0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20" y="2184457"/>
                <a:ext cx="82809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39">
                <a:extLst>
                  <a:ext uri="{FF2B5EF4-FFF2-40B4-BE49-F238E27FC236}">
                    <a16:creationId xmlns:a16="http://schemas.microsoft.com/office/drawing/2014/main" id="{6BD04EDB-76B6-4204-9472-0C347BEA61E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21300" y="1985367"/>
              <a:ext cx="49563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055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951674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128663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49568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128663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387795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𝑝𝑜𝑠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𝑝𝑜𝑠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𝑝𝑜𝑠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𝑝𝑜𝑠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𝑝𝑜𝑠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𝑝𝑜𝑠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𝑝𝑜𝑠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2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𝑝𝑜𝑠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𝑝𝑜𝑠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39">
                <a:extLst>
                  <a:ext uri="{FF2B5EF4-FFF2-40B4-BE49-F238E27FC236}">
                    <a16:creationId xmlns:a16="http://schemas.microsoft.com/office/drawing/2014/main" id="{6BD04EDB-76B6-4204-9472-0C347BEA61E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21300" y="1985367"/>
              <a:ext cx="49563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055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951674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128663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49568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128663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387795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3077" r="-348718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7358" r="-156604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55450" r="-30332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171875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3077" t="-102222" r="-348718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7358" t="-102222" r="-156604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55450" t="-102222" r="-30332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171875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3077" t="-197826" r="-348718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7358" t="-197826" r="-156604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55450" t="-197826" r="-30332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171875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68FC156A-9A62-4F18-BC8F-94FA8462627E}"/>
              </a:ext>
            </a:extLst>
          </p:cNvPr>
          <p:cNvSpPr/>
          <p:nvPr/>
        </p:nvSpPr>
        <p:spPr>
          <a:xfrm>
            <a:off x="1757777" y="1986368"/>
            <a:ext cx="3905338" cy="875386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39">
                <a:extLst>
                  <a:ext uri="{FF2B5EF4-FFF2-40B4-BE49-F238E27FC236}">
                    <a16:creationId xmlns:a16="http://schemas.microsoft.com/office/drawing/2014/main" id="{E2948B17-AEA5-4179-9AD4-4F62F7E093A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7233" y="3175132"/>
              <a:ext cx="5431109" cy="1507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055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123666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124980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49568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1318133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82884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1524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1000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0/64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ko-KR" sz="1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1000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1/64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ko-KR" altLang="en-US" sz="1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ko-KR" sz="1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1000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63/64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ko-KR" altLang="en-US" sz="1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1524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1000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0/64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ko-KR" sz="1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1000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1/64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ko-KR" sz="1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1000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63/64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1524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1000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0/64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ko-KR" sz="1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1000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1/64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kumimoji="0"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altLang="ko-KR" sz="1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1000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63/64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39">
                <a:extLst>
                  <a:ext uri="{FF2B5EF4-FFF2-40B4-BE49-F238E27FC236}">
                    <a16:creationId xmlns:a16="http://schemas.microsoft.com/office/drawing/2014/main" id="{E2948B17-AEA5-4179-9AD4-4F62F7E093A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7233" y="3175132"/>
              <a:ext cx="5431109" cy="1507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055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123666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124980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49568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1318133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82884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502412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56158" r="-28325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4634" r="-18048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68519" r="-4444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2916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502412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56158" t="-100000" r="-28325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4634" t="-100000" r="-18048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68519" t="-100000" r="-444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29167" t="-1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502412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56158" t="-200000" r="-2832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54634" t="-200000" r="-180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68519" t="-200000" r="-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29167" t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281BB8DA-2911-4D17-BB2D-5972E634BC1D}"/>
              </a:ext>
            </a:extLst>
          </p:cNvPr>
          <p:cNvSpPr/>
          <p:nvPr/>
        </p:nvSpPr>
        <p:spPr>
          <a:xfrm>
            <a:off x="1823951" y="3175132"/>
            <a:ext cx="4187537" cy="1507235"/>
          </a:xfrm>
          <a:prstGeom prst="bracketPair">
            <a:avLst>
              <a:gd name="adj" fmla="val 708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A2EA37-351F-44B0-9834-9E50BA5C0CF9}"/>
                  </a:ext>
                </a:extLst>
              </p:cNvPr>
              <p:cNvSpPr txBox="1"/>
              <p:nvPr/>
            </p:nvSpPr>
            <p:spPr>
              <a:xfrm>
                <a:off x="720805" y="3691693"/>
                <a:ext cx="6223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A2EA37-351F-44B0-9834-9E50BA5C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05" y="3691693"/>
                <a:ext cx="62233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12A10A-B970-4D11-8DA6-071623901994}"/>
                  </a:ext>
                </a:extLst>
              </p:cNvPr>
              <p:cNvSpPr txBox="1"/>
              <p:nvPr/>
            </p:nvSpPr>
            <p:spPr>
              <a:xfrm>
                <a:off x="720805" y="5113522"/>
                <a:ext cx="6223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12A10A-B970-4D11-8DA6-071623901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05" y="5113522"/>
                <a:ext cx="62233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표 39">
                <a:extLst>
                  <a:ext uri="{FF2B5EF4-FFF2-40B4-BE49-F238E27FC236}">
                    <a16:creationId xmlns:a16="http://schemas.microsoft.com/office/drawing/2014/main" id="{B13FCB71-8FBD-4AEC-AAD0-329A56E3CB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683221"/>
                  </p:ext>
                </p:extLst>
              </p:nvPr>
            </p:nvGraphicFramePr>
            <p:xfrm>
              <a:off x="1147624" y="5014686"/>
              <a:ext cx="408829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4348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37977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26364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562356">
                      <a:extLst>
                        <a:ext uri="{9D8B030D-6E8A-4147-A177-3AD203B41FA5}">
                          <a16:colId xmlns:a16="http://schemas.microsoft.com/office/drawing/2014/main" val="2855895149"/>
                        </a:ext>
                      </a:extLst>
                    </a:gridCol>
                    <a:gridCol w="33528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97408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684561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1524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200" b="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  <a:endParaRPr lang="ko-KR" alt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200" b="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1524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altLang="ko-KR" sz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0.841</a:t>
                          </a:r>
                          <a:endParaRPr lang="ko-KR" altLang="en-US" sz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0.623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0.721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0808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0.999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959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1524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altLang="ko-KR" sz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0.909</a:t>
                          </a:r>
                          <a:endParaRPr lang="ko-KR" altLang="en-US" sz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0.223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959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0.999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959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표 39">
                <a:extLst>
                  <a:ext uri="{FF2B5EF4-FFF2-40B4-BE49-F238E27FC236}">
                    <a16:creationId xmlns:a16="http://schemas.microsoft.com/office/drawing/2014/main" id="{B13FCB71-8FBD-4AEC-AAD0-329A56E3CB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683221"/>
                  </p:ext>
                </p:extLst>
              </p:nvPr>
            </p:nvGraphicFramePr>
            <p:xfrm>
              <a:off x="1147624" y="5014686"/>
              <a:ext cx="408829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4348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37977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26364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562356">
                      <a:extLst>
                        <a:ext uri="{9D8B030D-6E8A-4147-A177-3AD203B41FA5}">
                          <a16:colId xmlns:a16="http://schemas.microsoft.com/office/drawing/2014/main" val="2855895149"/>
                        </a:ext>
                      </a:extLst>
                    </a:gridCol>
                    <a:gridCol w="33528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97408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684561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200" b="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  <a:endParaRPr lang="ko-KR" alt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200" b="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9910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altLang="ko-KR" sz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0.841</a:t>
                          </a:r>
                          <a:endParaRPr lang="ko-KR" altLang="en-US" sz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0.623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0.721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0808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0.999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959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99107" t="-97826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altLang="ko-KR" sz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</a:rPr>
                            <a:t>0.909</a:t>
                          </a:r>
                          <a:endParaRPr lang="ko-KR" altLang="en-US" sz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-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0.223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b="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0.999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959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algn="ctr" defTabSz="914400" rtl="0">
                            <a:buNone/>
                          </a:pPr>
                          <a:r>
                            <a:rPr lang="en-US" altLang="ko-KR" sz="1200" kern="1200">
                              <a:solidFill>
                                <a:schemeClr val="bg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0.999</a:t>
                          </a:r>
                          <a:endParaRPr lang="ko-KR" altLang="en-US" sz="1200" kern="120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959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99107" t="-202222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F9CAC27B-03CB-46C3-9276-894595C393AC}"/>
              </a:ext>
            </a:extLst>
          </p:cNvPr>
          <p:cNvSpPr/>
          <p:nvPr/>
        </p:nvSpPr>
        <p:spPr>
          <a:xfrm>
            <a:off x="1839884" y="5032672"/>
            <a:ext cx="2693185" cy="847565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1EB586-2117-4814-B4A4-112CF8E07933}"/>
                  </a:ext>
                </a:extLst>
              </p:cNvPr>
              <p:cNvSpPr txBox="1"/>
              <p:nvPr/>
            </p:nvSpPr>
            <p:spPr>
              <a:xfrm>
                <a:off x="5552861" y="5172123"/>
                <a:ext cx="37701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ko-KR" sz="1200" b="0">
                    <a:latin typeface="+mn-lt"/>
                    <a:ea typeface="+mn-ea"/>
                  </a:rPr>
                  <a:t>* (pos = 0)</a:t>
                </a:r>
                <a:r>
                  <a:rPr kumimoji="0" lang="ko-KR" altLang="en-US" sz="1200" b="0">
                    <a:latin typeface="+mn-lt"/>
                    <a:ea typeface="+mn-ea"/>
                  </a:rPr>
                  <a:t>에 대한 계산 예시</a:t>
                </a:r>
                <a:endParaRPr kumimoji="0" lang="en-US" altLang="ko-KR" sz="1200" b="0">
                  <a:latin typeface="+mn-lt"/>
                  <a:ea typeface="+mn-ea"/>
                </a:endParaRPr>
              </a:p>
              <a:p>
                <a:r>
                  <a:rPr kumimoji="0" lang="en-US" altLang="ko-KR" sz="1200" b="0">
                    <a:latin typeface="+mn-lt"/>
                    <a:ea typeface="+mn-ea"/>
                  </a:rPr>
                  <a:t>   : </a:t>
                </a:r>
                <a:r>
                  <a:rPr kumimoji="0" lang="ko-KR" altLang="en-US" sz="1200" b="0">
                    <a:latin typeface="+mn-lt"/>
                    <a:ea typeface="+mn-ea"/>
                  </a:rPr>
                  <a:t>짝수 인덱스 </a:t>
                </a:r>
                <a14:m>
                  <m:oMath xmlns:m="http://schemas.openxmlformats.org/officeDocument/2006/math">
                    <m:r>
                      <a:rPr kumimoji="0"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ko-KR" altLang="en-US" sz="1200" b="0">
                    <a:latin typeface="+mn-lt"/>
                    <a:ea typeface="+mn-ea"/>
                  </a:rPr>
                  <a:t> 에 대해 모든 값은 0 (사인 함수).</a:t>
                </a:r>
              </a:p>
              <a:p>
                <a:r>
                  <a:rPr kumimoji="0" lang="en-US" altLang="ko-KR" sz="1200" b="0">
                    <a:latin typeface="+mn-lt"/>
                    <a:ea typeface="+mn-ea"/>
                  </a:rPr>
                  <a:t>   : </a:t>
                </a:r>
                <a:r>
                  <a:rPr kumimoji="0" lang="ko-KR" altLang="en-US" sz="1200" b="0">
                    <a:latin typeface="+mn-lt"/>
                    <a:ea typeface="+mn-ea"/>
                  </a:rPr>
                  <a:t>홀수 인덱스 </a:t>
                </a:r>
                <a14:m>
                  <m:oMath xmlns:m="http://schemas.openxmlformats.org/officeDocument/2006/math">
                    <m:r>
                      <a:rPr kumimoji="0"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ko-KR" altLang="en-US" sz="1200" b="0">
                    <a:latin typeface="+mn-lt"/>
                    <a:ea typeface="+mn-ea"/>
                  </a:rPr>
                  <a:t> 에 대해 모든 값은 </a:t>
                </a:r>
                <a:r>
                  <a:rPr kumimoji="0" lang="en-US" altLang="ko-KR" sz="1200" b="0">
                    <a:latin typeface="+mn-lt"/>
                    <a:ea typeface="+mn-ea"/>
                  </a:rPr>
                  <a:t>1</a:t>
                </a:r>
                <a:r>
                  <a:rPr kumimoji="0" lang="ko-KR" altLang="en-US" sz="1200" b="0">
                    <a:latin typeface="+mn-lt"/>
                    <a:ea typeface="+mn-ea"/>
                  </a:rPr>
                  <a:t> (코사인 함수).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1EB586-2117-4814-B4A4-112CF8E07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61" y="5172123"/>
                <a:ext cx="3770187" cy="646331"/>
              </a:xfrm>
              <a:prstGeom prst="rect">
                <a:avLst/>
              </a:prstGeom>
              <a:blipFill>
                <a:blip r:embed="rId10"/>
                <a:stretch>
                  <a:fillRect l="-162" r="-809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1E3D84-38EE-4084-BFFE-FA4C065042FC}"/>
                  </a:ext>
                </a:extLst>
              </p:cNvPr>
              <p:cNvSpPr txBox="1"/>
              <p:nvPr/>
            </p:nvSpPr>
            <p:spPr>
              <a:xfrm>
                <a:off x="6405888" y="1963698"/>
                <a:ext cx="3343445" cy="74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kumimoji="0"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1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e>
                                <m:sup>
                                  <m:r>
                                    <a:rPr kumimoji="0"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0"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0"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kumimoji="0"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0"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kumimoji="0" lang="en-US" altLang="ko-KR" sz="12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defTabSz="914400" rtl="0" eaLnBrk="1" latin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kumimoji="0"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1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e>
                                <m:sup>
                                  <m:r>
                                    <a:rPr kumimoji="0"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0"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0"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+1/</m:t>
                                  </m:r>
                                  <m:sSub>
                                    <m:sSubPr>
                                      <m:ctrlPr>
                                        <a:rPr kumimoji="0"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0"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1200" b="0" kern="12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1E3D84-38EE-4084-BFFE-FA4C06504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888" y="1963698"/>
                <a:ext cx="3343445" cy="7454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0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인코더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pPr algn="l"/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인코더는 입력문장을 학습함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</a:rPr>
              <a:t>. </a:t>
            </a:r>
            <a:r>
              <a:rPr lang="ko-KR" altLang="en-US" b="0" i="0">
                <a:solidFill>
                  <a:srgbClr val="24292F"/>
                </a:solidFill>
                <a:effectLst/>
                <a:latin typeface="+mn-ea"/>
              </a:rPr>
              <a:t>동일 구조</a:t>
            </a:r>
            <a:r>
              <a:rPr lang="ko-KR" altLang="en-US">
                <a:latin typeface="+mn-ea"/>
              </a:rPr>
              <a:t>의 인코더가 쌓여 인코더 레이어를 이루며 한 인코더의 </a:t>
            </a:r>
            <a:r>
              <a:rPr lang="ko-KR" altLang="en-US" err="1">
                <a:latin typeface="+mn-ea"/>
              </a:rPr>
              <a:t>결괏값는</a:t>
            </a:r>
            <a:r>
              <a:rPr lang="ko-KR" altLang="en-US">
                <a:latin typeface="+mn-ea"/>
              </a:rPr>
              <a:t> 다음 인코더의 </a:t>
            </a:r>
            <a:r>
              <a:rPr lang="ko-KR" altLang="en-US" err="1">
                <a:latin typeface="+mn-ea"/>
              </a:rPr>
              <a:t>입력값으로</a:t>
            </a:r>
            <a:r>
              <a:rPr lang="ko-KR" altLang="en-US">
                <a:latin typeface="+mn-ea"/>
              </a:rPr>
              <a:t> </a:t>
            </a:r>
            <a:r>
              <a:rPr lang="ko-KR" altLang="en-US" err="1">
                <a:latin typeface="+mn-ea"/>
              </a:rPr>
              <a:t>들어감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마지막 인코더의 </a:t>
            </a:r>
            <a:r>
              <a:rPr lang="ko-KR" altLang="en-US" err="1">
                <a:latin typeface="+mn-ea"/>
              </a:rPr>
              <a:t>결괏값이</a:t>
            </a:r>
            <a:r>
              <a:rPr lang="ko-KR" altLang="en-US">
                <a:latin typeface="+mn-ea"/>
              </a:rPr>
              <a:t> </a:t>
            </a:r>
            <a:r>
              <a:rPr lang="ko-KR" altLang="en-US" err="1">
                <a:latin typeface="+mn-ea"/>
              </a:rPr>
              <a:t>디코더로</a:t>
            </a:r>
            <a:r>
              <a:rPr lang="ko-KR" altLang="en-US">
                <a:latin typeface="+mn-ea"/>
              </a:rPr>
              <a:t> 들어가는 최종 결과가 됨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즉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첫 인코더는 입력 문장을 </a:t>
            </a:r>
            <a:r>
              <a:rPr lang="ko-KR" altLang="en-US" err="1">
                <a:latin typeface="+mn-ea"/>
              </a:rPr>
              <a:t>입력받고</a:t>
            </a:r>
            <a:r>
              <a:rPr lang="ko-KR" altLang="en-US">
                <a:latin typeface="+mn-ea"/>
              </a:rPr>
              <a:t> 최종 인코더는 입력문장에 따른 벡터를 내보냄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하나의 인코더는 멀티</a:t>
            </a:r>
            <a:r>
              <a:rPr lang="en-US" altLang="ko-KR">
                <a:latin typeface="+mn-ea"/>
              </a:rPr>
              <a:t>-</a:t>
            </a:r>
            <a:r>
              <a:rPr lang="ko-KR" altLang="en-US">
                <a:latin typeface="+mn-ea"/>
              </a:rPr>
              <a:t>헤드 셀프</a:t>
            </a:r>
            <a:r>
              <a:rPr lang="en-US" altLang="ko-KR">
                <a:latin typeface="+mn-ea"/>
              </a:rPr>
              <a:t> </a:t>
            </a:r>
            <a:r>
              <a:rPr lang="ko-KR" altLang="en-US" err="1">
                <a:latin typeface="+mn-ea"/>
              </a:rPr>
              <a:t>어텐션과</a:t>
            </a:r>
            <a:r>
              <a:rPr lang="ko-KR" altLang="en-US">
                <a:latin typeface="+mn-ea"/>
              </a:rPr>
              <a:t> </a:t>
            </a:r>
            <a:r>
              <a:rPr lang="ko-KR" altLang="en-US" err="1">
                <a:latin typeface="+mn-ea"/>
              </a:rPr>
              <a:t>피드포워드</a:t>
            </a:r>
            <a:r>
              <a:rPr lang="ko-KR" altLang="en-US">
                <a:latin typeface="+mn-ea"/>
              </a:rPr>
              <a:t> 네트워크로 구성됨</a:t>
            </a:r>
            <a:r>
              <a:rPr lang="en-US" altLang="ko-KR">
                <a:latin typeface="+mn-ea"/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75D4FD-9673-48C0-A582-41B571B97A73}"/>
              </a:ext>
            </a:extLst>
          </p:cNvPr>
          <p:cNvSpPr txBox="1"/>
          <p:nvPr/>
        </p:nvSpPr>
        <p:spPr>
          <a:xfrm>
            <a:off x="518662" y="5935966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&lt;Transformer </a:t>
            </a:r>
            <a:r>
              <a:rPr lang="ko-KR" altLang="en-US" sz="1200" b="0">
                <a:latin typeface="+mn-ea"/>
                <a:ea typeface="+mn-ea"/>
              </a:rPr>
              <a:t>모델의 인코더 구조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  <p:sp>
        <p:nvSpPr>
          <p:cNvPr id="68" name="텍스트 개체 틀 2">
            <a:extLst>
              <a:ext uri="{FF2B5EF4-FFF2-40B4-BE49-F238E27FC236}">
                <a16:creationId xmlns:a16="http://schemas.microsoft.com/office/drawing/2014/main" id="{055062E4-2E76-41EB-AF93-B5408C800668}"/>
              </a:ext>
            </a:extLst>
          </p:cNvPr>
          <p:cNvSpPr txBox="1">
            <a:spLocks/>
          </p:cNvSpPr>
          <p:nvPr/>
        </p:nvSpPr>
        <p:spPr>
          <a:xfrm>
            <a:off x="2568605" y="5378601"/>
            <a:ext cx="906117" cy="243138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latin typeface="+mn-ea"/>
              </a:rPr>
              <a:t>Input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1681167-EE49-4932-AE24-ECC02B8959C6}"/>
              </a:ext>
            </a:extLst>
          </p:cNvPr>
          <p:cNvCxnSpPr>
            <a:cxnSpLocks/>
            <a:stCxn id="68" idx="0"/>
            <a:endCxn id="69" idx="2"/>
          </p:cNvCxnSpPr>
          <p:nvPr/>
        </p:nvCxnSpPr>
        <p:spPr>
          <a:xfrm flipV="1">
            <a:off x="3021664" y="5100930"/>
            <a:ext cx="0" cy="277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9DE3D9E-0C1C-4401-8CF6-F82F1385A8E7}"/>
              </a:ext>
            </a:extLst>
          </p:cNvPr>
          <p:cNvSpPr/>
          <p:nvPr/>
        </p:nvSpPr>
        <p:spPr bwMode="auto">
          <a:xfrm>
            <a:off x="2215862" y="4729538"/>
            <a:ext cx="1611603" cy="3713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 #1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18DE56B-A01C-4C05-8EC1-0CCE93FF3E63}"/>
              </a:ext>
            </a:extLst>
          </p:cNvPr>
          <p:cNvSpPr/>
          <p:nvPr/>
        </p:nvSpPr>
        <p:spPr bwMode="auto">
          <a:xfrm>
            <a:off x="2215862" y="4290234"/>
            <a:ext cx="1611603" cy="3713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 #2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51BDB6E-0E77-4686-8AE5-F87D4F3BF7C6}"/>
              </a:ext>
            </a:extLst>
          </p:cNvPr>
          <p:cNvSpPr/>
          <p:nvPr/>
        </p:nvSpPr>
        <p:spPr bwMode="auto">
          <a:xfrm>
            <a:off x="2215862" y="3842280"/>
            <a:ext cx="1611603" cy="3713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 #3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7209B9E-0350-4948-920F-FC7570B7D1B5}"/>
              </a:ext>
            </a:extLst>
          </p:cNvPr>
          <p:cNvSpPr/>
          <p:nvPr/>
        </p:nvSpPr>
        <p:spPr bwMode="auto">
          <a:xfrm>
            <a:off x="2215862" y="3402416"/>
            <a:ext cx="1611603" cy="3713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 #4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0AEE9B7-CF33-4484-82D5-E7968B68B057}"/>
              </a:ext>
            </a:extLst>
          </p:cNvPr>
          <p:cNvSpPr/>
          <p:nvPr/>
        </p:nvSpPr>
        <p:spPr bwMode="auto">
          <a:xfrm>
            <a:off x="2215862" y="2954462"/>
            <a:ext cx="1611603" cy="3713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BE18BB8-D860-4F91-8F95-16AFFFB3A750}"/>
              </a:ext>
            </a:extLst>
          </p:cNvPr>
          <p:cNvSpPr/>
          <p:nvPr/>
        </p:nvSpPr>
        <p:spPr bwMode="auto">
          <a:xfrm>
            <a:off x="2215861" y="2506451"/>
            <a:ext cx="1611603" cy="3713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 #n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D37C94F-9C18-4F03-9890-1A3B9065745F}"/>
              </a:ext>
            </a:extLst>
          </p:cNvPr>
          <p:cNvSpPr/>
          <p:nvPr/>
        </p:nvSpPr>
        <p:spPr bwMode="auto">
          <a:xfrm>
            <a:off x="6167425" y="3787321"/>
            <a:ext cx="1586217" cy="1400871"/>
          </a:xfrm>
          <a:prstGeom prst="roundRect">
            <a:avLst>
              <a:gd name="adj" fmla="val 9256"/>
            </a:avLst>
          </a:prstGeom>
          <a:solidFill>
            <a:schemeClr val="bg1">
              <a:lumMod val="95000"/>
            </a:schemeClr>
          </a:solidFill>
          <a:ln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ko-KR" altLang="en-US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E193441-5D5C-423C-8BF6-9D56FFDD6304}"/>
              </a:ext>
            </a:extLst>
          </p:cNvPr>
          <p:cNvCxnSpPr>
            <a:cxnSpLocks/>
            <a:stCxn id="146" idx="0"/>
            <a:endCxn id="98" idx="2"/>
          </p:cNvCxnSpPr>
          <p:nvPr/>
        </p:nvCxnSpPr>
        <p:spPr>
          <a:xfrm flipV="1">
            <a:off x="6947422" y="5039438"/>
            <a:ext cx="0" cy="400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텍스트 개체 틀 2">
            <a:extLst>
              <a:ext uri="{FF2B5EF4-FFF2-40B4-BE49-F238E27FC236}">
                <a16:creationId xmlns:a16="http://schemas.microsoft.com/office/drawing/2014/main" id="{CC954F0E-6911-4C3D-82E2-ED17DF6B28A4}"/>
              </a:ext>
            </a:extLst>
          </p:cNvPr>
          <p:cNvSpPr txBox="1">
            <a:spLocks/>
          </p:cNvSpPr>
          <p:nvPr/>
        </p:nvSpPr>
        <p:spPr>
          <a:xfrm>
            <a:off x="6328961" y="4370376"/>
            <a:ext cx="1325222" cy="425594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000" b="0" err="1">
                <a:solidFill>
                  <a:schemeClr val="bg1"/>
                </a:solidFill>
                <a:latin typeface="+mn-ea"/>
              </a:rPr>
              <a:t>Muti</a:t>
            </a:r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-head</a:t>
            </a:r>
            <a:br>
              <a:rPr kumimoji="0" lang="en-US" altLang="ko-KR" sz="1000" b="0">
                <a:solidFill>
                  <a:schemeClr val="bg1"/>
                </a:solidFill>
                <a:latin typeface="+mn-ea"/>
              </a:rPr>
            </a:br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Self-Attention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D97E1631-9023-4805-9210-ED750BB85539}"/>
              </a:ext>
            </a:extLst>
          </p:cNvPr>
          <p:cNvSpPr/>
          <p:nvPr/>
        </p:nvSpPr>
        <p:spPr bwMode="auto">
          <a:xfrm>
            <a:off x="6382372" y="4422046"/>
            <a:ext cx="1130099" cy="6173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 eaLnBrk="0" latinLnBrk="0" hangingPunct="0">
              <a:spcBef>
                <a:spcPts val="0"/>
              </a:spcBef>
            </a:pP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헤드</a:t>
            </a:r>
            <a:b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셀프 </a:t>
            </a:r>
            <a:r>
              <a:rPr lang="ko-KR" altLang="en-US" sz="1200" b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어텐션</a:t>
            </a:r>
            <a:endParaRPr lang="en-US" altLang="ko-KR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E1548BAA-5758-4729-9B11-5E7507AD1699}"/>
              </a:ext>
            </a:extLst>
          </p:cNvPr>
          <p:cNvSpPr/>
          <p:nvPr/>
        </p:nvSpPr>
        <p:spPr bwMode="auto">
          <a:xfrm>
            <a:off x="6382372" y="3945792"/>
            <a:ext cx="1130099" cy="251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ko-KR" altLang="en-US" sz="1200" b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피드포워드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2E003B4-293B-400A-81FF-C7F57B1A74F7}"/>
              </a:ext>
            </a:extLst>
          </p:cNvPr>
          <p:cNvCxnSpPr>
            <a:cxnSpLocks/>
            <a:stCxn id="98" idx="0"/>
            <a:endCxn id="106" idx="2"/>
          </p:cNvCxnSpPr>
          <p:nvPr/>
        </p:nvCxnSpPr>
        <p:spPr>
          <a:xfrm flipV="1">
            <a:off x="6947422" y="4197311"/>
            <a:ext cx="0" cy="224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497D1B44-D5C8-478D-B595-320DC8519175}"/>
              </a:ext>
            </a:extLst>
          </p:cNvPr>
          <p:cNvSpPr/>
          <p:nvPr/>
        </p:nvSpPr>
        <p:spPr bwMode="auto">
          <a:xfrm>
            <a:off x="6167425" y="2226593"/>
            <a:ext cx="1586217" cy="1400871"/>
          </a:xfrm>
          <a:prstGeom prst="roundRect">
            <a:avLst>
              <a:gd name="adj" fmla="val 9256"/>
            </a:avLst>
          </a:prstGeom>
          <a:solidFill>
            <a:schemeClr val="bg1">
              <a:lumMod val="95000"/>
            </a:schemeClr>
          </a:solidFill>
          <a:ln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ko-KR" altLang="en-US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92F58D4-87FD-4C38-BF97-47AA36EF05AF}"/>
              </a:ext>
            </a:extLst>
          </p:cNvPr>
          <p:cNvCxnSpPr>
            <a:cxnSpLocks/>
            <a:stCxn id="106" idx="0"/>
            <a:endCxn id="134" idx="2"/>
          </p:cNvCxnSpPr>
          <p:nvPr/>
        </p:nvCxnSpPr>
        <p:spPr>
          <a:xfrm flipV="1">
            <a:off x="6947422" y="3478710"/>
            <a:ext cx="0" cy="4670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텍스트 개체 틀 2">
            <a:extLst>
              <a:ext uri="{FF2B5EF4-FFF2-40B4-BE49-F238E27FC236}">
                <a16:creationId xmlns:a16="http://schemas.microsoft.com/office/drawing/2014/main" id="{957964EB-0826-4E34-9660-428D92DCAA3D}"/>
              </a:ext>
            </a:extLst>
          </p:cNvPr>
          <p:cNvSpPr txBox="1">
            <a:spLocks/>
          </p:cNvSpPr>
          <p:nvPr/>
        </p:nvSpPr>
        <p:spPr>
          <a:xfrm>
            <a:off x="6328961" y="2809648"/>
            <a:ext cx="1325222" cy="425594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000" b="0" err="1">
                <a:solidFill>
                  <a:schemeClr val="bg1"/>
                </a:solidFill>
                <a:latin typeface="+mn-ea"/>
              </a:rPr>
              <a:t>Muti</a:t>
            </a:r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-head</a:t>
            </a:r>
            <a:br>
              <a:rPr kumimoji="0" lang="en-US" altLang="ko-KR" sz="1000" b="0">
                <a:solidFill>
                  <a:schemeClr val="bg1"/>
                </a:solidFill>
                <a:latin typeface="+mn-ea"/>
              </a:rPr>
            </a:br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Self-Attention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6016C2BD-9BFF-4354-9B75-2EFE5F730F9A}"/>
              </a:ext>
            </a:extLst>
          </p:cNvPr>
          <p:cNvSpPr/>
          <p:nvPr/>
        </p:nvSpPr>
        <p:spPr bwMode="auto">
          <a:xfrm>
            <a:off x="6382372" y="2861318"/>
            <a:ext cx="1130099" cy="6173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spcBef>
                <a:spcPts val="0"/>
              </a:spcBef>
            </a:pP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헤드</a:t>
            </a:r>
            <a:endParaRPr lang="en-US" altLang="ko-KR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0" latinLnBrk="0" hangingPunct="0">
              <a:spcBef>
                <a:spcPts val="0"/>
              </a:spcBef>
            </a:pP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셀프 </a:t>
            </a:r>
            <a:r>
              <a:rPr lang="ko-KR" altLang="en-US" sz="1200" b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어텐션</a:t>
            </a:r>
            <a:endParaRPr lang="en-US" altLang="ko-KR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3E394BCA-3312-4947-9E6E-2F385A39B9BB}"/>
              </a:ext>
            </a:extLst>
          </p:cNvPr>
          <p:cNvSpPr/>
          <p:nvPr/>
        </p:nvSpPr>
        <p:spPr bwMode="auto">
          <a:xfrm>
            <a:off x="6382372" y="2385064"/>
            <a:ext cx="1130099" cy="251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ko-KR" altLang="en-US" sz="1200" b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피드포워드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FC88015-9D8B-4377-8781-1280A7BF6F47}"/>
              </a:ext>
            </a:extLst>
          </p:cNvPr>
          <p:cNvCxnSpPr>
            <a:cxnSpLocks/>
            <a:stCxn id="134" idx="0"/>
            <a:endCxn id="136" idx="2"/>
          </p:cNvCxnSpPr>
          <p:nvPr/>
        </p:nvCxnSpPr>
        <p:spPr>
          <a:xfrm flipV="1">
            <a:off x="6947422" y="2636583"/>
            <a:ext cx="0" cy="224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텍스트 개체 틀 2">
            <a:extLst>
              <a:ext uri="{FF2B5EF4-FFF2-40B4-BE49-F238E27FC236}">
                <a16:creationId xmlns:a16="http://schemas.microsoft.com/office/drawing/2014/main" id="{EA7E1623-0856-4EF4-B7CD-15E654F464D3}"/>
              </a:ext>
            </a:extLst>
          </p:cNvPr>
          <p:cNvSpPr txBox="1">
            <a:spLocks/>
          </p:cNvSpPr>
          <p:nvPr/>
        </p:nvSpPr>
        <p:spPr>
          <a:xfrm>
            <a:off x="5279434" y="4346945"/>
            <a:ext cx="979787" cy="164452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latin typeface="+mn-ea"/>
              </a:rPr>
              <a:t>Encoder 1</a:t>
            </a:r>
          </a:p>
        </p:txBody>
      </p:sp>
      <p:sp>
        <p:nvSpPr>
          <p:cNvPr id="145" name="텍스트 개체 틀 2">
            <a:extLst>
              <a:ext uri="{FF2B5EF4-FFF2-40B4-BE49-F238E27FC236}">
                <a16:creationId xmlns:a16="http://schemas.microsoft.com/office/drawing/2014/main" id="{777271B5-95C0-41CC-8BEB-57A0D049DC5F}"/>
              </a:ext>
            </a:extLst>
          </p:cNvPr>
          <p:cNvSpPr txBox="1">
            <a:spLocks/>
          </p:cNvSpPr>
          <p:nvPr/>
        </p:nvSpPr>
        <p:spPr>
          <a:xfrm>
            <a:off x="5279434" y="2786816"/>
            <a:ext cx="979787" cy="164452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latin typeface="+mn-ea"/>
              </a:rPr>
              <a:t>Encoder 2</a:t>
            </a:r>
          </a:p>
        </p:txBody>
      </p:sp>
      <p:sp>
        <p:nvSpPr>
          <p:cNvPr id="146" name="텍스트 개체 틀 2">
            <a:extLst>
              <a:ext uri="{FF2B5EF4-FFF2-40B4-BE49-F238E27FC236}">
                <a16:creationId xmlns:a16="http://schemas.microsoft.com/office/drawing/2014/main" id="{03751FFB-836B-46C5-82EA-D81704122C5E}"/>
              </a:ext>
            </a:extLst>
          </p:cNvPr>
          <p:cNvSpPr txBox="1">
            <a:spLocks/>
          </p:cNvSpPr>
          <p:nvPr/>
        </p:nvSpPr>
        <p:spPr>
          <a:xfrm>
            <a:off x="6640986" y="5439711"/>
            <a:ext cx="612872" cy="164452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latin typeface="+mn-ea"/>
              </a:rPr>
              <a:t>Input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EBD3EB4-71F4-4AAA-B8D9-0103300BABA5}"/>
              </a:ext>
            </a:extLst>
          </p:cNvPr>
          <p:cNvCxnSpPr>
            <a:cxnSpLocks/>
            <a:stCxn id="136" idx="0"/>
          </p:cNvCxnSpPr>
          <p:nvPr/>
        </p:nvCxnSpPr>
        <p:spPr>
          <a:xfrm flipV="1">
            <a:off x="6947422" y="2037552"/>
            <a:ext cx="0" cy="3475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텍스트 개체 틀 2">
            <a:extLst>
              <a:ext uri="{FF2B5EF4-FFF2-40B4-BE49-F238E27FC236}">
                <a16:creationId xmlns:a16="http://schemas.microsoft.com/office/drawing/2014/main" id="{3758F3A6-3906-4FC1-BD62-8855DABDCC34}"/>
              </a:ext>
            </a:extLst>
          </p:cNvPr>
          <p:cNvSpPr txBox="1">
            <a:spLocks/>
          </p:cNvSpPr>
          <p:nvPr/>
        </p:nvSpPr>
        <p:spPr>
          <a:xfrm>
            <a:off x="6679488" y="1747303"/>
            <a:ext cx="562090" cy="27044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>
                <a:latin typeface="+mn-ea"/>
              </a:rPr>
              <a:t>…</a:t>
            </a:r>
          </a:p>
        </p:txBody>
      </p:sp>
      <p:sp>
        <p:nvSpPr>
          <p:cNvPr id="39" name="오른쪽 중괄호 38">
            <a:extLst>
              <a:ext uri="{FF2B5EF4-FFF2-40B4-BE49-F238E27FC236}">
                <a16:creationId xmlns:a16="http://schemas.microsoft.com/office/drawing/2014/main" id="{0E8DC5E9-9CDC-4FAD-8930-BE88F8C933F0}"/>
              </a:ext>
            </a:extLst>
          </p:cNvPr>
          <p:cNvSpPr/>
          <p:nvPr/>
        </p:nvSpPr>
        <p:spPr>
          <a:xfrm>
            <a:off x="3949853" y="4236690"/>
            <a:ext cx="318355" cy="912195"/>
          </a:xfrm>
          <a:prstGeom prst="rightBrace">
            <a:avLst>
              <a:gd name="adj1" fmla="val 33864"/>
              <a:gd name="adj2" fmla="val 50000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90EAE0CF-A840-46FC-A294-F8162AEC342A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H="1">
            <a:off x="4268207" y="3666970"/>
            <a:ext cx="1071501" cy="1025818"/>
          </a:xfrm>
          <a:prstGeom prst="bentConnector3">
            <a:avLst>
              <a:gd name="adj1" fmla="val 43004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이등변 삼각형 175">
            <a:extLst>
              <a:ext uri="{FF2B5EF4-FFF2-40B4-BE49-F238E27FC236}">
                <a16:creationId xmlns:a16="http://schemas.microsoft.com/office/drawing/2014/main" id="{CD816D2D-A2D9-4519-9D0E-E1F4F006E8C4}"/>
              </a:ext>
            </a:extLst>
          </p:cNvPr>
          <p:cNvSpPr/>
          <p:nvPr/>
        </p:nvSpPr>
        <p:spPr bwMode="auto">
          <a:xfrm rot="5400000">
            <a:off x="5177437" y="3605168"/>
            <a:ext cx="189051" cy="1185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E130766-BCFA-4D81-91F4-A8E11A601675}"/>
              </a:ext>
            </a:extLst>
          </p:cNvPr>
          <p:cNvSpPr txBox="1"/>
          <p:nvPr/>
        </p:nvSpPr>
        <p:spPr>
          <a:xfrm>
            <a:off x="2174110" y="2090657"/>
            <a:ext cx="169510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>
                <a:latin typeface="+mn-ea"/>
                <a:ea typeface="+mn-ea"/>
              </a:rPr>
              <a:t>인코더 레이어</a:t>
            </a:r>
          </a:p>
        </p:txBody>
      </p:sp>
    </p:spTree>
    <p:extLst>
      <p:ext uri="{BB962C8B-B14F-4D97-AF65-F5344CB8AC3E}">
        <p14:creationId xmlns:p14="http://schemas.microsoft.com/office/powerpoint/2010/main" val="2031324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멀티</a:t>
            </a:r>
            <a:r>
              <a:rPr lang="en-US" altLang="ko-KR"/>
              <a:t>-</a:t>
            </a:r>
            <a:r>
              <a:rPr lang="ko-KR" altLang="en-US"/>
              <a:t>헤드 셀프 </a:t>
            </a:r>
            <a:r>
              <a:rPr lang="ko-KR" altLang="en-US" err="1"/>
              <a:t>어텐션</a:t>
            </a:r>
            <a:r>
              <a:rPr lang="ko-KR" altLang="en-US"/>
              <a:t> </a:t>
            </a:r>
            <a:r>
              <a:rPr lang="en-US" altLang="ko-KR"/>
              <a:t>: 1. </a:t>
            </a:r>
            <a:r>
              <a:rPr lang="ko-KR" altLang="en-US"/>
              <a:t>다중 </a:t>
            </a:r>
            <a:r>
              <a:rPr lang="ko-KR" altLang="en-US" err="1"/>
              <a:t>어텐션</a:t>
            </a:r>
            <a:r>
              <a:rPr lang="ko-KR" altLang="en-US"/>
              <a:t> 행렬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</p:spPr>
            <p:txBody>
              <a:bodyPr/>
              <a:lstStyle/>
              <a:p>
                <a:r>
                  <a:rPr lang="ko-KR" altLang="en-US"/>
                  <a:t>여러 개의 헤드를 사용해 다중 </a:t>
                </a:r>
                <a:r>
                  <a:rPr lang="ko-KR" altLang="en-US" err="1"/>
                  <a:t>어텐션</a:t>
                </a:r>
                <a:r>
                  <a:rPr lang="ko-KR" altLang="en-US"/>
                  <a:t> </a:t>
                </a:r>
                <a:r>
                  <a:rPr lang="ko-KR" altLang="en-US" err="1"/>
                  <a:t>행렬으로</a:t>
                </a:r>
                <a:r>
                  <a:rPr lang="ko-KR" altLang="en-US"/>
                  <a:t> 계산하는 것을 멀티</a:t>
                </a:r>
                <a:r>
                  <a:rPr lang="en-US" altLang="ko-KR"/>
                  <a:t>-</a:t>
                </a:r>
                <a:r>
                  <a:rPr lang="ko-KR" altLang="en-US"/>
                  <a:t>헤드 셀프 </a:t>
                </a:r>
                <a:r>
                  <a:rPr lang="ko-KR" altLang="en-US" err="1"/>
                  <a:t>어텐션이라고</a:t>
                </a:r>
                <a:r>
                  <a:rPr lang="ko-KR" altLang="en-US"/>
                  <a:t> 함</a:t>
                </a:r>
                <a:r>
                  <a:rPr lang="en-US" altLang="ko-KR"/>
                  <a:t>. </a:t>
                </a:r>
                <a:r>
                  <a:rPr lang="ko-KR" altLang="en-US"/>
                  <a:t>앞서 계산했던 셀프 </a:t>
                </a:r>
                <a:r>
                  <a:rPr lang="ko-KR" altLang="en-US" err="1"/>
                  <a:t>어텐션을</a:t>
                </a:r>
                <a:r>
                  <a:rPr lang="ko-KR" altLang="en-US"/>
                  <a:t> 병렬로 </a:t>
                </a:r>
                <a:r>
                  <a:rPr lang="en-US" altLang="ko-KR"/>
                  <a:t>h</a:t>
                </a:r>
                <a:r>
                  <a:rPr lang="ko-KR" altLang="en-US"/>
                  <a:t>개를 계산한 후 결과를 연결하여 새로운 가중치 행렬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곱하여 구할 수 있음</a:t>
                </a:r>
                <a:r>
                  <a:rPr lang="en-US" altLang="ko-KR"/>
                  <a:t>.</a:t>
                </a:r>
                <a:endParaRPr lang="en-US" altLang="ko-KR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  <a:blipFill>
                <a:blip r:embed="rId3"/>
                <a:stretch>
                  <a:fillRect l="-394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1C63E7-B9B9-4D43-A80C-E6A59260E7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9"/>
          <a:stretch/>
        </p:blipFill>
        <p:spPr>
          <a:xfrm>
            <a:off x="1992112" y="2522715"/>
            <a:ext cx="2353003" cy="3091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60235D-AA1F-4A6C-A443-9DCAE38B8AA7}"/>
                  </a:ext>
                </a:extLst>
              </p:cNvPr>
              <p:cNvSpPr txBox="1"/>
              <p:nvPr/>
            </p:nvSpPr>
            <p:spPr>
              <a:xfrm>
                <a:off x="4580674" y="2971337"/>
                <a:ext cx="3591204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0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kumimoji="0" lang="en-US" altLang="ko-KR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ko-KR" sz="2000" b="0">
                                          <a:latin typeface="Cambria Math" panose="02040503050406030204" pitchFamily="18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kumimoji="0" lang="en-US" altLang="ko-KR" sz="2000" b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kumimoji="0" lang="en-US" altLang="ko-KR" sz="2000" b="0" dirty="0">
                                      <a:latin typeface="+mn-ea"/>
                                    </a:rPr>
                                    <m:t>·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ko-KR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ko-KR" sz="2000" b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e>
                                <m:sub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  <m:sSub>
                        <m:sSubPr>
                          <m:ctrlP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60235D-AA1F-4A6C-A443-9DCAE38B8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674" y="2971337"/>
                <a:ext cx="3591204" cy="8093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EA812-A978-45D3-AD12-354C2B59B953}"/>
                  </a:ext>
                </a:extLst>
              </p:cNvPr>
              <p:cNvSpPr txBox="1"/>
              <p:nvPr/>
            </p:nvSpPr>
            <p:spPr>
              <a:xfrm>
                <a:off x="4580674" y="3663668"/>
                <a:ext cx="3591204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kumimoji="0" lang="en-US" altLang="ko-KR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ko-KR" sz="2000" b="0">
                                          <a:latin typeface="Cambria Math" panose="02040503050406030204" pitchFamily="18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kumimoji="0" lang="en-US" altLang="ko-KR" sz="20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kumimoji="0" lang="en-US" altLang="ko-KR" sz="2000" b="0" dirty="0">
                                      <a:latin typeface="+mn-ea"/>
                                    </a:rPr>
                                    <m:t>·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kumimoji="0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ko-KR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ko-KR" sz="2000" b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e>
                                <m:sub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  <m:sSub>
                        <m:sSubPr>
                          <m:ctrlP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0EA812-A978-45D3-AD12-354C2B59B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674" y="3663668"/>
                <a:ext cx="3591204" cy="8093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EA4B120-2D05-4478-BC40-9F53BC8B0FA1}"/>
              </a:ext>
            </a:extLst>
          </p:cNvPr>
          <p:cNvSpPr txBox="1">
            <a:spLocks/>
          </p:cNvSpPr>
          <p:nvPr/>
        </p:nvSpPr>
        <p:spPr>
          <a:xfrm>
            <a:off x="6156187" y="4496276"/>
            <a:ext cx="356148" cy="70895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/>
              <a:t>.</a:t>
            </a:r>
          </a:p>
          <a:p>
            <a:r>
              <a:rPr kumimoji="0" lang="en-US" altLang="ko-KR"/>
              <a:t>.</a:t>
            </a:r>
          </a:p>
          <a:p>
            <a:r>
              <a:rPr kumimoji="0" lang="en-US" altLang="ko-KR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082A50-F888-463F-A46D-D8F819C82E8D}"/>
                  </a:ext>
                </a:extLst>
              </p:cNvPr>
              <p:cNvSpPr txBox="1"/>
              <p:nvPr/>
            </p:nvSpPr>
            <p:spPr>
              <a:xfrm>
                <a:off x="1032253" y="2069687"/>
                <a:ext cx="79307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𝑀𝑢𝑙𝑡𝑖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𝐻𝑒𝑎𝑑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𝑐𝑜𝑛𝑐𝑎𝑡𝑒𝑛𝑎𝑡𝑒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m:rPr>
                          <m:nor/>
                        </m:rPr>
                        <a:rPr kumimoji="0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  <m:sSub>
                        <m:sSubPr>
                          <m:ctrlP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082A50-F888-463F-A46D-D8F819C82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53" y="2069687"/>
                <a:ext cx="7930752" cy="400110"/>
              </a:xfrm>
              <a:prstGeom prst="rect">
                <a:avLst/>
              </a:prstGeom>
              <a:blipFill>
                <a:blip r:embed="rId7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BFAC89E-E7FC-43C8-9381-22E335ADF843}"/>
              </a:ext>
            </a:extLst>
          </p:cNvPr>
          <p:cNvSpPr txBox="1"/>
          <p:nvPr/>
        </p:nvSpPr>
        <p:spPr>
          <a:xfrm>
            <a:off x="518662" y="6043555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</a:t>
            </a:r>
            <a:r>
              <a:rPr lang="ko-KR" altLang="en-US" sz="1200" b="0">
                <a:latin typeface="+mn-ea"/>
                <a:ea typeface="+mn-ea"/>
              </a:rPr>
              <a:t>다중 </a:t>
            </a:r>
            <a:r>
              <a:rPr lang="ko-KR" altLang="en-US" sz="1200" b="0" err="1">
                <a:latin typeface="+mn-ea"/>
                <a:ea typeface="+mn-ea"/>
              </a:rPr>
              <a:t>어텐션</a:t>
            </a:r>
            <a:r>
              <a:rPr lang="ko-KR" altLang="en-US" sz="1200" b="0">
                <a:latin typeface="+mn-ea"/>
                <a:ea typeface="+mn-ea"/>
              </a:rPr>
              <a:t> 행렬 계산 구조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BC6EA-6B95-7BAF-8AEB-157D92E7ED89}"/>
              </a:ext>
            </a:extLst>
          </p:cNvPr>
          <p:cNvSpPr txBox="1"/>
          <p:nvPr/>
        </p:nvSpPr>
        <p:spPr>
          <a:xfrm>
            <a:off x="1724021" y="5536122"/>
            <a:ext cx="2748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0">
                <a:latin typeface="+mn-ea"/>
                <a:ea typeface="+mn-ea"/>
              </a:rPr>
              <a:t>출처</a:t>
            </a:r>
            <a:r>
              <a:rPr lang="en-US" altLang="ko-KR" sz="1100" b="0">
                <a:latin typeface="+mn-ea"/>
                <a:ea typeface="+mn-ea"/>
              </a:rPr>
              <a:t>: Attention is all you need </a:t>
            </a:r>
            <a:r>
              <a:rPr lang="ko-KR" altLang="en-US" sz="1100" b="0">
                <a:latin typeface="+mn-ea"/>
                <a:ea typeface="+mn-ea"/>
              </a:rPr>
              <a:t>논문</a:t>
            </a:r>
          </a:p>
        </p:txBody>
      </p:sp>
    </p:spTree>
    <p:extLst>
      <p:ext uri="{BB962C8B-B14F-4D97-AF65-F5344CB8AC3E}">
        <p14:creationId xmlns:p14="http://schemas.microsoft.com/office/powerpoint/2010/main" val="2435531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8A71C-8F30-7FB6-5C98-1DC06AA98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2EBA87-A892-ADB0-8E31-83BD9A93C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i="0" err="1">
                <a:solidFill>
                  <a:srgbClr val="24292F"/>
                </a:solidFill>
                <a:effectLst/>
                <a:latin typeface="Noto Sans KR"/>
              </a:rPr>
              <a:t>잔차</a:t>
            </a:r>
            <a:r>
              <a:rPr lang="ko-KR" altLang="en-US" b="1" i="0">
                <a:solidFill>
                  <a:srgbClr val="24292F"/>
                </a:solidFill>
                <a:effectLst/>
                <a:latin typeface="Noto Sans KR"/>
              </a:rPr>
              <a:t> 연결</a:t>
            </a:r>
            <a:r>
              <a:rPr lang="en-US" altLang="ko-KR" b="1" i="0">
                <a:solidFill>
                  <a:srgbClr val="24292F"/>
                </a:solidFill>
                <a:effectLst/>
                <a:latin typeface="Noto Sans KR"/>
              </a:rPr>
              <a:t>(Residual connection)</a:t>
            </a:r>
            <a:r>
              <a:rPr lang="ko-KR" altLang="en-US" b="1" i="0">
                <a:solidFill>
                  <a:srgbClr val="24292F"/>
                </a:solidFill>
                <a:effectLst/>
                <a:latin typeface="Noto Sans KR"/>
              </a:rPr>
              <a:t>과 층 정규화</a:t>
            </a:r>
            <a:r>
              <a:rPr lang="en-US" altLang="ko-KR" b="1" i="0">
                <a:solidFill>
                  <a:srgbClr val="24292F"/>
                </a:solidFill>
                <a:effectLst/>
                <a:latin typeface="Noto Sans KR"/>
              </a:rPr>
              <a:t>(Layer Normalization)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22D0C8-457B-ADE0-7F5C-64834ED65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475273"/>
          </a:xfrm>
        </p:spPr>
        <p:txBody>
          <a:bodyPr/>
          <a:lstStyle/>
          <a:p>
            <a:r>
              <a:rPr lang="en-US" altLang="ko-KR">
                <a:solidFill>
                  <a:srgbClr val="24292F"/>
                </a:solidFill>
                <a:latin typeface="Noto Sans KR"/>
              </a:rPr>
              <a:t>Add &amp; Norm 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레이어는 </a:t>
            </a:r>
            <a:r>
              <a:rPr lang="ko-KR" altLang="en-US" b="0" i="0">
                <a:solidFill>
                  <a:srgbClr val="0D0D0D"/>
                </a:solidFill>
                <a:effectLst/>
                <a:latin typeface="ui-sans-serif"/>
              </a:rPr>
              <a:t>트랜스포머 모델의 각 층에서 사용되어 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각 레이어 값이 크게 변화하는 것을 방지함</a:t>
            </a:r>
            <a:r>
              <a:rPr lang="en-US" altLang="ko-KR">
                <a:solidFill>
                  <a:srgbClr val="24292F"/>
                </a:solidFill>
                <a:latin typeface="Noto Sans KR"/>
              </a:rPr>
              <a:t>.</a:t>
            </a:r>
            <a:r>
              <a:rPr lang="en-US" altLang="ko-KR" b="0" i="0">
                <a:solidFill>
                  <a:srgbClr val="0D0D0D"/>
                </a:solidFill>
                <a:effectLst/>
                <a:latin typeface="ui-sans-serif"/>
              </a:rPr>
              <a:t> </a:t>
            </a:r>
            <a:r>
              <a:rPr lang="ko-KR" altLang="en-US" b="0" i="0">
                <a:solidFill>
                  <a:srgbClr val="0D0D0D"/>
                </a:solidFill>
                <a:effectLst/>
                <a:latin typeface="ui-sans-serif"/>
              </a:rPr>
              <a:t>이는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모델의 안정성을 향상시키고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학습 속도를 가속화하여 더 빠르고 </a:t>
            </a:r>
            <a:r>
              <a:rPr lang="ko-KR" altLang="en-US" b="0" i="0" err="1">
                <a:solidFill>
                  <a:srgbClr val="24292F"/>
                </a:solidFill>
                <a:effectLst/>
                <a:latin typeface="Noto Sans KR"/>
              </a:rPr>
              <a:t>안정화하는데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 큰 </a:t>
            </a:r>
            <a:r>
              <a:rPr lang="ko-KR" altLang="en-US" b="0" i="0">
                <a:solidFill>
                  <a:srgbClr val="0D0D0D"/>
                </a:solidFill>
                <a:effectLst/>
                <a:latin typeface="ui-sans-serif"/>
              </a:rPr>
              <a:t>역할을 함</a:t>
            </a:r>
            <a:r>
              <a:rPr lang="en-US" altLang="ko-KR" b="0" i="0">
                <a:solidFill>
                  <a:srgbClr val="0D0D0D"/>
                </a:solidFill>
                <a:effectLst/>
                <a:latin typeface="ui-sans-serif"/>
              </a:rPr>
              <a:t>.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369ADF0-189E-E832-FB3C-F0D6275F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338EC4-8829-81C3-E47D-5F4CA4C9BB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AB253-DEFA-2B88-BDA8-A724CECEF009}"/>
              </a:ext>
            </a:extLst>
          </p:cNvPr>
          <p:cNvSpPr txBox="1"/>
          <p:nvPr/>
        </p:nvSpPr>
        <p:spPr>
          <a:xfrm>
            <a:off x="4872246" y="2772364"/>
            <a:ext cx="4636195" cy="2135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ko-KR" altLang="en-US">
                <a:solidFill>
                  <a:srgbClr val="0D0D0D"/>
                </a:solidFill>
                <a:latin typeface="+mn-ea"/>
                <a:ea typeface="+mn-ea"/>
              </a:rPr>
              <a:t> </a:t>
            </a:r>
            <a:r>
              <a:rPr lang="ko-KR" altLang="en-US" err="1">
                <a:solidFill>
                  <a:srgbClr val="0D0D0D"/>
                </a:solidFill>
                <a:latin typeface="+mn-ea"/>
                <a:ea typeface="+mn-ea"/>
              </a:rPr>
              <a:t>잔차</a:t>
            </a:r>
            <a:r>
              <a:rPr lang="ko-KR" altLang="en-US">
                <a:solidFill>
                  <a:srgbClr val="0D0D0D"/>
                </a:solidFill>
                <a:latin typeface="+mn-ea"/>
                <a:ea typeface="+mn-ea"/>
              </a:rPr>
              <a:t> 연결</a:t>
            </a:r>
            <a:r>
              <a:rPr lang="en-US" altLang="ko-KR">
                <a:solidFill>
                  <a:srgbClr val="0D0D0D"/>
                </a:solidFill>
                <a:latin typeface="+mn-ea"/>
                <a:ea typeface="+mn-ea"/>
              </a:rPr>
              <a:t>(Residual Connection)</a:t>
            </a:r>
            <a:br>
              <a:rPr lang="en-US" altLang="ko-KR" b="0">
                <a:solidFill>
                  <a:srgbClr val="0D0D0D"/>
                </a:solidFill>
                <a:latin typeface="+mn-ea"/>
                <a:ea typeface="+mn-ea"/>
              </a:rPr>
            </a:br>
            <a:r>
              <a:rPr lang="en-US" altLang="ko-KR" b="0">
                <a:solidFill>
                  <a:srgbClr val="0D0D0D"/>
                </a:solidFill>
                <a:latin typeface="+mn-ea"/>
                <a:ea typeface="+mn-ea"/>
              </a:rPr>
              <a:t>: </a:t>
            </a:r>
            <a:r>
              <a:rPr lang="ko-KR" altLang="en-US" b="0">
                <a:solidFill>
                  <a:srgbClr val="0D0D0D"/>
                </a:solidFill>
                <a:latin typeface="+mn-ea"/>
                <a:ea typeface="+mn-ea"/>
              </a:rPr>
              <a:t>이전 층의 출력과 현재 층의 출력을 더함으로써 기울기 소실 문제를 완화함으로써 학습을 안정화</a:t>
            </a:r>
            <a:br>
              <a:rPr lang="en-US" altLang="ko-KR" b="0">
                <a:solidFill>
                  <a:srgbClr val="0D0D0D"/>
                </a:solidFill>
                <a:latin typeface="+mn-ea"/>
                <a:ea typeface="+mn-ea"/>
              </a:rPr>
            </a:br>
            <a:br>
              <a:rPr lang="en-US" altLang="ko-KR" b="0">
                <a:solidFill>
                  <a:srgbClr val="0D0D0D"/>
                </a:solidFill>
                <a:latin typeface="+mn-ea"/>
                <a:ea typeface="+mn-ea"/>
              </a:rPr>
            </a:br>
            <a:endParaRPr lang="en-US" altLang="ko-KR" b="0">
              <a:solidFill>
                <a:srgbClr val="0D0D0D"/>
              </a:solidFill>
              <a:latin typeface="+mn-ea"/>
              <a:ea typeface="+mn-ea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altLang="ko-KR">
                <a:solidFill>
                  <a:srgbClr val="0D0D0D"/>
                </a:solidFill>
                <a:latin typeface="+mn-ea"/>
                <a:ea typeface="+mn-ea"/>
              </a:rPr>
              <a:t> </a:t>
            </a:r>
            <a:r>
              <a:rPr lang="ko-KR" altLang="en-US">
                <a:solidFill>
                  <a:srgbClr val="0D0D0D"/>
                </a:solidFill>
                <a:latin typeface="+mn-ea"/>
                <a:ea typeface="+mn-ea"/>
              </a:rPr>
              <a:t>층 정규화</a:t>
            </a:r>
            <a:r>
              <a:rPr lang="en-US" altLang="ko-KR">
                <a:solidFill>
                  <a:srgbClr val="0D0D0D"/>
                </a:solidFill>
                <a:latin typeface="+mn-ea"/>
                <a:ea typeface="+mn-ea"/>
              </a:rPr>
              <a:t>(Layer Normalization)</a:t>
            </a:r>
            <a:br>
              <a:rPr lang="en-US" altLang="ko-KR" b="0">
                <a:solidFill>
                  <a:srgbClr val="0D0D0D"/>
                </a:solidFill>
                <a:latin typeface="+mn-ea"/>
                <a:ea typeface="+mn-ea"/>
              </a:rPr>
            </a:br>
            <a:r>
              <a:rPr lang="en-US" altLang="ko-KR" b="0">
                <a:solidFill>
                  <a:srgbClr val="0D0D0D"/>
                </a:solidFill>
                <a:latin typeface="+mn-ea"/>
                <a:ea typeface="+mn-ea"/>
              </a:rPr>
              <a:t>: </a:t>
            </a:r>
            <a:r>
              <a:rPr lang="ko-KR" altLang="en-US" b="0">
                <a:solidFill>
                  <a:srgbClr val="0D0D0D"/>
                </a:solidFill>
                <a:latin typeface="+mn-ea"/>
                <a:ea typeface="+mn-ea"/>
              </a:rPr>
              <a:t>입력의 분포를 </a:t>
            </a:r>
            <a:r>
              <a:rPr lang="ko-KR" altLang="en-US" b="0" err="1">
                <a:solidFill>
                  <a:srgbClr val="0D0D0D"/>
                </a:solidFill>
                <a:latin typeface="+mn-ea"/>
                <a:ea typeface="+mn-ea"/>
              </a:rPr>
              <a:t>정규화하여</a:t>
            </a:r>
            <a:r>
              <a:rPr lang="ko-KR" altLang="en-US" b="0">
                <a:solidFill>
                  <a:srgbClr val="0D0D0D"/>
                </a:solidFill>
                <a:latin typeface="+mn-ea"/>
                <a:ea typeface="+mn-ea"/>
              </a:rPr>
              <a:t> 각 층의 출력을 일정한 분포로 유지함으로써 학습을 안정화</a:t>
            </a:r>
            <a:endParaRPr lang="en-US" altLang="ko-KR" b="0">
              <a:solidFill>
                <a:srgbClr val="0D0D0D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BD0C1-9C68-6B2F-EA76-B3F38B4B1C10}"/>
              </a:ext>
            </a:extLst>
          </p:cNvPr>
          <p:cNvSpPr txBox="1"/>
          <p:nvPr/>
        </p:nvSpPr>
        <p:spPr>
          <a:xfrm>
            <a:off x="2437445" y="1846442"/>
            <a:ext cx="1568616" cy="307777"/>
          </a:xfrm>
          <a:prstGeom prst="rect">
            <a:avLst/>
          </a:prstGeom>
          <a:solidFill>
            <a:srgbClr val="F2F2F2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latin typeface="+mn-ea"/>
                <a:ea typeface="+mn-ea"/>
              </a:rPr>
              <a:t>Decoders</a:t>
            </a:r>
            <a:endParaRPr lang="ko-KR" altLang="en-US" b="0">
              <a:latin typeface="+mn-ea"/>
              <a:ea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678BB4-F90B-63B5-D462-D1ABB7AEA0BD}"/>
              </a:ext>
            </a:extLst>
          </p:cNvPr>
          <p:cNvSpPr/>
          <p:nvPr/>
        </p:nvSpPr>
        <p:spPr bwMode="auto">
          <a:xfrm>
            <a:off x="2965409" y="2198749"/>
            <a:ext cx="1586217" cy="3325751"/>
          </a:xfrm>
          <a:prstGeom prst="roundRect">
            <a:avLst>
              <a:gd name="adj" fmla="val 9256"/>
            </a:avLst>
          </a:prstGeom>
          <a:solidFill>
            <a:schemeClr val="bg1">
              <a:lumMod val="95000"/>
            </a:schemeClr>
          </a:solidFill>
          <a:ln>
            <a:solidFill>
              <a:srgbClr val="C1272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ko-KR" altLang="en-US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A435FBC-3623-B830-B6DE-EC8AFFBE82EC}"/>
              </a:ext>
            </a:extLst>
          </p:cNvPr>
          <p:cNvCxnSpPr>
            <a:cxnSpLocks/>
          </p:cNvCxnSpPr>
          <p:nvPr/>
        </p:nvCxnSpPr>
        <p:spPr>
          <a:xfrm flipV="1">
            <a:off x="3738443" y="1905389"/>
            <a:ext cx="1" cy="1393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625D24C2-5C0B-F2BF-040C-8D89E9B206B8}"/>
              </a:ext>
            </a:extLst>
          </p:cNvPr>
          <p:cNvSpPr/>
          <p:nvPr/>
        </p:nvSpPr>
        <p:spPr bwMode="auto">
          <a:xfrm>
            <a:off x="1078513" y="3469640"/>
            <a:ext cx="1571562" cy="1986959"/>
          </a:xfrm>
          <a:prstGeom prst="roundRect">
            <a:avLst>
              <a:gd name="adj" fmla="val 9256"/>
            </a:avLst>
          </a:prstGeom>
          <a:solidFill>
            <a:schemeClr val="bg1">
              <a:lumMod val="95000"/>
            </a:schemeClr>
          </a:solidFill>
          <a:ln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ko-KR" altLang="en-US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5E395CDE-10A1-4A7E-B87F-2F29567C2623}"/>
              </a:ext>
            </a:extLst>
          </p:cNvPr>
          <p:cNvCxnSpPr>
            <a:cxnSpLocks/>
            <a:stCxn id="151" idx="0"/>
            <a:endCxn id="136" idx="2"/>
          </p:cNvCxnSpPr>
          <p:nvPr/>
        </p:nvCxnSpPr>
        <p:spPr>
          <a:xfrm flipH="1">
            <a:off x="1843855" y="3558167"/>
            <a:ext cx="7972" cy="163975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CD91A9-FDA8-0EF8-3094-43225ACBA0B5}"/>
              </a:ext>
            </a:extLst>
          </p:cNvPr>
          <p:cNvCxnSpPr>
            <a:cxnSpLocks/>
            <a:endCxn id="136" idx="2"/>
          </p:cNvCxnSpPr>
          <p:nvPr/>
        </p:nvCxnSpPr>
        <p:spPr>
          <a:xfrm flipH="1" flipV="1">
            <a:off x="1843855" y="5197924"/>
            <a:ext cx="5825" cy="605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2748E0D8-AB70-F346-7C8B-B6D4E5221846}"/>
              </a:ext>
            </a:extLst>
          </p:cNvPr>
          <p:cNvSpPr txBox="1">
            <a:spLocks/>
          </p:cNvSpPr>
          <p:nvPr/>
        </p:nvSpPr>
        <p:spPr>
          <a:xfrm>
            <a:off x="1225394" y="4528861"/>
            <a:ext cx="1325222" cy="425595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000" b="0" err="1">
                <a:solidFill>
                  <a:schemeClr val="bg1"/>
                </a:solidFill>
                <a:latin typeface="+mn-ea"/>
              </a:rPr>
              <a:t>Muti</a:t>
            </a:r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-head</a:t>
            </a:r>
            <a:br>
              <a:rPr kumimoji="0" lang="en-US" altLang="ko-KR" sz="1000" b="0">
                <a:solidFill>
                  <a:schemeClr val="bg1"/>
                </a:solidFill>
                <a:latin typeface="+mn-ea"/>
              </a:rPr>
            </a:br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Self-Attention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BD85158-92E9-7821-0A78-B73DD0A3798D}"/>
              </a:ext>
            </a:extLst>
          </p:cNvPr>
          <p:cNvSpPr/>
          <p:nvPr/>
        </p:nvSpPr>
        <p:spPr bwMode="auto">
          <a:xfrm>
            <a:off x="3173393" y="3296495"/>
            <a:ext cx="1130099" cy="6173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spcBef>
                <a:spcPts val="0"/>
              </a:spcBef>
            </a:pP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B114A82C-B343-B763-E937-5B7C4C6A82CA}"/>
              </a:ext>
            </a:extLst>
          </p:cNvPr>
          <p:cNvSpPr txBox="1">
            <a:spLocks/>
          </p:cNvSpPr>
          <p:nvPr/>
        </p:nvSpPr>
        <p:spPr>
          <a:xfrm>
            <a:off x="3084341" y="3356484"/>
            <a:ext cx="1325222" cy="425595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>
                <a:latin typeface="+mn-ea"/>
              </a:rPr>
              <a:t>인코더</a:t>
            </a:r>
            <a:r>
              <a:rPr kumimoji="0" lang="en-US" altLang="ko-KR" sz="1000" b="0">
                <a:latin typeface="+mn-ea"/>
              </a:rPr>
              <a:t>-</a:t>
            </a:r>
            <a:r>
              <a:rPr kumimoji="0" lang="ko-KR" altLang="en-US" sz="1000" b="0" err="1">
                <a:latin typeface="+mn-ea"/>
              </a:rPr>
              <a:t>디코더</a:t>
            </a:r>
            <a:br>
              <a:rPr kumimoji="0" lang="en-US" altLang="ko-KR" sz="1000" b="0">
                <a:latin typeface="+mn-ea"/>
              </a:rPr>
            </a:br>
            <a:r>
              <a:rPr kumimoji="0" lang="ko-KR" altLang="en-US" sz="1000" b="0">
                <a:latin typeface="+mn-ea"/>
              </a:rPr>
              <a:t>멀티 헤드</a:t>
            </a:r>
            <a:br>
              <a:rPr kumimoji="0" lang="en-US" altLang="ko-KR" sz="1000" b="0">
                <a:latin typeface="+mn-ea"/>
              </a:rPr>
            </a:br>
            <a:r>
              <a:rPr kumimoji="0" lang="ko-KR" altLang="en-US" sz="1000" b="0">
                <a:latin typeface="+mn-ea"/>
              </a:rPr>
              <a:t>셀프 </a:t>
            </a:r>
            <a:r>
              <a:rPr kumimoji="0" lang="ko-KR" altLang="en-US" sz="1000" b="0" err="1">
                <a:latin typeface="+mn-ea"/>
              </a:rPr>
              <a:t>어텐션</a:t>
            </a:r>
            <a:endParaRPr kumimoji="0" lang="en-US" altLang="ko-KR" sz="1000" b="0">
              <a:latin typeface="+mn-ea"/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C45E194-409D-A358-79A1-FB4BDAF259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87237" y="2949115"/>
            <a:ext cx="320812" cy="1614054"/>
          </a:xfrm>
          <a:prstGeom prst="bentConnector5">
            <a:avLst>
              <a:gd name="adj1" fmla="val -71257"/>
              <a:gd name="adj2" fmla="val 59442"/>
              <a:gd name="adj3" fmla="val 17125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16199A7-A87F-8AE8-1D37-D075758577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51991" y="4104016"/>
            <a:ext cx="738516" cy="365613"/>
          </a:xfrm>
          <a:prstGeom prst="bentConnector3">
            <a:avLst>
              <a:gd name="adj1" fmla="val 7579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F47448E-4748-1207-CDFA-A362631B936F}"/>
              </a:ext>
            </a:extLst>
          </p:cNvPr>
          <p:cNvSpPr/>
          <p:nvPr/>
        </p:nvSpPr>
        <p:spPr bwMode="auto">
          <a:xfrm>
            <a:off x="3173392" y="2598914"/>
            <a:ext cx="1130099" cy="251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ko-KR" altLang="en-US" sz="1000" b="0" err="1">
                <a:solidFill>
                  <a:schemeClr val="tx1"/>
                </a:solidFill>
                <a:ea typeface="맑은 고딕" panose="020B0503020000020004" pitchFamily="50" charset="-127"/>
              </a:rPr>
              <a:t>피드포워드</a:t>
            </a:r>
            <a:endParaRPr lang="ko-KR" altLang="en-US" sz="1000" b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9959BBCA-55EC-1793-E7EF-37B58FFFBBC3}"/>
              </a:ext>
            </a:extLst>
          </p:cNvPr>
          <p:cNvSpPr/>
          <p:nvPr/>
        </p:nvSpPr>
        <p:spPr bwMode="auto">
          <a:xfrm>
            <a:off x="3224291" y="4301060"/>
            <a:ext cx="1041656" cy="2562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800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텍스트 개체 틀 2">
            <a:extLst>
              <a:ext uri="{FF2B5EF4-FFF2-40B4-BE49-F238E27FC236}">
                <a16:creationId xmlns:a16="http://schemas.microsoft.com/office/drawing/2014/main" id="{EAB0DBE3-F590-47C7-6F76-4BA4BB918AF1}"/>
              </a:ext>
            </a:extLst>
          </p:cNvPr>
          <p:cNvSpPr txBox="1">
            <a:spLocks/>
          </p:cNvSpPr>
          <p:nvPr/>
        </p:nvSpPr>
        <p:spPr>
          <a:xfrm>
            <a:off x="3145707" y="4301855"/>
            <a:ext cx="1221508" cy="237558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Add &amp; Norm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F8EC6909-42C1-2D26-644F-F43E61A86DB9}"/>
              </a:ext>
            </a:extLst>
          </p:cNvPr>
          <p:cNvSpPr/>
          <p:nvPr/>
        </p:nvSpPr>
        <p:spPr bwMode="auto">
          <a:xfrm>
            <a:off x="3224292" y="3014679"/>
            <a:ext cx="1041656" cy="2562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800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텍스트 개체 틀 2">
            <a:extLst>
              <a:ext uri="{FF2B5EF4-FFF2-40B4-BE49-F238E27FC236}">
                <a16:creationId xmlns:a16="http://schemas.microsoft.com/office/drawing/2014/main" id="{8F7BC0C9-1351-D8FA-85E7-127D7E3E43D4}"/>
              </a:ext>
            </a:extLst>
          </p:cNvPr>
          <p:cNvSpPr txBox="1">
            <a:spLocks/>
          </p:cNvSpPr>
          <p:nvPr/>
        </p:nvSpPr>
        <p:spPr>
          <a:xfrm>
            <a:off x="3145708" y="3015474"/>
            <a:ext cx="1221508" cy="237558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Add &amp; Norm</a:t>
            </a: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70EC2052-70B9-0B12-14C2-DD6D7268BB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83146" y="3403927"/>
            <a:ext cx="1045831" cy="523584"/>
          </a:xfrm>
          <a:prstGeom prst="bentConnector4">
            <a:avLst>
              <a:gd name="adj1" fmla="val -1846"/>
              <a:gd name="adj2" fmla="val 130199"/>
            </a:avLst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B1459AC-0526-CF1A-D131-67DFE6576E1D}"/>
              </a:ext>
            </a:extLst>
          </p:cNvPr>
          <p:cNvSpPr/>
          <p:nvPr/>
        </p:nvSpPr>
        <p:spPr bwMode="auto">
          <a:xfrm>
            <a:off x="3224292" y="2299111"/>
            <a:ext cx="1041656" cy="2562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800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텍스트 개체 틀 2">
            <a:extLst>
              <a:ext uri="{FF2B5EF4-FFF2-40B4-BE49-F238E27FC236}">
                <a16:creationId xmlns:a16="http://schemas.microsoft.com/office/drawing/2014/main" id="{C3D9039B-BA97-9430-4419-587CFF09989E}"/>
              </a:ext>
            </a:extLst>
          </p:cNvPr>
          <p:cNvSpPr txBox="1">
            <a:spLocks/>
          </p:cNvSpPr>
          <p:nvPr/>
        </p:nvSpPr>
        <p:spPr>
          <a:xfrm>
            <a:off x="3145708" y="2299906"/>
            <a:ext cx="1221508" cy="237558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Add &amp; Norm</a:t>
            </a:r>
          </a:p>
        </p:txBody>
      </p: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5AF55801-C5EF-B810-C11A-086DE90EE622}"/>
              </a:ext>
            </a:extLst>
          </p:cNvPr>
          <p:cNvCxnSpPr>
            <a:cxnSpLocks/>
            <a:endCxn id="119" idx="3"/>
          </p:cNvCxnSpPr>
          <p:nvPr/>
        </p:nvCxnSpPr>
        <p:spPr>
          <a:xfrm flipV="1">
            <a:off x="3725339" y="2427235"/>
            <a:ext cx="540609" cy="506407"/>
          </a:xfrm>
          <a:prstGeom prst="bentConnector3">
            <a:avLst>
              <a:gd name="adj1" fmla="val 129130"/>
            </a:avLst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7D82E0E4-3872-410A-2F95-A81017197FE1}"/>
              </a:ext>
            </a:extLst>
          </p:cNvPr>
          <p:cNvSpPr/>
          <p:nvPr/>
        </p:nvSpPr>
        <p:spPr bwMode="auto">
          <a:xfrm>
            <a:off x="1278805" y="4580532"/>
            <a:ext cx="1130099" cy="6173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spcBef>
                <a:spcPts val="0"/>
              </a:spcBef>
            </a:pP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텍스트 개체 틀 2">
            <a:extLst>
              <a:ext uri="{FF2B5EF4-FFF2-40B4-BE49-F238E27FC236}">
                <a16:creationId xmlns:a16="http://schemas.microsoft.com/office/drawing/2014/main" id="{C42E7895-2122-7F67-CE14-BCE2D6AA9494}"/>
              </a:ext>
            </a:extLst>
          </p:cNvPr>
          <p:cNvSpPr txBox="1">
            <a:spLocks/>
          </p:cNvSpPr>
          <p:nvPr/>
        </p:nvSpPr>
        <p:spPr>
          <a:xfrm>
            <a:off x="1184195" y="4697602"/>
            <a:ext cx="1325222" cy="425595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>
                <a:latin typeface="+mn-ea"/>
              </a:rPr>
              <a:t>멀티 헤드</a:t>
            </a:r>
            <a:br>
              <a:rPr kumimoji="0" lang="en-US" altLang="ko-KR" sz="1000" b="0">
                <a:latin typeface="+mn-ea"/>
              </a:rPr>
            </a:br>
            <a:r>
              <a:rPr kumimoji="0" lang="ko-KR" altLang="en-US" sz="1000" b="0">
                <a:latin typeface="+mn-ea"/>
              </a:rPr>
              <a:t>셀프 </a:t>
            </a:r>
            <a:r>
              <a:rPr kumimoji="0" lang="ko-KR" altLang="en-US" sz="1000" b="0" err="1">
                <a:latin typeface="+mn-ea"/>
              </a:rPr>
              <a:t>어텐션</a:t>
            </a:r>
            <a:endParaRPr kumimoji="0" lang="en-US" altLang="ko-KR" sz="1000" b="0">
              <a:latin typeface="+mn-ea"/>
            </a:endParaRP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2FB79CC2-FF22-3866-CD8B-D9C2A7587971}"/>
              </a:ext>
            </a:extLst>
          </p:cNvPr>
          <p:cNvSpPr/>
          <p:nvPr/>
        </p:nvSpPr>
        <p:spPr bwMode="auto">
          <a:xfrm>
            <a:off x="1329703" y="4266152"/>
            <a:ext cx="1041656" cy="2562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800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텍스트 개체 틀 2">
            <a:extLst>
              <a:ext uri="{FF2B5EF4-FFF2-40B4-BE49-F238E27FC236}">
                <a16:creationId xmlns:a16="http://schemas.microsoft.com/office/drawing/2014/main" id="{24DAB98B-6CA3-213D-A002-AAC0B8BD867E}"/>
              </a:ext>
            </a:extLst>
          </p:cNvPr>
          <p:cNvSpPr txBox="1">
            <a:spLocks/>
          </p:cNvSpPr>
          <p:nvPr/>
        </p:nvSpPr>
        <p:spPr>
          <a:xfrm>
            <a:off x="1251119" y="4266947"/>
            <a:ext cx="1221508" cy="237558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Add &amp; Norm</a:t>
            </a: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EE02ADEB-AA39-24B5-EEB1-8A3931280EE0}"/>
              </a:ext>
            </a:extLst>
          </p:cNvPr>
          <p:cNvCxnSpPr>
            <a:cxnSpLocks/>
            <a:endCxn id="140" idx="3"/>
          </p:cNvCxnSpPr>
          <p:nvPr/>
        </p:nvCxnSpPr>
        <p:spPr>
          <a:xfrm rot="5400000" flipH="1" flipV="1">
            <a:off x="1629166" y="4608968"/>
            <a:ext cx="956884" cy="527501"/>
          </a:xfrm>
          <a:prstGeom prst="bentConnector4">
            <a:avLst>
              <a:gd name="adj1" fmla="val 3687"/>
              <a:gd name="adj2" fmla="val 129612"/>
            </a:avLst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F53D7FB1-8749-CD1D-6030-6B5F1B21DCD9}"/>
              </a:ext>
            </a:extLst>
          </p:cNvPr>
          <p:cNvSpPr/>
          <p:nvPr/>
        </p:nvSpPr>
        <p:spPr bwMode="auto">
          <a:xfrm>
            <a:off x="1268757" y="3857175"/>
            <a:ext cx="1130099" cy="251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ko-KR" altLang="en-US" sz="1000" b="0" err="1">
                <a:solidFill>
                  <a:schemeClr val="tx1"/>
                </a:solidFill>
                <a:ea typeface="맑은 고딕" panose="020B0503020000020004" pitchFamily="50" charset="-127"/>
              </a:rPr>
              <a:t>피드포워드</a:t>
            </a:r>
            <a:endParaRPr lang="ko-KR" altLang="en-US" sz="1000" b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D201B1A5-4C18-B4C8-0F01-FD2E1BD41AF7}"/>
              </a:ext>
            </a:extLst>
          </p:cNvPr>
          <p:cNvSpPr/>
          <p:nvPr/>
        </p:nvSpPr>
        <p:spPr bwMode="auto">
          <a:xfrm>
            <a:off x="1319657" y="3557372"/>
            <a:ext cx="1041656" cy="25624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800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텍스트 개체 틀 2">
            <a:extLst>
              <a:ext uri="{FF2B5EF4-FFF2-40B4-BE49-F238E27FC236}">
                <a16:creationId xmlns:a16="http://schemas.microsoft.com/office/drawing/2014/main" id="{CDC9A09A-3CB0-37E5-E44C-5D93FA70F8F7}"/>
              </a:ext>
            </a:extLst>
          </p:cNvPr>
          <p:cNvSpPr txBox="1">
            <a:spLocks/>
          </p:cNvSpPr>
          <p:nvPr/>
        </p:nvSpPr>
        <p:spPr>
          <a:xfrm>
            <a:off x="1241073" y="3558167"/>
            <a:ext cx="1221508" cy="237558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Add &amp; Norm</a:t>
            </a:r>
          </a:p>
        </p:txBody>
      </p: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849C280C-C66D-CE23-90B3-570CF3672B69}"/>
              </a:ext>
            </a:extLst>
          </p:cNvPr>
          <p:cNvCxnSpPr>
            <a:cxnSpLocks/>
            <a:endCxn id="150" idx="3"/>
          </p:cNvCxnSpPr>
          <p:nvPr/>
        </p:nvCxnSpPr>
        <p:spPr>
          <a:xfrm flipV="1">
            <a:off x="1845162" y="3685496"/>
            <a:ext cx="516151" cy="506408"/>
          </a:xfrm>
          <a:prstGeom prst="bentConnector3">
            <a:avLst>
              <a:gd name="adj1" fmla="val 132478"/>
            </a:avLst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70A3841C-8504-36B7-D95B-916B74F74CA8}"/>
              </a:ext>
            </a:extLst>
          </p:cNvPr>
          <p:cNvSpPr txBox="1"/>
          <p:nvPr/>
        </p:nvSpPr>
        <p:spPr>
          <a:xfrm>
            <a:off x="701275" y="3039105"/>
            <a:ext cx="1568616" cy="307777"/>
          </a:xfrm>
          <a:prstGeom prst="rect">
            <a:avLst/>
          </a:prstGeom>
          <a:solidFill>
            <a:srgbClr val="F2F2F2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latin typeface="+mn-ea"/>
                <a:ea typeface="+mn-ea"/>
              </a:rPr>
              <a:t>Encoders</a:t>
            </a:r>
            <a:endParaRPr lang="ko-KR" altLang="en-US" b="0">
              <a:latin typeface="+mn-ea"/>
              <a:ea typeface="+mn-ea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A7AD5EE-AFDF-EB62-01C5-1B2C8D864599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3738441" y="5232832"/>
            <a:ext cx="2" cy="570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5092D648-9A0E-766B-C3C0-5F2CE77C72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23757" y="4643353"/>
            <a:ext cx="956884" cy="527501"/>
          </a:xfrm>
          <a:prstGeom prst="bentConnector4">
            <a:avLst>
              <a:gd name="adj1" fmla="val 302"/>
              <a:gd name="adj2" fmla="val 129612"/>
            </a:avLst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0F58D27-F93D-C8F3-E3E3-9ACB364D5905}"/>
              </a:ext>
            </a:extLst>
          </p:cNvPr>
          <p:cNvSpPr/>
          <p:nvPr/>
        </p:nvSpPr>
        <p:spPr bwMode="auto">
          <a:xfrm>
            <a:off x="3173393" y="4615440"/>
            <a:ext cx="1130099" cy="6173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spcBef>
                <a:spcPts val="0"/>
              </a:spcBef>
            </a:pP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6939FD62-F5A2-B95B-52CC-B0DA81083CF7}"/>
              </a:ext>
            </a:extLst>
          </p:cNvPr>
          <p:cNvSpPr txBox="1">
            <a:spLocks/>
          </p:cNvSpPr>
          <p:nvPr/>
        </p:nvSpPr>
        <p:spPr>
          <a:xfrm>
            <a:off x="3084341" y="4656408"/>
            <a:ext cx="1325222" cy="425595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 err="1">
                <a:latin typeface="+mn-ea"/>
              </a:rPr>
              <a:t>마스킹된</a:t>
            </a:r>
            <a:endParaRPr kumimoji="0" lang="en-US" altLang="ko-KR" sz="1000" b="0">
              <a:latin typeface="+mn-ea"/>
            </a:endParaRPr>
          </a:p>
          <a:p>
            <a:pPr algn="ctr"/>
            <a:r>
              <a:rPr kumimoji="0" lang="ko-KR" altLang="en-US" sz="1000" b="0">
                <a:latin typeface="+mn-ea"/>
              </a:rPr>
              <a:t>멀티 헤드</a:t>
            </a:r>
            <a:br>
              <a:rPr kumimoji="0" lang="en-US" altLang="ko-KR" sz="1000" b="0">
                <a:latin typeface="+mn-ea"/>
              </a:rPr>
            </a:br>
            <a:r>
              <a:rPr kumimoji="0" lang="ko-KR" altLang="en-US" sz="1000" b="0">
                <a:latin typeface="+mn-ea"/>
              </a:rPr>
              <a:t>셀프 </a:t>
            </a:r>
            <a:r>
              <a:rPr kumimoji="0" lang="ko-KR" altLang="en-US" sz="1000" b="0" err="1">
                <a:latin typeface="+mn-ea"/>
              </a:rPr>
              <a:t>어텐션</a:t>
            </a:r>
            <a:endParaRPr kumimoji="0" lang="en-US" altLang="ko-KR" sz="1000" b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2365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9560-EFBF-DD0E-0040-17D1AB9E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F64371-3F88-84AF-5391-C695BCE57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i="0" err="1">
                <a:solidFill>
                  <a:srgbClr val="24292F"/>
                </a:solidFill>
                <a:effectLst/>
                <a:latin typeface="Noto Sans KR"/>
              </a:rPr>
              <a:t>피드</a:t>
            </a:r>
            <a:r>
              <a:rPr lang="ko-KR" altLang="en-US" b="1" i="0">
                <a:solidFill>
                  <a:srgbClr val="24292F"/>
                </a:solidFill>
                <a:effectLst/>
                <a:latin typeface="Noto Sans KR"/>
              </a:rPr>
              <a:t> 포워드 레이어</a:t>
            </a:r>
            <a:endParaRPr lang="en-US" altLang="ko-KR" b="1" i="0">
              <a:solidFill>
                <a:srgbClr val="24292F"/>
              </a:solidFill>
              <a:effectLst/>
              <a:latin typeface="Noto Sans KR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5ADD32-5ECA-CE11-688C-5569CB81CA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 b="0" i="0" err="1">
                <a:solidFill>
                  <a:srgbClr val="24292F"/>
                </a:solidFill>
                <a:effectLst/>
                <a:latin typeface="Noto Sans KR"/>
              </a:rPr>
              <a:t>피드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 포워드 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층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은 </a:t>
            </a:r>
            <a:r>
              <a:rPr lang="ko-KR" altLang="en-US">
                <a:latin typeface="+mn-ea"/>
              </a:rPr>
              <a:t>간단한 </a:t>
            </a:r>
            <a:r>
              <a:rPr lang="en-US" altLang="ko-KR">
                <a:latin typeface="+mn-ea"/>
              </a:rPr>
              <a:t>2</a:t>
            </a:r>
            <a:r>
              <a:rPr lang="ko-KR" altLang="en-US">
                <a:latin typeface="+mn-ea"/>
              </a:rPr>
              <a:t>개의 선형변환 층과 그 사이 활성화 함수로 구성된 완전 연결 신경망임</a:t>
            </a:r>
            <a:r>
              <a:rPr lang="en-US" altLang="ko-KR">
                <a:latin typeface="+mn-ea"/>
              </a:rPr>
              <a:t>. </a:t>
            </a:r>
            <a:r>
              <a:rPr lang="ko-KR" altLang="en-US" b="0" i="0">
                <a:solidFill>
                  <a:srgbClr val="0D0D0D"/>
                </a:solidFill>
                <a:effectLst/>
                <a:latin typeface="ui-sans-serif"/>
              </a:rPr>
              <a:t>각 위치의 특정 단어에 대한 정보를 다차원 공간으로 변환하여 다음 층에 전달하여 </a:t>
            </a:r>
            <a:r>
              <a:rPr lang="ko-KR" altLang="en-US" b="0" i="0" err="1">
                <a:solidFill>
                  <a:srgbClr val="0D0D0D"/>
                </a:solidFill>
                <a:effectLst/>
                <a:latin typeface="ui-sans-serif"/>
              </a:rPr>
              <a:t>위치별</a:t>
            </a:r>
            <a:r>
              <a:rPr lang="ko-KR" altLang="en-US" b="0" i="0">
                <a:solidFill>
                  <a:srgbClr val="0D0D0D"/>
                </a:solidFill>
                <a:effectLst/>
                <a:latin typeface="ui-sans-serif"/>
              </a:rPr>
              <a:t> 특성을 파악하여 효과적인 문맥 이해와 특징 추출을 수행함</a:t>
            </a:r>
            <a:r>
              <a:rPr lang="en-US" altLang="ko-KR" b="0" i="0">
                <a:solidFill>
                  <a:srgbClr val="0D0D0D"/>
                </a:solidFill>
                <a:effectLst/>
                <a:latin typeface="ui-sans-serif"/>
              </a:rPr>
              <a:t>.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인코더와 </a:t>
            </a:r>
            <a:r>
              <a:rPr lang="ko-KR" altLang="en-US" b="0" i="0" err="1">
                <a:solidFill>
                  <a:srgbClr val="24292F"/>
                </a:solidFill>
                <a:effectLst/>
                <a:latin typeface="Noto Sans KR"/>
              </a:rPr>
              <a:t>디코더에서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 공통적으로 가지고 있는 </a:t>
            </a:r>
            <a:r>
              <a:rPr lang="ko-KR" altLang="en-US" b="0" i="0" err="1">
                <a:solidFill>
                  <a:srgbClr val="24292F"/>
                </a:solidFill>
                <a:effectLst/>
                <a:latin typeface="Noto Sans KR"/>
              </a:rPr>
              <a:t>서브층임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</a:rPr>
              <a:t>.  </a:t>
            </a:r>
            <a:endParaRPr kumimoji="0" lang="en-US" altLang="ko-KR" b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2F02F10-12AA-68E5-7DC8-410B0A85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A4FC97-6FAA-E000-88F7-5AC0A13A2F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198B35-AEBC-2543-BC69-730B1316FA87}"/>
              </a:ext>
            </a:extLst>
          </p:cNvPr>
          <p:cNvSpPr/>
          <p:nvPr/>
        </p:nvSpPr>
        <p:spPr bwMode="auto">
          <a:xfrm>
            <a:off x="3682743" y="3465199"/>
            <a:ext cx="2968176" cy="12993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ko-KR" altLang="en-US" sz="20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65F644B-AE3A-6F60-60B5-B6641A70BD30}"/>
              </a:ext>
            </a:extLst>
          </p:cNvPr>
          <p:cNvCxnSpPr>
            <a:cxnSpLocks/>
          </p:cNvCxnSpPr>
          <p:nvPr/>
        </p:nvCxnSpPr>
        <p:spPr>
          <a:xfrm flipV="1">
            <a:off x="4272231" y="4607156"/>
            <a:ext cx="0" cy="1138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61C0109-1BDC-96D5-1870-4EA56B1800DB}"/>
              </a:ext>
            </a:extLst>
          </p:cNvPr>
          <p:cNvCxnSpPr>
            <a:cxnSpLocks/>
          </p:cNvCxnSpPr>
          <p:nvPr/>
        </p:nvCxnSpPr>
        <p:spPr>
          <a:xfrm flipV="1">
            <a:off x="5164498" y="4599180"/>
            <a:ext cx="0" cy="11463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8EE5139-7844-DA8D-5220-9F789AF4A1C5}"/>
              </a:ext>
            </a:extLst>
          </p:cNvPr>
          <p:cNvCxnSpPr>
            <a:cxnSpLocks/>
          </p:cNvCxnSpPr>
          <p:nvPr/>
        </p:nvCxnSpPr>
        <p:spPr>
          <a:xfrm flipV="1">
            <a:off x="6041279" y="4607156"/>
            <a:ext cx="0" cy="1138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4F0D3E-2ED8-1E9F-44F7-1F86AC4F5978}"/>
              </a:ext>
            </a:extLst>
          </p:cNvPr>
          <p:cNvGrpSpPr/>
          <p:nvPr/>
        </p:nvGrpSpPr>
        <p:grpSpPr>
          <a:xfrm>
            <a:off x="4740131" y="5238866"/>
            <a:ext cx="837184" cy="289096"/>
            <a:chOff x="4740131" y="5238866"/>
            <a:chExt cx="837184" cy="289096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E2033C1-7A45-28C6-637D-622EA68E8F91}"/>
                </a:ext>
              </a:extLst>
            </p:cNvPr>
            <p:cNvSpPr/>
            <p:nvPr/>
          </p:nvSpPr>
          <p:spPr bwMode="auto">
            <a:xfrm>
              <a:off x="4740131" y="5238866"/>
              <a:ext cx="837184" cy="26118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8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텍스트 개체 틀 2">
              <a:extLst>
                <a:ext uri="{FF2B5EF4-FFF2-40B4-BE49-F238E27FC236}">
                  <a16:creationId xmlns:a16="http://schemas.microsoft.com/office/drawing/2014/main" id="{64BA3419-B990-7ACA-D6C1-D146E748ECB7}"/>
                </a:ext>
              </a:extLst>
            </p:cNvPr>
            <p:cNvSpPr txBox="1">
              <a:spLocks/>
            </p:cNvSpPr>
            <p:nvPr/>
          </p:nvSpPr>
          <p:spPr>
            <a:xfrm>
              <a:off x="4751975" y="5256085"/>
              <a:ext cx="825340" cy="271877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sz="1000" b="0">
                  <a:solidFill>
                    <a:schemeClr val="bg1"/>
                  </a:solidFill>
                  <a:latin typeface="+mn-ea"/>
                </a:rPr>
                <a:t>embedding</a:t>
              </a: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1E0022F-71DF-06DD-05FE-5E2E205995C1}"/>
              </a:ext>
            </a:extLst>
          </p:cNvPr>
          <p:cNvSpPr/>
          <p:nvPr/>
        </p:nvSpPr>
        <p:spPr bwMode="auto">
          <a:xfrm>
            <a:off x="3868503" y="4885602"/>
            <a:ext cx="2584825" cy="261187"/>
          </a:xfrm>
          <a:prstGeom prst="roundRect">
            <a:avLst/>
          </a:prstGeom>
          <a:solidFill>
            <a:srgbClr val="BB9FCF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 eaLnBrk="0" latinLnBrk="0" hangingPunct="0">
              <a:spcBef>
                <a:spcPts val="0"/>
              </a:spcBef>
            </a:pPr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Positional Encoding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95A6858-E091-84CC-179C-1C4C0CBDF921}"/>
              </a:ext>
            </a:extLst>
          </p:cNvPr>
          <p:cNvCxnSpPr>
            <a:cxnSpLocks/>
          </p:cNvCxnSpPr>
          <p:nvPr/>
        </p:nvCxnSpPr>
        <p:spPr>
          <a:xfrm flipH="1" flipV="1">
            <a:off x="4272347" y="3104320"/>
            <a:ext cx="5999" cy="14817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B8B494E-4D8A-6852-077F-C0121707696C}"/>
              </a:ext>
            </a:extLst>
          </p:cNvPr>
          <p:cNvCxnSpPr>
            <a:cxnSpLocks/>
            <a:stCxn id="23" idx="2"/>
          </p:cNvCxnSpPr>
          <p:nvPr/>
        </p:nvCxnSpPr>
        <p:spPr>
          <a:xfrm flipV="1">
            <a:off x="5164498" y="3104320"/>
            <a:ext cx="1929" cy="15022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4CC1E75-01A9-DD50-F3C6-999A357EFA3C}"/>
              </a:ext>
            </a:extLst>
          </p:cNvPr>
          <p:cNvCxnSpPr>
            <a:cxnSpLocks/>
          </p:cNvCxnSpPr>
          <p:nvPr/>
        </p:nvCxnSpPr>
        <p:spPr>
          <a:xfrm flipH="1" flipV="1">
            <a:off x="6040187" y="3109400"/>
            <a:ext cx="1008" cy="14971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D17AA0A-08B0-438C-DC4F-12402788DC8D}"/>
              </a:ext>
            </a:extLst>
          </p:cNvPr>
          <p:cNvSpPr/>
          <p:nvPr/>
        </p:nvSpPr>
        <p:spPr bwMode="auto">
          <a:xfrm>
            <a:off x="3851926" y="4196861"/>
            <a:ext cx="2625144" cy="40973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spcBef>
                <a:spcPts val="0"/>
              </a:spcBef>
            </a:pP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헤드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셀프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어텐션</a:t>
            </a:r>
            <a:endParaRPr lang="en-US" altLang="ko-KR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55DC8E0-3D63-FC30-A1D8-3AF8C842EBC3}"/>
              </a:ext>
            </a:extLst>
          </p:cNvPr>
          <p:cNvSpPr/>
          <p:nvPr/>
        </p:nvSpPr>
        <p:spPr bwMode="auto">
          <a:xfrm>
            <a:off x="4740131" y="3603177"/>
            <a:ext cx="837184" cy="2611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7B76BDF-26AF-C624-DC6F-12B940F7C929}"/>
              </a:ext>
            </a:extLst>
          </p:cNvPr>
          <p:cNvSpPr/>
          <p:nvPr/>
        </p:nvSpPr>
        <p:spPr bwMode="auto">
          <a:xfrm>
            <a:off x="5628337" y="3603177"/>
            <a:ext cx="837184" cy="2611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F0CF7112-C5EC-7277-F418-C2913673A1E6}"/>
              </a:ext>
            </a:extLst>
          </p:cNvPr>
          <p:cNvSpPr txBox="1">
            <a:spLocks/>
          </p:cNvSpPr>
          <p:nvPr/>
        </p:nvSpPr>
        <p:spPr>
          <a:xfrm>
            <a:off x="4741936" y="3620396"/>
            <a:ext cx="856898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 err="1">
                <a:latin typeface="+mn-ea"/>
              </a:rPr>
              <a:t>피드포워드</a:t>
            </a:r>
            <a:endParaRPr kumimoji="0" lang="en-US" altLang="ko-KR" sz="1000" b="0">
              <a:latin typeface="+mn-ea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E8C018B-19E9-7EAB-68E2-8D787F784C76}"/>
              </a:ext>
            </a:extLst>
          </p:cNvPr>
          <p:cNvSpPr/>
          <p:nvPr/>
        </p:nvSpPr>
        <p:spPr bwMode="auto">
          <a:xfrm>
            <a:off x="3851926" y="3603177"/>
            <a:ext cx="837184" cy="2611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19086E0-9FD3-BAA5-59B1-EF86EEC3D67B}"/>
              </a:ext>
            </a:extLst>
          </p:cNvPr>
          <p:cNvGrpSpPr/>
          <p:nvPr/>
        </p:nvGrpSpPr>
        <p:grpSpPr>
          <a:xfrm>
            <a:off x="3888034" y="3931950"/>
            <a:ext cx="771176" cy="192522"/>
            <a:chOff x="870326" y="3880710"/>
            <a:chExt cx="771176" cy="19252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10E6BC-09C1-DA0A-9566-321A37298F23}"/>
                </a:ext>
              </a:extLst>
            </p:cNvPr>
            <p:cNvSpPr/>
            <p:nvPr/>
          </p:nvSpPr>
          <p:spPr bwMode="auto">
            <a:xfrm>
              <a:off x="870326" y="3880710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8158B1F-23E7-5284-C393-A60EDBD7AECD}"/>
                </a:ext>
              </a:extLst>
            </p:cNvPr>
            <p:cNvSpPr/>
            <p:nvPr/>
          </p:nvSpPr>
          <p:spPr bwMode="auto">
            <a:xfrm>
              <a:off x="1062848" y="3880710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BD54997-6E2A-FD6D-1D5F-6DC2A5CDE3DE}"/>
                </a:ext>
              </a:extLst>
            </p:cNvPr>
            <p:cNvSpPr/>
            <p:nvPr/>
          </p:nvSpPr>
          <p:spPr bwMode="auto">
            <a:xfrm>
              <a:off x="1256458" y="3880710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396CB97-5901-8B6D-ADA7-B563E646C6A9}"/>
                </a:ext>
              </a:extLst>
            </p:cNvPr>
            <p:cNvSpPr/>
            <p:nvPr/>
          </p:nvSpPr>
          <p:spPr bwMode="auto">
            <a:xfrm>
              <a:off x="1448980" y="3880710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C7755E7-CAB8-AE2F-A42D-26F5BC60B4C7}"/>
              </a:ext>
            </a:extLst>
          </p:cNvPr>
          <p:cNvGrpSpPr/>
          <p:nvPr/>
        </p:nvGrpSpPr>
        <p:grpSpPr>
          <a:xfrm>
            <a:off x="4779161" y="3931950"/>
            <a:ext cx="771176" cy="192522"/>
            <a:chOff x="1756818" y="3880710"/>
            <a:chExt cx="771176" cy="19252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3A6405E-FC27-7B67-C633-7F90B190D1B7}"/>
                </a:ext>
              </a:extLst>
            </p:cNvPr>
            <p:cNvSpPr/>
            <p:nvPr/>
          </p:nvSpPr>
          <p:spPr bwMode="auto">
            <a:xfrm>
              <a:off x="1756818" y="3880710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043632D-C00D-F9BF-A8A8-E1701AA8EC63}"/>
                </a:ext>
              </a:extLst>
            </p:cNvPr>
            <p:cNvSpPr/>
            <p:nvPr/>
          </p:nvSpPr>
          <p:spPr bwMode="auto">
            <a:xfrm>
              <a:off x="1949340" y="3880710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CA69A86-0E68-D3E6-2752-BCDF027033A2}"/>
                </a:ext>
              </a:extLst>
            </p:cNvPr>
            <p:cNvSpPr/>
            <p:nvPr/>
          </p:nvSpPr>
          <p:spPr bwMode="auto">
            <a:xfrm>
              <a:off x="2142950" y="3880710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6B8706D-25EE-DF3B-3CC5-009C60404AD6}"/>
                </a:ext>
              </a:extLst>
            </p:cNvPr>
            <p:cNvSpPr/>
            <p:nvPr/>
          </p:nvSpPr>
          <p:spPr bwMode="auto">
            <a:xfrm>
              <a:off x="2335472" y="3880710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88C263E-429D-5302-F552-920A163E5826}"/>
              </a:ext>
            </a:extLst>
          </p:cNvPr>
          <p:cNvGrpSpPr/>
          <p:nvPr/>
        </p:nvGrpSpPr>
        <p:grpSpPr>
          <a:xfrm>
            <a:off x="5656541" y="3931147"/>
            <a:ext cx="771176" cy="192522"/>
            <a:chOff x="2634186" y="3879907"/>
            <a:chExt cx="771176" cy="19252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92A0D1D-6B38-6EF1-2968-C41DB8B22E76}"/>
                </a:ext>
              </a:extLst>
            </p:cNvPr>
            <p:cNvSpPr/>
            <p:nvPr/>
          </p:nvSpPr>
          <p:spPr bwMode="auto">
            <a:xfrm>
              <a:off x="2634186" y="3879907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8FC68F8-6B11-F5C5-A017-B6EDFDCED90D}"/>
                </a:ext>
              </a:extLst>
            </p:cNvPr>
            <p:cNvSpPr/>
            <p:nvPr/>
          </p:nvSpPr>
          <p:spPr bwMode="auto">
            <a:xfrm>
              <a:off x="2826708" y="3879907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74D9070-0CE5-DB34-B897-CEB28607F786}"/>
                </a:ext>
              </a:extLst>
            </p:cNvPr>
            <p:cNvSpPr/>
            <p:nvPr/>
          </p:nvSpPr>
          <p:spPr bwMode="auto">
            <a:xfrm>
              <a:off x="3020318" y="3879907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E6399AF-9651-D84A-EB71-1F4960AF6451}"/>
                </a:ext>
              </a:extLst>
            </p:cNvPr>
            <p:cNvSpPr/>
            <p:nvPr/>
          </p:nvSpPr>
          <p:spPr bwMode="auto">
            <a:xfrm>
              <a:off x="3212840" y="3879907"/>
              <a:ext cx="192522" cy="192522"/>
            </a:xfrm>
            <a:prstGeom prst="rect">
              <a:avLst/>
            </a:prstGeom>
            <a:solidFill>
              <a:srgbClr val="DEEBF7"/>
            </a:solidFill>
            <a:ln w="9525">
              <a:solidFill>
                <a:srgbClr val="3990CE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933C2149-B964-8B6B-C2E6-F2D25A295DF2}"/>
              </a:ext>
            </a:extLst>
          </p:cNvPr>
          <p:cNvSpPr txBox="1"/>
          <p:nvPr/>
        </p:nvSpPr>
        <p:spPr>
          <a:xfrm>
            <a:off x="3052984" y="3122680"/>
            <a:ext cx="1568616" cy="307777"/>
          </a:xfrm>
          <a:prstGeom prst="rect">
            <a:avLst/>
          </a:prstGeom>
          <a:solidFill>
            <a:srgbClr val="F2F2F2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latin typeface="+mn-ea"/>
                <a:ea typeface="+mn-ea"/>
              </a:rPr>
              <a:t>Encoders</a:t>
            </a: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98575D3E-3DED-2305-8944-2D961A77ED39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4271869" y="2547053"/>
            <a:ext cx="2297" cy="4612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2B21C633-9216-03E9-A7DB-D2556D77F798}"/>
              </a:ext>
            </a:extLst>
          </p:cNvPr>
          <p:cNvCxnSpPr>
            <a:cxnSpLocks/>
          </p:cNvCxnSpPr>
          <p:nvPr/>
        </p:nvCxnSpPr>
        <p:spPr>
          <a:xfrm>
            <a:off x="5156183" y="2547053"/>
            <a:ext cx="2297" cy="4612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AEFAC4A8-CE09-01F0-48F2-2EE9269ED47F}"/>
              </a:ext>
            </a:extLst>
          </p:cNvPr>
          <p:cNvCxnSpPr>
            <a:cxnSpLocks/>
          </p:cNvCxnSpPr>
          <p:nvPr/>
        </p:nvCxnSpPr>
        <p:spPr>
          <a:xfrm>
            <a:off x="6036503" y="2547053"/>
            <a:ext cx="2297" cy="4612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8588876-6A74-3632-F4B3-219D7B7019F4}"/>
              </a:ext>
            </a:extLst>
          </p:cNvPr>
          <p:cNvGrpSpPr/>
          <p:nvPr/>
        </p:nvGrpSpPr>
        <p:grpSpPr>
          <a:xfrm>
            <a:off x="3888034" y="2912067"/>
            <a:ext cx="771176" cy="192522"/>
            <a:chOff x="870326" y="3880710"/>
            <a:chExt cx="771176" cy="192522"/>
          </a:xfrm>
          <a:solidFill>
            <a:srgbClr val="FBE5D6"/>
          </a:solidFill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F0E27D4-CE0F-7DFB-80AF-8936373F435E}"/>
                </a:ext>
              </a:extLst>
            </p:cNvPr>
            <p:cNvSpPr/>
            <p:nvPr/>
          </p:nvSpPr>
          <p:spPr bwMode="auto">
            <a:xfrm>
              <a:off x="870326" y="3880710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71E7A54-4043-9CF5-F306-01999F425C5B}"/>
                </a:ext>
              </a:extLst>
            </p:cNvPr>
            <p:cNvSpPr/>
            <p:nvPr/>
          </p:nvSpPr>
          <p:spPr bwMode="auto">
            <a:xfrm>
              <a:off x="1062848" y="3880710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45C0F7D-28BC-FF3F-290B-83D823473CAD}"/>
                </a:ext>
              </a:extLst>
            </p:cNvPr>
            <p:cNvSpPr/>
            <p:nvPr/>
          </p:nvSpPr>
          <p:spPr bwMode="auto">
            <a:xfrm>
              <a:off x="1256458" y="3880710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2B6A862-0CDE-66AB-BF39-43DFD217C78F}"/>
                </a:ext>
              </a:extLst>
            </p:cNvPr>
            <p:cNvSpPr/>
            <p:nvPr/>
          </p:nvSpPr>
          <p:spPr bwMode="auto">
            <a:xfrm>
              <a:off x="1448980" y="3880710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09EC138-1B03-C6C2-3529-3EF4FBB0B3EC}"/>
              </a:ext>
            </a:extLst>
          </p:cNvPr>
          <p:cNvGrpSpPr/>
          <p:nvPr/>
        </p:nvGrpSpPr>
        <p:grpSpPr>
          <a:xfrm>
            <a:off x="4779161" y="2912067"/>
            <a:ext cx="771176" cy="192522"/>
            <a:chOff x="1756818" y="3880710"/>
            <a:chExt cx="771176" cy="192522"/>
          </a:xfrm>
          <a:solidFill>
            <a:srgbClr val="FBE5D6"/>
          </a:solidFill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C8E0BC0-F5AB-1AFB-5432-372EEC1FC071}"/>
                </a:ext>
              </a:extLst>
            </p:cNvPr>
            <p:cNvSpPr/>
            <p:nvPr/>
          </p:nvSpPr>
          <p:spPr bwMode="auto">
            <a:xfrm>
              <a:off x="1756818" y="3880710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5088DBD-BBE0-E2F1-ADD0-4C9C75660ADA}"/>
                </a:ext>
              </a:extLst>
            </p:cNvPr>
            <p:cNvSpPr/>
            <p:nvPr/>
          </p:nvSpPr>
          <p:spPr bwMode="auto">
            <a:xfrm>
              <a:off x="1949340" y="3880710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92D3DA4-4BAE-23E4-C419-32D6CA390513}"/>
                </a:ext>
              </a:extLst>
            </p:cNvPr>
            <p:cNvSpPr/>
            <p:nvPr/>
          </p:nvSpPr>
          <p:spPr bwMode="auto">
            <a:xfrm>
              <a:off x="2142950" y="3880710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12D9954-2CB0-5C3C-5673-9A29F9A6CC6D}"/>
                </a:ext>
              </a:extLst>
            </p:cNvPr>
            <p:cNvSpPr/>
            <p:nvPr/>
          </p:nvSpPr>
          <p:spPr bwMode="auto">
            <a:xfrm>
              <a:off x="2335472" y="3880710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DA78A6FF-8C91-825D-F5CB-6655BC50967E}"/>
              </a:ext>
            </a:extLst>
          </p:cNvPr>
          <p:cNvGrpSpPr/>
          <p:nvPr/>
        </p:nvGrpSpPr>
        <p:grpSpPr>
          <a:xfrm>
            <a:off x="5656541" y="2911264"/>
            <a:ext cx="771176" cy="192522"/>
            <a:chOff x="2634186" y="3879907"/>
            <a:chExt cx="771176" cy="192522"/>
          </a:xfrm>
          <a:solidFill>
            <a:srgbClr val="FBE5D6"/>
          </a:solidFill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E38046E-3366-1AA2-8CF3-07CAD2926E4D}"/>
                </a:ext>
              </a:extLst>
            </p:cNvPr>
            <p:cNvSpPr/>
            <p:nvPr/>
          </p:nvSpPr>
          <p:spPr bwMode="auto">
            <a:xfrm>
              <a:off x="2634186" y="3879907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6885F6D-380D-A301-7ECA-03762B2DA50F}"/>
                </a:ext>
              </a:extLst>
            </p:cNvPr>
            <p:cNvSpPr/>
            <p:nvPr/>
          </p:nvSpPr>
          <p:spPr bwMode="auto">
            <a:xfrm>
              <a:off x="2826708" y="3879907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D98B3A0-061D-5F7D-A8C4-C8A7D5BDECFB}"/>
                </a:ext>
              </a:extLst>
            </p:cNvPr>
            <p:cNvSpPr/>
            <p:nvPr/>
          </p:nvSpPr>
          <p:spPr bwMode="auto">
            <a:xfrm>
              <a:off x="3020318" y="3879907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AD2DA6C-8AA0-BA83-096C-A511AA51FE7C}"/>
                </a:ext>
              </a:extLst>
            </p:cNvPr>
            <p:cNvSpPr/>
            <p:nvPr/>
          </p:nvSpPr>
          <p:spPr bwMode="auto">
            <a:xfrm>
              <a:off x="3212840" y="3879907"/>
              <a:ext cx="192522" cy="192522"/>
            </a:xfrm>
            <a:prstGeom prst="rect">
              <a:avLst/>
            </a:prstGeom>
            <a:grpFill/>
            <a:ln w="9525">
              <a:solidFill>
                <a:srgbClr val="ED9E68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C46A0E4-90EA-AB28-523F-2080CA399B46}"/>
              </a:ext>
            </a:extLst>
          </p:cNvPr>
          <p:cNvSpPr/>
          <p:nvPr/>
        </p:nvSpPr>
        <p:spPr bwMode="auto">
          <a:xfrm>
            <a:off x="736046" y="3029948"/>
            <a:ext cx="2103120" cy="2143465"/>
          </a:xfrm>
          <a:prstGeom prst="roundRect">
            <a:avLst>
              <a:gd name="adj" fmla="val 10358"/>
            </a:avLst>
          </a:prstGeom>
          <a:noFill/>
          <a:ln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1896"/>
            <a:endParaRPr lang="ko-KR" altLang="en-US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930349-E6E0-6539-A03F-6DE12FFF7B0C}"/>
              </a:ext>
            </a:extLst>
          </p:cNvPr>
          <p:cNvCxnSpPr>
            <a:cxnSpLocks/>
          </p:cNvCxnSpPr>
          <p:nvPr/>
        </p:nvCxnSpPr>
        <p:spPr>
          <a:xfrm>
            <a:off x="2758440" y="3078480"/>
            <a:ext cx="1115060" cy="546100"/>
          </a:xfrm>
          <a:prstGeom prst="line">
            <a:avLst/>
          </a:prstGeom>
          <a:ln w="190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D99FAD-CF3C-A23D-7DC5-97B9778EB699}"/>
              </a:ext>
            </a:extLst>
          </p:cNvPr>
          <p:cNvCxnSpPr>
            <a:cxnSpLocks/>
          </p:cNvCxnSpPr>
          <p:nvPr/>
        </p:nvCxnSpPr>
        <p:spPr>
          <a:xfrm flipV="1">
            <a:off x="2762250" y="3842160"/>
            <a:ext cx="1096660" cy="1293720"/>
          </a:xfrm>
          <a:prstGeom prst="line">
            <a:avLst/>
          </a:prstGeom>
          <a:ln w="190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텍스트 개체 틀 2">
            <a:extLst>
              <a:ext uri="{FF2B5EF4-FFF2-40B4-BE49-F238E27FC236}">
                <a16:creationId xmlns:a16="http://schemas.microsoft.com/office/drawing/2014/main" id="{644E01BC-2EC4-18F0-43BC-E9B6CBA41649}"/>
              </a:ext>
            </a:extLst>
          </p:cNvPr>
          <p:cNvSpPr txBox="1">
            <a:spLocks/>
          </p:cNvSpPr>
          <p:nvPr/>
        </p:nvSpPr>
        <p:spPr>
          <a:xfrm>
            <a:off x="5627767" y="3620396"/>
            <a:ext cx="856898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 err="1">
                <a:latin typeface="+mn-ea"/>
              </a:rPr>
              <a:t>피드포워드</a:t>
            </a:r>
            <a:endParaRPr kumimoji="0" lang="en-US" altLang="ko-KR" sz="1000" b="0">
              <a:latin typeface="+mn-ea"/>
            </a:endParaRPr>
          </a:p>
        </p:txBody>
      </p:sp>
      <p:sp>
        <p:nvSpPr>
          <p:cNvPr id="189" name="텍스트 개체 틀 2">
            <a:extLst>
              <a:ext uri="{FF2B5EF4-FFF2-40B4-BE49-F238E27FC236}">
                <a16:creationId xmlns:a16="http://schemas.microsoft.com/office/drawing/2014/main" id="{4298B1A8-EF1F-40DB-5630-3D7BA0F1505C}"/>
              </a:ext>
            </a:extLst>
          </p:cNvPr>
          <p:cNvSpPr txBox="1">
            <a:spLocks/>
          </p:cNvSpPr>
          <p:nvPr/>
        </p:nvSpPr>
        <p:spPr>
          <a:xfrm>
            <a:off x="3841784" y="3620396"/>
            <a:ext cx="856898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 err="1">
                <a:latin typeface="+mn-ea"/>
              </a:rPr>
              <a:t>피드포워드</a:t>
            </a:r>
            <a:endParaRPr kumimoji="0" lang="en-US" altLang="ko-KR" sz="1000" b="0">
              <a:latin typeface="+mn-ea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91FE7455-3548-D82C-BBB8-A8C3CCE9D4D5}"/>
              </a:ext>
            </a:extLst>
          </p:cNvPr>
          <p:cNvGrpSpPr/>
          <p:nvPr/>
        </p:nvGrpSpPr>
        <p:grpSpPr>
          <a:xfrm>
            <a:off x="5616144" y="5238866"/>
            <a:ext cx="837184" cy="289096"/>
            <a:chOff x="4740131" y="5238866"/>
            <a:chExt cx="837184" cy="289096"/>
          </a:xfrm>
        </p:grpSpPr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C44CA20F-C669-67C8-D58B-0D1F2A077B44}"/>
                </a:ext>
              </a:extLst>
            </p:cNvPr>
            <p:cNvSpPr/>
            <p:nvPr/>
          </p:nvSpPr>
          <p:spPr bwMode="auto">
            <a:xfrm>
              <a:off x="4740131" y="5238866"/>
              <a:ext cx="837184" cy="26118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8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텍스트 개체 틀 2">
              <a:extLst>
                <a:ext uri="{FF2B5EF4-FFF2-40B4-BE49-F238E27FC236}">
                  <a16:creationId xmlns:a16="http://schemas.microsoft.com/office/drawing/2014/main" id="{51CF65C9-E39C-92C2-545B-34FC77123BA7}"/>
                </a:ext>
              </a:extLst>
            </p:cNvPr>
            <p:cNvSpPr txBox="1">
              <a:spLocks/>
            </p:cNvSpPr>
            <p:nvPr/>
          </p:nvSpPr>
          <p:spPr>
            <a:xfrm>
              <a:off x="4751975" y="5256085"/>
              <a:ext cx="825340" cy="271877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sz="1000" b="0">
                  <a:solidFill>
                    <a:schemeClr val="bg1"/>
                  </a:solidFill>
                  <a:latin typeface="+mn-ea"/>
                </a:rPr>
                <a:t>embedding</a:t>
              </a: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475B7AED-0743-40CD-2CCD-A3974F8FA503}"/>
              </a:ext>
            </a:extLst>
          </p:cNvPr>
          <p:cNvGrpSpPr/>
          <p:nvPr/>
        </p:nvGrpSpPr>
        <p:grpSpPr>
          <a:xfrm>
            <a:off x="3868503" y="5238866"/>
            <a:ext cx="837184" cy="289096"/>
            <a:chOff x="4740131" y="5238866"/>
            <a:chExt cx="837184" cy="289096"/>
          </a:xfrm>
        </p:grpSpPr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73CC1433-17FD-3059-CD96-0F6C711DDD14}"/>
                </a:ext>
              </a:extLst>
            </p:cNvPr>
            <p:cNvSpPr/>
            <p:nvPr/>
          </p:nvSpPr>
          <p:spPr bwMode="auto">
            <a:xfrm>
              <a:off x="4740131" y="5238866"/>
              <a:ext cx="837184" cy="26118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8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텍스트 개체 틀 2">
              <a:extLst>
                <a:ext uri="{FF2B5EF4-FFF2-40B4-BE49-F238E27FC236}">
                  <a16:creationId xmlns:a16="http://schemas.microsoft.com/office/drawing/2014/main" id="{CD8DBD9F-D066-7CA4-3B09-2AAE2F8940B7}"/>
                </a:ext>
              </a:extLst>
            </p:cNvPr>
            <p:cNvSpPr txBox="1">
              <a:spLocks/>
            </p:cNvSpPr>
            <p:nvPr/>
          </p:nvSpPr>
          <p:spPr>
            <a:xfrm>
              <a:off x="4751975" y="5256085"/>
              <a:ext cx="825340" cy="271877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sz="1000" b="0">
                  <a:solidFill>
                    <a:schemeClr val="bg1"/>
                  </a:solidFill>
                  <a:latin typeface="+mn-ea"/>
                </a:rPr>
                <a:t>embedding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5F22744-45EF-1AD1-EC70-3813482AB90A}"/>
              </a:ext>
            </a:extLst>
          </p:cNvPr>
          <p:cNvGrpSpPr/>
          <p:nvPr/>
        </p:nvGrpSpPr>
        <p:grpSpPr>
          <a:xfrm>
            <a:off x="779242" y="3195262"/>
            <a:ext cx="2006236" cy="1871265"/>
            <a:chOff x="9563303" y="3229766"/>
            <a:chExt cx="2837463" cy="26465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F4BC26FC-E16D-FEE6-DDA6-09087CE63344}"/>
                    </a:ext>
                  </a:extLst>
                </p:cNvPr>
                <p:cNvSpPr/>
                <p:nvPr/>
              </p:nvSpPr>
              <p:spPr bwMode="auto">
                <a:xfrm>
                  <a:off x="9985430" y="3229766"/>
                  <a:ext cx="2000796" cy="376960"/>
                </a:xfrm>
                <a:prstGeom prst="roundRect">
                  <a:avLst/>
                </a:prstGeom>
                <a:solidFill>
                  <a:srgbClr val="DCE6F2"/>
                </a:solidFill>
                <a:ln>
                  <a:solidFill>
                    <a:srgbClr val="66AAD7"/>
                  </a:solidFill>
                </a:ln>
                <a:effectLst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1896"/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kumimoji="0"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kumimoji="0"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kumimoji="0" lang="en-US" altLang="ko-KR" sz="1200" b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altLang="ko-KR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altLang="ko-K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ko-K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altLang="ko-KR" sz="1200" b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F4BC26FC-E16D-FEE6-DDA6-09087CE633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85430" y="3229766"/>
                  <a:ext cx="2000796" cy="37696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66AAD7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CB6550A7-509D-2417-B2C1-25590E0F7EC6}"/>
                    </a:ext>
                  </a:extLst>
                </p:cNvPr>
                <p:cNvSpPr/>
                <p:nvPr/>
              </p:nvSpPr>
              <p:spPr bwMode="auto">
                <a:xfrm>
                  <a:off x="9563303" y="3842159"/>
                  <a:ext cx="2837463" cy="764389"/>
                </a:xfrm>
                <a:prstGeom prst="roundRect">
                  <a:avLst/>
                </a:prstGeom>
                <a:solidFill>
                  <a:srgbClr val="DCE6F2"/>
                </a:solidFill>
                <a:ln>
                  <a:solidFill>
                    <a:srgbClr val="66AAD7"/>
                  </a:solidFill>
                </a:ln>
                <a:effectLst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1896"/>
                  <a:r>
                    <a:rPr kumimoji="0" lang="ko-KR" altLang="en-US" sz="1200" b="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활성화함수</a:t>
                  </a:r>
                  <a:r>
                    <a:rPr kumimoji="0" lang="en-US" altLang="ko-KR" sz="1200" b="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: </a:t>
                  </a:r>
                  <a:r>
                    <a:rPr kumimoji="0" lang="en-US" altLang="ko-KR" sz="1200" b="0" i="1" err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ReLU</a:t>
                  </a:r>
                  <a:r>
                    <a:rPr kumimoji="0" lang="en-US" altLang="ko-KR" sz="1200" b="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or </a:t>
                  </a:r>
                  <a:r>
                    <a:rPr kumimoji="0" lang="en-US" altLang="ko-KR" sz="1200" b="0" i="1" err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GeLU</a:t>
                  </a:r>
                  <a:endParaRPr kumimoji="0" lang="en-US" altLang="ko-KR" sz="1200" b="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 defTabSz="911896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0" lang="en-US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kumimoji="0" lang="en-US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⁡(0,</m:t>
                        </m:r>
                        <m:sSub>
                          <m:sSubPr>
                            <m:ctrlP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ko-KR" altLang="en-US" sz="1200" b="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CB6550A7-509D-2417-B2C1-25590E0F7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63303" y="3842159"/>
                  <a:ext cx="2837463" cy="764389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66AAD7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33AE49FA-53FE-C908-832B-A96676D0D014}"/>
                    </a:ext>
                  </a:extLst>
                </p:cNvPr>
                <p:cNvSpPr/>
                <p:nvPr/>
              </p:nvSpPr>
              <p:spPr bwMode="auto">
                <a:xfrm>
                  <a:off x="10006584" y="4838250"/>
                  <a:ext cx="1950903" cy="376961"/>
                </a:xfrm>
                <a:prstGeom prst="roundRect">
                  <a:avLst/>
                </a:prstGeom>
                <a:solidFill>
                  <a:srgbClr val="DCE6F2"/>
                </a:solidFill>
                <a:ln>
                  <a:solidFill>
                    <a:srgbClr val="66AAD7"/>
                  </a:solidFill>
                </a:ln>
                <a:effectLst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1896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altLang="ko-KR" sz="12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200" b="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33AE49FA-53FE-C908-832B-A96676D0D0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006584" y="4838250"/>
                  <a:ext cx="1950903" cy="376961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66AAD7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A89B6A68-A796-D6BC-58C3-9539D9DFD790}"/>
                    </a:ext>
                  </a:extLst>
                </p:cNvPr>
                <p:cNvSpPr/>
                <p:nvPr/>
              </p:nvSpPr>
              <p:spPr bwMode="auto">
                <a:xfrm>
                  <a:off x="10756392" y="5499377"/>
                  <a:ext cx="451286" cy="376960"/>
                </a:xfrm>
                <a:prstGeom prst="roundRect">
                  <a:avLst/>
                </a:prstGeom>
                <a:solidFill>
                  <a:srgbClr val="DCE6F2"/>
                </a:solidFill>
                <a:ln>
                  <a:solidFill>
                    <a:srgbClr val="66AAD7"/>
                  </a:solidFill>
                </a:ln>
                <a:effectLst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1896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ko-KR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0" lang="ko-KR" altLang="en-US" sz="1200" b="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A89B6A68-A796-D6BC-58C3-9539D9DFD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756392" y="5499377"/>
                  <a:ext cx="451286" cy="37696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66AAD7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DDDA2670-FDD0-A7D4-3425-A52380C63009}"/>
                </a:ext>
              </a:extLst>
            </p:cNvPr>
            <p:cNvCxnSpPr>
              <a:cxnSpLocks/>
              <a:stCxn id="88" idx="0"/>
              <a:endCxn id="87" idx="2"/>
            </p:cNvCxnSpPr>
            <p:nvPr/>
          </p:nvCxnSpPr>
          <p:spPr>
            <a:xfrm flipV="1">
              <a:off x="10982035" y="5215210"/>
              <a:ext cx="1" cy="2841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E0FE549C-2A4E-DB81-BA64-F36A052ACF0C}"/>
                </a:ext>
              </a:extLst>
            </p:cNvPr>
            <p:cNvCxnSpPr>
              <a:cxnSpLocks/>
              <a:stCxn id="87" idx="0"/>
              <a:endCxn id="86" idx="2"/>
            </p:cNvCxnSpPr>
            <p:nvPr/>
          </p:nvCxnSpPr>
          <p:spPr>
            <a:xfrm flipH="1" flipV="1">
              <a:off x="10982035" y="4606548"/>
              <a:ext cx="1" cy="2317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76E203C4-0D8B-0E43-B8AE-6F265A770D58}"/>
                </a:ext>
              </a:extLst>
            </p:cNvPr>
            <p:cNvCxnSpPr>
              <a:cxnSpLocks/>
              <a:stCxn id="86" idx="0"/>
              <a:endCxn id="85" idx="2"/>
            </p:cNvCxnSpPr>
            <p:nvPr/>
          </p:nvCxnSpPr>
          <p:spPr>
            <a:xfrm flipV="1">
              <a:off x="10982035" y="3606727"/>
              <a:ext cx="3793" cy="2354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A7C9766C-3A53-2008-3D4F-841326DD122E}"/>
              </a:ext>
            </a:extLst>
          </p:cNvPr>
          <p:cNvSpPr txBox="1"/>
          <p:nvPr/>
        </p:nvSpPr>
        <p:spPr>
          <a:xfrm>
            <a:off x="6949683" y="2520518"/>
            <a:ext cx="1568616" cy="307777"/>
          </a:xfrm>
          <a:prstGeom prst="rect">
            <a:avLst/>
          </a:prstGeom>
          <a:solidFill>
            <a:srgbClr val="F2F2F2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0">
                <a:latin typeface="+mn-ea"/>
                <a:ea typeface="+mn-ea"/>
              </a:rPr>
              <a:t>Decoders</a:t>
            </a:r>
            <a:endParaRPr lang="ko-KR" altLang="en-US" b="0">
              <a:latin typeface="+mn-ea"/>
              <a:ea typeface="+mn-ea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2839DE05-B8C4-3923-664B-E52024D91038}"/>
              </a:ext>
            </a:extLst>
          </p:cNvPr>
          <p:cNvSpPr/>
          <p:nvPr/>
        </p:nvSpPr>
        <p:spPr bwMode="auto">
          <a:xfrm>
            <a:off x="7526008" y="2837883"/>
            <a:ext cx="1586217" cy="2310136"/>
          </a:xfrm>
          <a:prstGeom prst="roundRect">
            <a:avLst>
              <a:gd name="adj" fmla="val 18383"/>
            </a:avLst>
          </a:prstGeom>
          <a:solidFill>
            <a:schemeClr val="bg1">
              <a:lumMod val="95000"/>
            </a:schemeClr>
          </a:solidFill>
          <a:ln>
            <a:solidFill>
              <a:srgbClr val="C1272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ko-KR" altLang="en-US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A8BDC84E-A1F7-BC7E-7206-1CDA5101D349}"/>
              </a:ext>
            </a:extLst>
          </p:cNvPr>
          <p:cNvCxnSpPr>
            <a:cxnSpLocks/>
          </p:cNvCxnSpPr>
          <p:nvPr/>
        </p:nvCxnSpPr>
        <p:spPr>
          <a:xfrm flipV="1">
            <a:off x="8299042" y="2560338"/>
            <a:ext cx="0" cy="852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D4B9DA4A-B4FC-A450-8D15-A8264DE6C99E}"/>
              </a:ext>
            </a:extLst>
          </p:cNvPr>
          <p:cNvSpPr/>
          <p:nvPr/>
        </p:nvSpPr>
        <p:spPr bwMode="auto">
          <a:xfrm>
            <a:off x="7733992" y="3410286"/>
            <a:ext cx="1130099" cy="6173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spcBef>
                <a:spcPts val="0"/>
              </a:spcBef>
            </a:pP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텍스트 개체 틀 2">
            <a:extLst>
              <a:ext uri="{FF2B5EF4-FFF2-40B4-BE49-F238E27FC236}">
                <a16:creationId xmlns:a16="http://schemas.microsoft.com/office/drawing/2014/main" id="{E97BB2F8-9E9F-FB8E-D4E8-BE724CF2B605}"/>
              </a:ext>
            </a:extLst>
          </p:cNvPr>
          <p:cNvSpPr txBox="1">
            <a:spLocks/>
          </p:cNvSpPr>
          <p:nvPr/>
        </p:nvSpPr>
        <p:spPr>
          <a:xfrm>
            <a:off x="7644940" y="3470275"/>
            <a:ext cx="1325222" cy="425595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>
                <a:latin typeface="+mn-ea"/>
              </a:rPr>
              <a:t>인코더</a:t>
            </a:r>
            <a:r>
              <a:rPr kumimoji="0" lang="en-US" altLang="ko-KR" sz="1000" b="0">
                <a:latin typeface="+mn-ea"/>
              </a:rPr>
              <a:t>-</a:t>
            </a:r>
            <a:r>
              <a:rPr kumimoji="0" lang="ko-KR" altLang="en-US" sz="1000" b="0" err="1">
                <a:latin typeface="+mn-ea"/>
              </a:rPr>
              <a:t>디코더</a:t>
            </a:r>
            <a:br>
              <a:rPr kumimoji="0" lang="en-US" altLang="ko-KR" sz="1000" b="0">
                <a:latin typeface="+mn-ea"/>
              </a:rPr>
            </a:br>
            <a:r>
              <a:rPr kumimoji="0" lang="ko-KR" altLang="en-US" sz="1000" b="0">
                <a:latin typeface="+mn-ea"/>
              </a:rPr>
              <a:t>멀티 헤드</a:t>
            </a:r>
            <a:br>
              <a:rPr kumimoji="0" lang="en-US" altLang="ko-KR" sz="1000" b="0">
                <a:latin typeface="+mn-ea"/>
              </a:rPr>
            </a:br>
            <a:r>
              <a:rPr kumimoji="0" lang="ko-KR" altLang="en-US" sz="1000" b="0">
                <a:latin typeface="+mn-ea"/>
              </a:rPr>
              <a:t>셀프 </a:t>
            </a:r>
            <a:r>
              <a:rPr kumimoji="0" lang="ko-KR" altLang="en-US" sz="1000" b="0" err="1">
                <a:latin typeface="+mn-ea"/>
              </a:rPr>
              <a:t>어텐션</a:t>
            </a:r>
            <a:endParaRPr kumimoji="0" lang="en-US" altLang="ko-KR" sz="1000" b="0">
              <a:latin typeface="+mn-ea"/>
            </a:endParaRPr>
          </a:p>
        </p:txBody>
      </p: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3428E119-9AE8-E0E6-0A4A-78C3AA42C75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12590" y="4217807"/>
            <a:ext cx="738516" cy="365613"/>
          </a:xfrm>
          <a:prstGeom prst="bentConnector3">
            <a:avLst>
              <a:gd name="adj1" fmla="val 7579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5DB146BF-D174-17F1-4D61-BB31670192D6}"/>
              </a:ext>
            </a:extLst>
          </p:cNvPr>
          <p:cNvSpPr/>
          <p:nvPr/>
        </p:nvSpPr>
        <p:spPr bwMode="auto">
          <a:xfrm>
            <a:off x="7733991" y="3016442"/>
            <a:ext cx="1130099" cy="251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ko-KR" altLang="en-US" sz="1000" b="0" err="1">
                <a:solidFill>
                  <a:schemeClr val="tx1"/>
                </a:solidFill>
                <a:ea typeface="맑은 고딕" panose="020B0503020000020004" pitchFamily="50" charset="-127"/>
              </a:rPr>
              <a:t>피드포워드</a:t>
            </a:r>
            <a:endParaRPr lang="ko-KR" altLang="en-US" sz="1000" b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9384A34-C6DC-A814-B8F5-7240FC5B10E6}"/>
              </a:ext>
            </a:extLst>
          </p:cNvPr>
          <p:cNvCxnSpPr>
            <a:cxnSpLocks/>
            <a:endCxn id="175" idx="2"/>
          </p:cNvCxnSpPr>
          <p:nvPr/>
        </p:nvCxnSpPr>
        <p:spPr>
          <a:xfrm flipV="1">
            <a:off x="8299042" y="4958193"/>
            <a:ext cx="0" cy="1015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428DCC31-6C7A-68F9-FDB6-9036BC3BB307}"/>
              </a:ext>
            </a:extLst>
          </p:cNvPr>
          <p:cNvSpPr/>
          <p:nvPr/>
        </p:nvSpPr>
        <p:spPr bwMode="auto">
          <a:xfrm>
            <a:off x="7733992" y="4340801"/>
            <a:ext cx="1130099" cy="6173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spcBef>
                <a:spcPts val="0"/>
              </a:spcBef>
            </a:pP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6" name="텍스트 개체 틀 2">
            <a:extLst>
              <a:ext uri="{FF2B5EF4-FFF2-40B4-BE49-F238E27FC236}">
                <a16:creationId xmlns:a16="http://schemas.microsoft.com/office/drawing/2014/main" id="{0BB11EE2-0D25-1175-3E69-D1FBFD5C378F}"/>
              </a:ext>
            </a:extLst>
          </p:cNvPr>
          <p:cNvSpPr txBox="1">
            <a:spLocks/>
          </p:cNvSpPr>
          <p:nvPr/>
        </p:nvSpPr>
        <p:spPr>
          <a:xfrm>
            <a:off x="7644940" y="4381769"/>
            <a:ext cx="1325222" cy="425595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 err="1">
                <a:latin typeface="+mn-ea"/>
              </a:rPr>
              <a:t>마스킹된</a:t>
            </a:r>
            <a:endParaRPr kumimoji="0" lang="en-US" altLang="ko-KR" sz="1000" b="0">
              <a:latin typeface="+mn-ea"/>
            </a:endParaRPr>
          </a:p>
          <a:p>
            <a:pPr algn="ctr"/>
            <a:r>
              <a:rPr kumimoji="0" lang="ko-KR" altLang="en-US" sz="1000" b="0">
                <a:latin typeface="+mn-ea"/>
              </a:rPr>
              <a:t>멀티 헤드</a:t>
            </a:r>
            <a:br>
              <a:rPr kumimoji="0" lang="en-US" altLang="ko-KR" sz="1000" b="0">
                <a:latin typeface="+mn-ea"/>
              </a:rPr>
            </a:br>
            <a:r>
              <a:rPr kumimoji="0" lang="ko-KR" altLang="en-US" sz="1000" b="0">
                <a:latin typeface="+mn-ea"/>
              </a:rPr>
              <a:t>셀프 </a:t>
            </a:r>
            <a:r>
              <a:rPr kumimoji="0" lang="ko-KR" altLang="en-US" sz="1000" b="0" err="1">
                <a:latin typeface="+mn-ea"/>
              </a:rPr>
              <a:t>어텐션</a:t>
            </a:r>
            <a:endParaRPr kumimoji="0" lang="en-US" altLang="ko-KR" sz="1000" b="0">
              <a:latin typeface="+mn-ea"/>
            </a:endParaRPr>
          </a:p>
        </p:txBody>
      </p: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6A1A5410-8811-372F-5D4E-CC7D9FDB9B6D}"/>
              </a:ext>
            </a:extLst>
          </p:cNvPr>
          <p:cNvCxnSpPr>
            <a:cxnSpLocks/>
          </p:cNvCxnSpPr>
          <p:nvPr/>
        </p:nvCxnSpPr>
        <p:spPr>
          <a:xfrm>
            <a:off x="4272231" y="2551246"/>
            <a:ext cx="3811391" cy="1644812"/>
          </a:xfrm>
          <a:prstGeom prst="bentConnector3">
            <a:avLst>
              <a:gd name="adj1" fmla="val 7079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849D0080-C5D8-177B-45E2-283B0B1B3422}"/>
              </a:ext>
            </a:extLst>
          </p:cNvPr>
          <p:cNvSpPr/>
          <p:nvPr/>
        </p:nvSpPr>
        <p:spPr bwMode="auto">
          <a:xfrm>
            <a:off x="7578544" y="5248096"/>
            <a:ext cx="1440996" cy="261187"/>
          </a:xfrm>
          <a:prstGeom prst="roundRect">
            <a:avLst/>
          </a:prstGeom>
          <a:solidFill>
            <a:srgbClr val="BB9FCF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 eaLnBrk="0" latinLnBrk="0" hangingPunct="0">
              <a:spcBef>
                <a:spcPts val="0"/>
              </a:spcBef>
            </a:pPr>
            <a:r>
              <a:rPr kumimoji="0" lang="en-US" altLang="ko-KR" sz="1000" b="0">
                <a:solidFill>
                  <a:schemeClr val="bg1"/>
                </a:solidFill>
                <a:latin typeface="+mn-ea"/>
              </a:rPr>
              <a:t>Positional Encoding</a:t>
            </a: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E5CAF3FA-0B6D-415F-2BEE-2D2F0F0FED0D}"/>
              </a:ext>
            </a:extLst>
          </p:cNvPr>
          <p:cNvGrpSpPr/>
          <p:nvPr/>
        </p:nvGrpSpPr>
        <p:grpSpPr>
          <a:xfrm>
            <a:off x="7880448" y="5588751"/>
            <a:ext cx="837184" cy="289096"/>
            <a:chOff x="4740131" y="5238866"/>
            <a:chExt cx="837184" cy="289096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3682E1E3-BE1D-CAD6-F6E3-C2F7C119C4E5}"/>
                </a:ext>
              </a:extLst>
            </p:cNvPr>
            <p:cNvSpPr/>
            <p:nvPr/>
          </p:nvSpPr>
          <p:spPr bwMode="auto">
            <a:xfrm>
              <a:off x="4740131" y="5238866"/>
              <a:ext cx="837184" cy="26118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8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텍스트 개체 틀 2">
              <a:extLst>
                <a:ext uri="{FF2B5EF4-FFF2-40B4-BE49-F238E27FC236}">
                  <a16:creationId xmlns:a16="http://schemas.microsoft.com/office/drawing/2014/main" id="{B3087AC4-34DC-DA22-8EFF-993E0FC6EFC6}"/>
                </a:ext>
              </a:extLst>
            </p:cNvPr>
            <p:cNvSpPr txBox="1">
              <a:spLocks/>
            </p:cNvSpPr>
            <p:nvPr/>
          </p:nvSpPr>
          <p:spPr>
            <a:xfrm>
              <a:off x="4751975" y="5256085"/>
              <a:ext cx="825340" cy="271877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sz="1000" b="0">
                  <a:solidFill>
                    <a:schemeClr val="bg1"/>
                  </a:solidFill>
                  <a:latin typeface="+mn-ea"/>
                </a:rPr>
                <a:t>embedding</a:t>
              </a:r>
            </a:p>
          </p:txBody>
        </p:sp>
      </p:grp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9E7FE52-1FA2-46A5-F68F-5511FDB3186C}"/>
              </a:ext>
            </a:extLst>
          </p:cNvPr>
          <p:cNvCxnSpPr>
            <a:cxnSpLocks/>
          </p:cNvCxnSpPr>
          <p:nvPr/>
        </p:nvCxnSpPr>
        <p:spPr>
          <a:xfrm flipV="1">
            <a:off x="8075594" y="4032277"/>
            <a:ext cx="0" cy="164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F89A7C-0A49-B3CF-963E-990E34BCC858}"/>
                  </a:ext>
                </a:extLst>
              </p:cNvPr>
              <p:cNvSpPr txBox="1"/>
              <p:nvPr/>
            </p:nvSpPr>
            <p:spPr>
              <a:xfrm>
                <a:off x="259079" y="2713113"/>
                <a:ext cx="30570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n-ea"/>
                        </a:rPr>
                        <m:t>𝐹𝐹𝑁𝑁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n-ea"/>
                        </a:rPr>
                        <m:t>𝑀𝐴𝑋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  <m:t>0, 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F89A7C-0A49-B3CF-963E-990E34BC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79" y="2713113"/>
                <a:ext cx="3057054" cy="215444"/>
              </a:xfrm>
              <a:prstGeom prst="rect">
                <a:avLst/>
              </a:prstGeom>
              <a:blipFill>
                <a:blip r:embed="rId7"/>
                <a:stretch>
                  <a:fillRect l="-39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190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인코더와 </a:t>
            </a:r>
            <a:r>
              <a:rPr lang="ko-KR" altLang="en-US" err="1"/>
              <a:t>디코더</a:t>
            </a:r>
            <a:r>
              <a:rPr lang="en-US" altLang="ko-KR"/>
              <a:t>: </a:t>
            </a:r>
            <a:r>
              <a:rPr lang="ko-KR" altLang="en-US" err="1"/>
              <a:t>디코더</a:t>
            </a:r>
            <a:r>
              <a:rPr lang="ko-KR" altLang="en-US"/>
              <a:t>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880047"/>
          </a:xfrm>
        </p:spPr>
        <p:txBody>
          <a:bodyPr/>
          <a:lstStyle/>
          <a:p>
            <a:r>
              <a:rPr lang="ko-KR" altLang="en-US" b="0" i="0" err="1">
                <a:solidFill>
                  <a:srgbClr val="24292F"/>
                </a:solidFill>
                <a:effectLst/>
                <a:latin typeface="Noto Sans KR"/>
              </a:rPr>
              <a:t>디코더는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 타겟 문장을 생성함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</a:rPr>
              <a:t>. </a:t>
            </a:r>
            <a:r>
              <a:rPr lang="ko-KR" altLang="en-US" b="0" i="0">
                <a:solidFill>
                  <a:srgbClr val="24292F"/>
                </a:solidFill>
                <a:effectLst/>
                <a:latin typeface="+mn-ea"/>
              </a:rPr>
              <a:t>동일 구조</a:t>
            </a:r>
            <a:r>
              <a:rPr lang="ko-KR" altLang="en-US">
                <a:latin typeface="+mn-ea"/>
              </a:rPr>
              <a:t>의 </a:t>
            </a:r>
            <a:r>
              <a:rPr lang="ko-KR" altLang="en-US" err="1">
                <a:latin typeface="+mn-ea"/>
              </a:rPr>
              <a:t>디코더가</a:t>
            </a:r>
            <a:r>
              <a:rPr lang="ko-KR" altLang="en-US">
                <a:latin typeface="+mn-ea"/>
              </a:rPr>
              <a:t> 쌓여 </a:t>
            </a:r>
            <a:r>
              <a:rPr lang="ko-KR" altLang="en-US" err="1">
                <a:latin typeface="+mn-ea"/>
              </a:rPr>
              <a:t>디코더</a:t>
            </a:r>
            <a:r>
              <a:rPr lang="ko-KR" altLang="en-US">
                <a:latin typeface="+mn-ea"/>
              </a:rPr>
              <a:t> 레이어를 이루며 모든 </a:t>
            </a:r>
            <a:r>
              <a:rPr lang="ko-KR" altLang="en-US" err="1">
                <a:latin typeface="+mn-ea"/>
              </a:rPr>
              <a:t>디코더는</a:t>
            </a:r>
            <a:r>
              <a:rPr lang="ko-KR" altLang="en-US">
                <a:latin typeface="+mn-ea"/>
              </a:rPr>
              <a:t> 이전 </a:t>
            </a:r>
            <a:r>
              <a:rPr lang="ko-KR" altLang="en-US" err="1">
                <a:latin typeface="+mn-ea"/>
              </a:rPr>
              <a:t>디코더</a:t>
            </a:r>
            <a:r>
              <a:rPr lang="ko-KR" altLang="en-US">
                <a:latin typeface="+mn-ea"/>
              </a:rPr>
              <a:t> 값과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인코더의 </a:t>
            </a:r>
            <a:r>
              <a:rPr lang="ko-KR" altLang="en-US" b="0" i="0" err="1">
                <a:solidFill>
                  <a:srgbClr val="24292F"/>
                </a:solidFill>
                <a:effectLst/>
                <a:latin typeface="Noto Sans KR"/>
              </a:rPr>
              <a:t>결괏값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이 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</a:rPr>
              <a:t>2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개를 입력 데이터를 받음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</a:rPr>
              <a:t>.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하나의 </a:t>
            </a:r>
            <a:r>
              <a:rPr lang="ko-KR" altLang="en-US" b="0" i="0" err="1">
                <a:solidFill>
                  <a:srgbClr val="24292F"/>
                </a:solidFill>
                <a:effectLst/>
                <a:latin typeface="Noto Sans KR"/>
              </a:rPr>
              <a:t>디코더는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 두 개의 </a:t>
            </a:r>
            <a:r>
              <a:rPr lang="ko-KR" altLang="en-US" b="0" i="0" err="1">
                <a:solidFill>
                  <a:srgbClr val="24292F"/>
                </a:solidFill>
                <a:effectLst/>
                <a:latin typeface="Noto Sans KR"/>
              </a:rPr>
              <a:t>어텐</a:t>
            </a:r>
            <a:r>
              <a:rPr lang="ko-KR" altLang="en-US" err="1">
                <a:latin typeface="+mn-ea"/>
              </a:rPr>
              <a:t>션</a:t>
            </a:r>
            <a:r>
              <a:rPr lang="ko-KR" altLang="en-US">
                <a:latin typeface="+mn-ea"/>
              </a:rPr>
              <a:t> 층과 하나의 </a:t>
            </a:r>
            <a:r>
              <a:rPr lang="ko-KR" altLang="en-US" err="1">
                <a:latin typeface="+mn-ea"/>
              </a:rPr>
              <a:t>피드포워드</a:t>
            </a:r>
            <a:r>
              <a:rPr lang="ko-KR" altLang="en-US">
                <a:latin typeface="+mn-ea"/>
              </a:rPr>
              <a:t> 층으로 구성됨</a:t>
            </a:r>
            <a:r>
              <a:rPr lang="en-US" altLang="ko-KR">
                <a:latin typeface="+mn-ea"/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75D4FD-9673-48C0-A582-41B571B97A73}"/>
              </a:ext>
            </a:extLst>
          </p:cNvPr>
          <p:cNvSpPr txBox="1"/>
          <p:nvPr/>
        </p:nvSpPr>
        <p:spPr>
          <a:xfrm>
            <a:off x="518662" y="5935966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&lt;Transformer </a:t>
            </a:r>
            <a:r>
              <a:rPr lang="ko-KR" altLang="en-US" sz="1200" b="0">
                <a:ea typeface="+mn-ea"/>
              </a:rPr>
              <a:t>모델의 </a:t>
            </a:r>
            <a:r>
              <a:rPr lang="ko-KR" altLang="en-US" sz="1200" b="0" err="1">
                <a:ea typeface="+mn-ea"/>
              </a:rPr>
              <a:t>디코더</a:t>
            </a:r>
            <a:r>
              <a:rPr lang="ko-KR" altLang="en-US" sz="1200" b="0">
                <a:ea typeface="+mn-ea"/>
              </a:rPr>
              <a:t> 구조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  <p:sp>
        <p:nvSpPr>
          <p:cNvPr id="145" name="오른쪽 중괄호 144">
            <a:extLst>
              <a:ext uri="{FF2B5EF4-FFF2-40B4-BE49-F238E27FC236}">
                <a16:creationId xmlns:a16="http://schemas.microsoft.com/office/drawing/2014/main" id="{8033AB52-A713-4058-BF4D-91FD43F4C808}"/>
              </a:ext>
            </a:extLst>
          </p:cNvPr>
          <p:cNvSpPr/>
          <p:nvPr/>
        </p:nvSpPr>
        <p:spPr>
          <a:xfrm flipH="1">
            <a:off x="5343924" y="4800301"/>
            <a:ext cx="318355" cy="483318"/>
          </a:xfrm>
          <a:prstGeom prst="rightBrace">
            <a:avLst>
              <a:gd name="adj1" fmla="val 33864"/>
              <a:gd name="adj2" fmla="val 50000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D2596155-E96F-496C-8FDD-7F372B38DBB1}"/>
              </a:ext>
            </a:extLst>
          </p:cNvPr>
          <p:cNvCxnSpPr>
            <a:cxnSpLocks/>
          </p:cNvCxnSpPr>
          <p:nvPr/>
        </p:nvCxnSpPr>
        <p:spPr>
          <a:xfrm flipH="1" flipV="1">
            <a:off x="4783863" y="3802533"/>
            <a:ext cx="560061" cy="1239366"/>
          </a:xfrm>
          <a:prstGeom prst="bentConnector3">
            <a:avLst>
              <a:gd name="adj1" fmla="val 37308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BB0A13E5-D8E6-49B4-A91E-FEF56AA480D3}"/>
              </a:ext>
            </a:extLst>
          </p:cNvPr>
          <p:cNvSpPr/>
          <p:nvPr/>
        </p:nvSpPr>
        <p:spPr bwMode="auto">
          <a:xfrm rot="16200000" flipH="1">
            <a:off x="4716634" y="3743271"/>
            <a:ext cx="189051" cy="1185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A67FF24-A355-4E05-8E3D-0A4827C7F816}"/>
              </a:ext>
            </a:extLst>
          </p:cNvPr>
          <p:cNvSpPr txBox="1"/>
          <p:nvPr/>
        </p:nvSpPr>
        <p:spPr>
          <a:xfrm>
            <a:off x="5678663" y="5385047"/>
            <a:ext cx="169510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err="1">
                <a:latin typeface="+mn-ea"/>
                <a:ea typeface="+mn-ea"/>
              </a:rPr>
              <a:t>디코더</a:t>
            </a:r>
            <a:r>
              <a:rPr lang="ko-KR" altLang="en-US" b="0">
                <a:latin typeface="+mn-ea"/>
                <a:ea typeface="+mn-ea"/>
              </a:rPr>
              <a:t> 레이어</a:t>
            </a:r>
          </a:p>
        </p:txBody>
      </p:sp>
      <p:sp>
        <p:nvSpPr>
          <p:cNvPr id="151" name="텍스트 개체 틀 2">
            <a:extLst>
              <a:ext uri="{FF2B5EF4-FFF2-40B4-BE49-F238E27FC236}">
                <a16:creationId xmlns:a16="http://schemas.microsoft.com/office/drawing/2014/main" id="{9B21DF7B-A4FD-4AD6-98EF-30C9E3CBA1B1}"/>
              </a:ext>
            </a:extLst>
          </p:cNvPr>
          <p:cNvSpPr txBox="1">
            <a:spLocks/>
          </p:cNvSpPr>
          <p:nvPr/>
        </p:nvSpPr>
        <p:spPr>
          <a:xfrm>
            <a:off x="6186891" y="2196945"/>
            <a:ext cx="687126" cy="281978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latin typeface="+mn-ea"/>
              </a:rPr>
              <a:t>Output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3373405-BFFF-4C96-8F4A-A5B80DD2F460}"/>
              </a:ext>
            </a:extLst>
          </p:cNvPr>
          <p:cNvGrpSpPr/>
          <p:nvPr/>
        </p:nvGrpSpPr>
        <p:grpSpPr>
          <a:xfrm>
            <a:off x="5724655" y="2478923"/>
            <a:ext cx="1611603" cy="2756000"/>
            <a:chOff x="5724655" y="2478923"/>
            <a:chExt cx="1611603" cy="2756000"/>
          </a:xfrm>
        </p:grpSpPr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D7698510-FD2D-4E16-AEF5-AC6D94E6955B}"/>
                </a:ext>
              </a:extLst>
            </p:cNvPr>
            <p:cNvCxnSpPr>
              <a:cxnSpLocks/>
              <a:stCxn id="162" idx="0"/>
              <a:endCxn id="151" idx="2"/>
            </p:cNvCxnSpPr>
            <p:nvPr/>
          </p:nvCxnSpPr>
          <p:spPr>
            <a:xfrm flipH="1" flipV="1">
              <a:off x="6530454" y="2478923"/>
              <a:ext cx="2" cy="1615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9A0ABFFC-EFA1-4F7B-8E90-C105682201C0}"/>
                </a:ext>
              </a:extLst>
            </p:cNvPr>
            <p:cNvSpPr/>
            <p:nvPr/>
          </p:nvSpPr>
          <p:spPr bwMode="auto">
            <a:xfrm>
              <a:off x="5724656" y="4863531"/>
              <a:ext cx="1611602" cy="37139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Decoder #1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05F69FF3-CD83-42CF-8AFB-1A3C2DC4CAB4}"/>
                </a:ext>
              </a:extLst>
            </p:cNvPr>
            <p:cNvSpPr/>
            <p:nvPr/>
          </p:nvSpPr>
          <p:spPr bwMode="auto">
            <a:xfrm>
              <a:off x="5724656" y="4424227"/>
              <a:ext cx="1611602" cy="37139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Decoder #2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C478CFD-EC13-4C1C-9D56-2899B0195D63}"/>
                </a:ext>
              </a:extLst>
            </p:cNvPr>
            <p:cNvSpPr/>
            <p:nvPr/>
          </p:nvSpPr>
          <p:spPr bwMode="auto">
            <a:xfrm>
              <a:off x="5724656" y="3976272"/>
              <a:ext cx="1611602" cy="37139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Decoder #3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7AB33884-BA4D-4186-8DEF-B507B040F3F7}"/>
                </a:ext>
              </a:extLst>
            </p:cNvPr>
            <p:cNvSpPr/>
            <p:nvPr/>
          </p:nvSpPr>
          <p:spPr bwMode="auto">
            <a:xfrm>
              <a:off x="5724656" y="3536408"/>
              <a:ext cx="1611602" cy="37139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Decoder #4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0520AB1-95D4-49D9-A373-2A1D8FA4A5DE}"/>
                </a:ext>
              </a:extLst>
            </p:cNvPr>
            <p:cNvSpPr/>
            <p:nvPr/>
          </p:nvSpPr>
          <p:spPr bwMode="auto">
            <a:xfrm>
              <a:off x="5724656" y="3088453"/>
              <a:ext cx="1611602" cy="37139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7AC5E1F4-7AC7-4C88-9571-484F488C2DBD}"/>
                </a:ext>
              </a:extLst>
            </p:cNvPr>
            <p:cNvSpPr/>
            <p:nvPr/>
          </p:nvSpPr>
          <p:spPr bwMode="auto">
            <a:xfrm>
              <a:off x="5724655" y="2640442"/>
              <a:ext cx="1611602" cy="37139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Decoder #n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C86AA326-0FA1-431E-A901-36B67D37973E}"/>
              </a:ext>
            </a:extLst>
          </p:cNvPr>
          <p:cNvSpPr/>
          <p:nvPr/>
        </p:nvSpPr>
        <p:spPr bwMode="auto">
          <a:xfrm>
            <a:off x="2649481" y="2886522"/>
            <a:ext cx="2069157" cy="2197743"/>
          </a:xfrm>
          <a:prstGeom prst="roundRect">
            <a:avLst>
              <a:gd name="adj" fmla="val 9256"/>
            </a:avLst>
          </a:prstGeom>
          <a:solidFill>
            <a:srgbClr val="F2F2F2"/>
          </a:solidFill>
          <a:ln>
            <a:solidFill>
              <a:srgbClr val="C1272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en-US" altLang="ko-KR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  <a:p>
            <a:pPr algn="ctr" defTabSz="911896"/>
            <a:endParaRPr kumimoji="0" lang="ko-KR" altLang="en-US" sz="2000" b="0">
              <a:solidFill>
                <a:schemeClr val="tx1"/>
              </a:solidFill>
              <a:latin typeface="+mn-ea"/>
              <a:ea typeface="맑은 고딕" panose="020B0503020000020004" pitchFamily="50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1CD4FE39-F9B4-4510-A11C-8AF9575D8360}"/>
              </a:ext>
            </a:extLst>
          </p:cNvPr>
          <p:cNvCxnSpPr>
            <a:cxnSpLocks/>
            <a:stCxn id="173" idx="0"/>
            <a:endCxn id="170" idx="2"/>
          </p:cNvCxnSpPr>
          <p:nvPr/>
        </p:nvCxnSpPr>
        <p:spPr>
          <a:xfrm flipV="1">
            <a:off x="3669735" y="3267648"/>
            <a:ext cx="2228" cy="190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36A49600-1D54-4B68-BAB9-D4B21A390AB1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3671964" y="4893464"/>
            <a:ext cx="0" cy="415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529F8D20-7E34-4516-AA8D-B35FB8ED2A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34063" y="4036429"/>
            <a:ext cx="436958" cy="36561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D7EAC7FA-AAE6-484B-9A00-1554F304D0D0}"/>
              </a:ext>
            </a:extLst>
          </p:cNvPr>
          <p:cNvSpPr/>
          <p:nvPr/>
        </p:nvSpPr>
        <p:spPr bwMode="auto">
          <a:xfrm>
            <a:off x="3106913" y="3016129"/>
            <a:ext cx="1130099" cy="251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ko-KR" altLang="en-US" sz="1200" b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</a:t>
            </a: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포워드</a:t>
            </a:r>
          </a:p>
        </p:txBody>
      </p:sp>
      <p:sp>
        <p:nvSpPr>
          <p:cNvPr id="172" name="텍스트 개체 틀 2">
            <a:extLst>
              <a:ext uri="{FF2B5EF4-FFF2-40B4-BE49-F238E27FC236}">
                <a16:creationId xmlns:a16="http://schemas.microsoft.com/office/drawing/2014/main" id="{A8F8F7A6-00E5-47BF-B880-99421E162D7D}"/>
              </a:ext>
            </a:extLst>
          </p:cNvPr>
          <p:cNvSpPr txBox="1">
            <a:spLocks/>
          </p:cNvSpPr>
          <p:nvPr/>
        </p:nvSpPr>
        <p:spPr>
          <a:xfrm>
            <a:off x="1669694" y="4501920"/>
            <a:ext cx="979787" cy="164452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latin typeface="+mn-ea"/>
              </a:rPr>
              <a:t>Decoder 1</a:t>
            </a: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6B69B74E-9CA1-4137-88C6-5E5799858E03}"/>
              </a:ext>
            </a:extLst>
          </p:cNvPr>
          <p:cNvSpPr/>
          <p:nvPr/>
        </p:nvSpPr>
        <p:spPr bwMode="auto">
          <a:xfrm>
            <a:off x="2728927" y="3458449"/>
            <a:ext cx="1881616" cy="5334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 eaLnBrk="0" latinLnBrk="0" hangingPunct="0">
              <a:spcBef>
                <a:spcPts val="0"/>
              </a:spcBef>
            </a:pP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인코더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b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디코더</a:t>
            </a:r>
            <a:b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 헤드 </a:t>
            </a:r>
            <a:r>
              <a:rPr lang="ko-KR" altLang="en-US" sz="1200" b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어텐션</a:t>
            </a:r>
            <a:endParaRPr lang="en-US" altLang="ko-KR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1C095227-80AA-4285-8DCD-E5305F4864E4}"/>
              </a:ext>
            </a:extLst>
          </p:cNvPr>
          <p:cNvSpPr/>
          <p:nvPr/>
        </p:nvSpPr>
        <p:spPr bwMode="auto">
          <a:xfrm>
            <a:off x="2731155" y="4366606"/>
            <a:ext cx="1881618" cy="5268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 eaLnBrk="0" latinLnBrk="0" hangingPunct="0">
              <a:spcBef>
                <a:spcPts val="0"/>
              </a:spcBef>
            </a:pPr>
            <a:r>
              <a:rPr lang="ko-KR" altLang="en-US" sz="1200" b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마스킹된</a:t>
            </a:r>
            <a:b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헤드 셀프 </a:t>
            </a:r>
            <a:r>
              <a:rPr lang="ko-KR" altLang="en-US" sz="1200" b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어텐션</a:t>
            </a:r>
            <a:endParaRPr lang="en-US" altLang="ko-KR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80078DA-07E1-4CA8-A226-109FCF9A5247}"/>
              </a:ext>
            </a:extLst>
          </p:cNvPr>
          <p:cNvCxnSpPr>
            <a:cxnSpLocks/>
          </p:cNvCxnSpPr>
          <p:nvPr/>
        </p:nvCxnSpPr>
        <p:spPr>
          <a:xfrm>
            <a:off x="1761189" y="3441990"/>
            <a:ext cx="1510222" cy="549889"/>
          </a:xfrm>
          <a:prstGeom prst="bentConnector4">
            <a:avLst>
              <a:gd name="adj1" fmla="val 46098"/>
              <a:gd name="adj2" fmla="val 14157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C4CAF03B-6F08-452E-9680-A6B5EFEA88DB}"/>
              </a:ext>
            </a:extLst>
          </p:cNvPr>
          <p:cNvCxnSpPr>
            <a:cxnSpLocks/>
            <a:stCxn id="170" idx="0"/>
            <a:endCxn id="178" idx="2"/>
          </p:cNvCxnSpPr>
          <p:nvPr/>
        </p:nvCxnSpPr>
        <p:spPr>
          <a:xfrm flipV="1">
            <a:off x="3671963" y="2713368"/>
            <a:ext cx="1" cy="3027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텍스트 개체 틀 2">
            <a:extLst>
              <a:ext uri="{FF2B5EF4-FFF2-40B4-BE49-F238E27FC236}">
                <a16:creationId xmlns:a16="http://schemas.microsoft.com/office/drawing/2014/main" id="{0AE84DB1-EF0A-4554-BD84-99B6E975DEA2}"/>
              </a:ext>
            </a:extLst>
          </p:cNvPr>
          <p:cNvSpPr txBox="1">
            <a:spLocks/>
          </p:cNvSpPr>
          <p:nvPr/>
        </p:nvSpPr>
        <p:spPr>
          <a:xfrm>
            <a:off x="3176788" y="5314155"/>
            <a:ext cx="979787" cy="250668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 b="0">
                <a:latin typeface="+mn-ea"/>
              </a:rPr>
              <a:t>Input</a:t>
            </a: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3E5DA03-23E3-4AC0-A46A-682BF0373795}"/>
              </a:ext>
            </a:extLst>
          </p:cNvPr>
          <p:cNvSpPr/>
          <p:nvPr/>
        </p:nvSpPr>
        <p:spPr bwMode="auto">
          <a:xfrm>
            <a:off x="2866163" y="2341976"/>
            <a:ext cx="1611602" cy="3713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#2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E9C4AD4-4630-476A-AE7F-652FE195BB44}"/>
              </a:ext>
            </a:extLst>
          </p:cNvPr>
          <p:cNvSpPr/>
          <p:nvPr/>
        </p:nvSpPr>
        <p:spPr bwMode="auto">
          <a:xfrm>
            <a:off x="912948" y="3207537"/>
            <a:ext cx="1246565" cy="4689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66AAD7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Encoder #n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9D1B6D9F-B2EF-4D53-9FBD-5C23746FF8C9}"/>
              </a:ext>
            </a:extLst>
          </p:cNvPr>
          <p:cNvCxnSpPr>
            <a:cxnSpLocks/>
            <a:stCxn id="171" idx="3"/>
            <a:endCxn id="178" idx="1"/>
          </p:cNvCxnSpPr>
          <p:nvPr/>
        </p:nvCxnSpPr>
        <p:spPr>
          <a:xfrm flipV="1">
            <a:off x="2159513" y="2527672"/>
            <a:ext cx="706650" cy="914318"/>
          </a:xfrm>
          <a:prstGeom prst="bentConnector3">
            <a:avLst>
              <a:gd name="adj1" fmla="val 4191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60D62B1B-73B7-4A3D-B0B1-4A3BF6F30CB8}"/>
              </a:ext>
            </a:extLst>
          </p:cNvPr>
          <p:cNvSpPr txBox="1">
            <a:spLocks/>
          </p:cNvSpPr>
          <p:nvPr/>
        </p:nvSpPr>
        <p:spPr>
          <a:xfrm>
            <a:off x="3390919" y="1869011"/>
            <a:ext cx="562090" cy="27044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200">
                <a:latin typeface="+mn-ea"/>
              </a:rPr>
              <a:t>…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61D8CBA-E8D9-40E0-B583-611FD9980D1A}"/>
              </a:ext>
            </a:extLst>
          </p:cNvPr>
          <p:cNvCxnSpPr>
            <a:cxnSpLocks/>
            <a:stCxn id="178" idx="0"/>
            <a:endCxn id="34" idx="2"/>
          </p:cNvCxnSpPr>
          <p:nvPr/>
        </p:nvCxnSpPr>
        <p:spPr>
          <a:xfrm flipV="1">
            <a:off x="3671964" y="2139451"/>
            <a:ext cx="0" cy="202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627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인코더</a:t>
            </a:r>
            <a:r>
              <a:rPr lang="en-US" altLang="ko-KR"/>
              <a:t>/</a:t>
            </a:r>
            <a:r>
              <a:rPr lang="ko-KR" altLang="en-US" err="1"/>
              <a:t>디코더의</a:t>
            </a:r>
            <a:r>
              <a:rPr lang="ko-KR" altLang="en-US"/>
              <a:t> 구성 </a:t>
            </a:r>
            <a:r>
              <a:rPr lang="en-US" altLang="ko-KR"/>
              <a:t>: </a:t>
            </a:r>
            <a:r>
              <a:rPr lang="ko-KR" altLang="en-US" err="1"/>
              <a:t>어텐션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 lIns="72000" tIns="36000" rIns="91440" bIns="45720" anchor="t"/>
          <a:lstStyle/>
          <a:p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트랜스포머에서 </a:t>
            </a:r>
            <a:r>
              <a:rPr lang="ko-KR" altLang="en-US">
                <a:solidFill>
                  <a:srgbClr val="24292F"/>
                </a:solidFill>
                <a:latin typeface="Noto Sans KR"/>
                <a:ea typeface="맑은 고딕"/>
              </a:rPr>
              <a:t>인코더와 디코더를 구성하는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어텐션은 인코더의 멀티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-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헤드 셀프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어텐션</a:t>
            </a:r>
            <a:r>
              <a:rPr kumimoji="0" lang="en-US" altLang="ko-KR" b="0">
                <a:solidFill>
                  <a:srgbClr val="0D0D0D"/>
                </a:solidFill>
                <a:ea typeface="맑은 고딕"/>
              </a:rPr>
              <a:t>, </a:t>
            </a:r>
            <a:r>
              <a:rPr kumimoji="0" lang="ko-KR" altLang="en-US" b="0">
                <a:solidFill>
                  <a:srgbClr val="0D0D0D"/>
                </a:solidFill>
                <a:ea typeface="맑은 고딕"/>
              </a:rPr>
              <a:t>디코더의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마스킹된 멀티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-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헤드</a:t>
            </a:r>
            <a:r>
              <a:rPr lang="en-US" altLang="ko-KR">
                <a:solidFill>
                  <a:srgbClr val="24292F"/>
                </a:solidFill>
                <a:latin typeface="Noto Sans KR"/>
                <a:ea typeface="맑은 고딕"/>
              </a:rPr>
              <a:t>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어텐션</a:t>
            </a:r>
            <a:r>
              <a:rPr lang="ko-KR" altLang="en-US" i="0">
                <a:solidFill>
                  <a:srgbClr val="0D0D0D"/>
                </a:solidFill>
                <a:effectLst/>
                <a:latin typeface="Noto Sans KR"/>
                <a:ea typeface="맑은 고딕"/>
              </a:rPr>
              <a:t>과 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인코더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-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디코더 멀티</a:t>
            </a:r>
            <a:r>
              <a:rPr lang="en-US" altLang="ko-KR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-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  <a:ea typeface="맑은 고딕"/>
              </a:rPr>
              <a:t>헤드 어텐션</a:t>
            </a:r>
            <a:r>
              <a:rPr lang="ko-KR" altLang="en-US">
                <a:solidFill>
                  <a:srgbClr val="444444"/>
                </a:solidFill>
                <a:latin typeface="SF Mono"/>
                <a:ea typeface="맑은 고딕"/>
              </a:rPr>
              <a:t>으로 총 세 가지임</a:t>
            </a:r>
            <a:r>
              <a:rPr lang="en-US" altLang="ko-KR">
                <a:solidFill>
                  <a:srgbClr val="444444"/>
                </a:solidFill>
                <a:latin typeface="SF Mono"/>
                <a:ea typeface="맑은 고딕"/>
              </a:rPr>
              <a:t>. </a:t>
            </a:r>
            <a:r>
              <a:rPr lang="ko-KR" altLang="en-US">
                <a:solidFill>
                  <a:srgbClr val="444444"/>
                </a:solidFill>
                <a:latin typeface="SF Mono"/>
                <a:ea typeface="맑은 고딕"/>
              </a:rPr>
              <a:t>멀티</a:t>
            </a:r>
            <a:r>
              <a:rPr lang="en-US" altLang="ko-KR">
                <a:solidFill>
                  <a:srgbClr val="444444"/>
                </a:solidFill>
                <a:latin typeface="SF Mono"/>
                <a:ea typeface="맑은 고딕"/>
              </a:rPr>
              <a:t>-</a:t>
            </a:r>
            <a:r>
              <a:rPr lang="ko-KR" altLang="en-US">
                <a:solidFill>
                  <a:srgbClr val="444444"/>
                </a:solidFill>
                <a:latin typeface="SF Mono"/>
                <a:ea typeface="맑은 고딕"/>
              </a:rPr>
              <a:t>헤드 어텐션은 </a:t>
            </a:r>
            <a:r>
              <a:rPr lang="ko-KR" altLang="en-US" sz="1400">
                <a:effectLst/>
                <a:ea typeface="맑은 고딕"/>
              </a:rPr>
              <a:t>여러 개의 독립적인 어텐션을 병렬로 수행하여 결과를 결합하는 어텐션 모델의 한 종류임</a:t>
            </a:r>
            <a:r>
              <a:rPr lang="en-US" altLang="ko-KR" sz="1400">
                <a:effectLst/>
                <a:ea typeface="맑은 고딕"/>
              </a:rPr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en-US">
                <a:latin typeface="Malgun Gothic"/>
                <a:ea typeface="Malgun Gothic"/>
              </a:rPr>
              <a:t>Scaled Dot-Product Attention</a:t>
            </a:r>
            <a:r>
              <a:rPr lang="ko-KR" altLang="en-US">
                <a:latin typeface="Malgun Gothic"/>
                <a:ea typeface="Malgun Gothic"/>
              </a:rPr>
              <a:t>을 기반으로 계산됨.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7" name="텍스트 개체 틀 2">
            <a:extLst>
              <a:ext uri="{FF2B5EF4-FFF2-40B4-BE49-F238E27FC236}">
                <a16:creationId xmlns:a16="http://schemas.microsoft.com/office/drawing/2014/main" id="{73FF9323-B38C-480D-8644-B9A3AA763DC3}"/>
              </a:ext>
            </a:extLst>
          </p:cNvPr>
          <p:cNvSpPr txBox="1">
            <a:spLocks/>
          </p:cNvSpPr>
          <p:nvPr/>
        </p:nvSpPr>
        <p:spPr>
          <a:xfrm>
            <a:off x="4752320" y="2281602"/>
            <a:ext cx="4472960" cy="296948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>
                <a:latin typeface="+mn-ea"/>
              </a:rPr>
              <a:t>① 멀티</a:t>
            </a:r>
            <a:r>
              <a:rPr kumimoji="0" lang="en-US" altLang="ko-KR">
                <a:latin typeface="+mn-ea"/>
              </a:rPr>
              <a:t>-</a:t>
            </a:r>
            <a:r>
              <a:rPr kumimoji="0" lang="ko-KR" altLang="en-US">
                <a:latin typeface="+mn-ea"/>
              </a:rPr>
              <a:t>헤드 셀프 </a:t>
            </a:r>
            <a:r>
              <a:rPr kumimoji="0" lang="ko-KR" altLang="en-US" err="1">
                <a:latin typeface="+mn-ea"/>
              </a:rPr>
              <a:t>어텐션</a:t>
            </a:r>
            <a:br>
              <a:rPr kumimoji="0" lang="en-US" altLang="ko-KR" b="0">
                <a:latin typeface="+mn-ea"/>
              </a:rPr>
            </a:br>
            <a:r>
              <a:rPr kumimoji="0" lang="en-US" altLang="ko-KR" b="0">
                <a:latin typeface="+mn-ea"/>
              </a:rPr>
              <a:t>   : </a:t>
            </a:r>
            <a:r>
              <a:rPr kumimoji="0" lang="ko-KR" altLang="en-US" b="0">
                <a:latin typeface="+mn-ea"/>
              </a:rPr>
              <a:t>주어진 입력 시퀀스의 단어들에 가중치를 할당하여 단어 간의 관계를 파악</a:t>
            </a:r>
            <a:endParaRPr kumimoji="0" lang="en-US" altLang="ko-KR" b="0">
              <a:latin typeface="+mn-ea"/>
            </a:endParaRPr>
          </a:p>
          <a:p>
            <a:endParaRPr kumimoji="0" lang="en-US" altLang="ko-KR" b="0">
              <a:latin typeface="+mn-ea"/>
            </a:endParaRPr>
          </a:p>
          <a:p>
            <a:endParaRPr kumimoji="0" lang="en-US" altLang="ko-KR" b="0">
              <a:latin typeface="+mn-ea"/>
            </a:endParaRPr>
          </a:p>
          <a:p>
            <a:r>
              <a:rPr kumimoji="0" lang="ko-KR" altLang="en-US">
                <a:latin typeface="+mn-ea"/>
              </a:rPr>
              <a:t>② </a:t>
            </a:r>
            <a:r>
              <a:rPr kumimoji="0" lang="ko-KR" altLang="en-US" err="1">
                <a:latin typeface="+mn-ea"/>
              </a:rPr>
              <a:t>마스킹된</a:t>
            </a:r>
            <a:r>
              <a:rPr kumimoji="0" lang="ko-KR" altLang="en-US">
                <a:latin typeface="+mn-ea"/>
              </a:rPr>
              <a:t> 멀티</a:t>
            </a:r>
            <a:r>
              <a:rPr kumimoji="0" lang="en-US" altLang="ko-KR">
                <a:latin typeface="+mn-ea"/>
              </a:rPr>
              <a:t>-</a:t>
            </a:r>
            <a:r>
              <a:rPr kumimoji="0" lang="ko-KR" altLang="en-US">
                <a:latin typeface="+mn-ea"/>
              </a:rPr>
              <a:t>헤드 셀프 </a:t>
            </a:r>
            <a:r>
              <a:rPr kumimoji="0" lang="ko-KR" altLang="en-US" err="1">
                <a:latin typeface="+mn-ea"/>
              </a:rPr>
              <a:t>어텐션</a:t>
            </a:r>
            <a:endParaRPr kumimoji="0" lang="en-US" altLang="ko-KR">
              <a:latin typeface="+mn-ea"/>
            </a:endParaRPr>
          </a:p>
          <a:p>
            <a:r>
              <a:rPr kumimoji="0" lang="en-US" altLang="ko-KR" b="0">
                <a:latin typeface="+mn-ea"/>
              </a:rPr>
              <a:t>    : </a:t>
            </a:r>
            <a:r>
              <a:rPr kumimoji="0" lang="ko-KR" altLang="en-US" b="0">
                <a:latin typeface="+mn-ea"/>
              </a:rPr>
              <a:t>다음 단어를 예측할 때 미래의 단어를 가리고 현재 단어까지의 정보만 사용</a:t>
            </a:r>
            <a:endParaRPr kumimoji="0" lang="en-US" altLang="ko-KR" b="0">
              <a:latin typeface="+mn-ea"/>
            </a:endParaRPr>
          </a:p>
          <a:p>
            <a:endParaRPr kumimoji="0" lang="ko-KR" altLang="en-US" b="0">
              <a:latin typeface="+mn-ea"/>
            </a:endParaRPr>
          </a:p>
          <a:p>
            <a:endParaRPr kumimoji="0" lang="en-US" altLang="ko-KR" b="0">
              <a:latin typeface="+mn-ea"/>
            </a:endParaRPr>
          </a:p>
          <a:p>
            <a:r>
              <a:rPr kumimoji="0" lang="ko-KR" altLang="en-US">
                <a:latin typeface="+mn-ea"/>
              </a:rPr>
              <a:t>③ 인코더</a:t>
            </a:r>
            <a:r>
              <a:rPr kumimoji="0" lang="en-US" altLang="ko-KR">
                <a:latin typeface="+mn-ea"/>
              </a:rPr>
              <a:t>-</a:t>
            </a:r>
            <a:r>
              <a:rPr kumimoji="0" lang="ko-KR" altLang="en-US" err="1">
                <a:latin typeface="+mn-ea"/>
              </a:rPr>
              <a:t>디코더</a:t>
            </a:r>
            <a:r>
              <a:rPr kumimoji="0" lang="ko-KR" altLang="en-US">
                <a:latin typeface="+mn-ea"/>
              </a:rPr>
              <a:t> 멀티</a:t>
            </a:r>
            <a:r>
              <a:rPr kumimoji="0" lang="en-US" altLang="ko-KR">
                <a:latin typeface="+mn-ea"/>
              </a:rPr>
              <a:t>-</a:t>
            </a:r>
            <a:r>
              <a:rPr kumimoji="0" lang="ko-KR" altLang="en-US">
                <a:latin typeface="+mn-ea"/>
              </a:rPr>
              <a:t>헤드 </a:t>
            </a:r>
            <a:r>
              <a:rPr kumimoji="0" lang="ko-KR" altLang="en-US" err="1">
                <a:latin typeface="+mn-ea"/>
              </a:rPr>
              <a:t>어텐션</a:t>
            </a:r>
            <a:endParaRPr kumimoji="0" lang="en-US" altLang="ko-KR">
              <a:latin typeface="+mn-ea"/>
            </a:endParaRPr>
          </a:p>
          <a:p>
            <a:r>
              <a:rPr kumimoji="0" lang="en-US" altLang="ko-KR" b="0">
                <a:latin typeface="+mn-ea"/>
              </a:rPr>
              <a:t>    : </a:t>
            </a:r>
            <a:r>
              <a:rPr kumimoji="0" lang="ko-KR" altLang="en-US" b="0">
                <a:latin typeface="+mn-ea"/>
              </a:rPr>
              <a:t>출력 시퀀스를 생성할 때 인코더의 출력 정보를 참조하여 입력 시퀀스와의 관계를 고려</a:t>
            </a:r>
            <a:endParaRPr kumimoji="0" lang="en-US" altLang="ko-KR" b="0"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A06B304-CB54-4EB4-B4E1-B486648EC538}"/>
              </a:ext>
            </a:extLst>
          </p:cNvPr>
          <p:cNvGrpSpPr/>
          <p:nvPr/>
        </p:nvGrpSpPr>
        <p:grpSpPr>
          <a:xfrm>
            <a:off x="362308" y="2186222"/>
            <a:ext cx="3903545" cy="3451295"/>
            <a:chOff x="362308" y="2852103"/>
            <a:chExt cx="3903545" cy="3451295"/>
          </a:xfrm>
        </p:grpSpPr>
        <p:sp>
          <p:nvSpPr>
            <p:cNvPr id="239" name="사각형: 둥근 모서리 238">
              <a:extLst>
                <a:ext uri="{FF2B5EF4-FFF2-40B4-BE49-F238E27FC236}">
                  <a16:creationId xmlns:a16="http://schemas.microsoft.com/office/drawing/2014/main" id="{CD5C8F90-5A61-4576-A435-1A21D4099EED}"/>
                </a:ext>
              </a:extLst>
            </p:cNvPr>
            <p:cNvSpPr/>
            <p:nvPr/>
          </p:nvSpPr>
          <p:spPr bwMode="auto">
            <a:xfrm>
              <a:off x="838417" y="4080727"/>
              <a:ext cx="1586217" cy="1400871"/>
            </a:xfrm>
            <a:prstGeom prst="roundRect">
              <a:avLst>
                <a:gd name="adj" fmla="val 925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66AAD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en-US" altLang="ko-KR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911896"/>
              <a:endParaRPr lang="en-US" altLang="ko-KR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911896"/>
              <a:endParaRPr lang="en-US" altLang="ko-KR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911896"/>
              <a:endParaRPr lang="ko-KR" altLang="en-US"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0" name="직선 화살표 연결선 239">
              <a:extLst>
                <a:ext uri="{FF2B5EF4-FFF2-40B4-BE49-F238E27FC236}">
                  <a16:creationId xmlns:a16="http://schemas.microsoft.com/office/drawing/2014/main" id="{6BB1DAC3-AE28-40B3-AEAC-5C511E7B6C0F}"/>
                </a:ext>
              </a:extLst>
            </p:cNvPr>
            <p:cNvCxnSpPr>
              <a:cxnSpLocks/>
              <a:endCxn id="242" idx="2"/>
            </p:cNvCxnSpPr>
            <p:nvPr/>
          </p:nvCxnSpPr>
          <p:spPr>
            <a:xfrm flipV="1">
              <a:off x="1618414" y="5332844"/>
              <a:ext cx="0" cy="9650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1" name="텍스트 개체 틀 2">
              <a:extLst>
                <a:ext uri="{FF2B5EF4-FFF2-40B4-BE49-F238E27FC236}">
                  <a16:creationId xmlns:a16="http://schemas.microsoft.com/office/drawing/2014/main" id="{0CE6C474-51F2-4ECE-9C91-FBA028F59641}"/>
                </a:ext>
              </a:extLst>
            </p:cNvPr>
            <p:cNvSpPr txBox="1">
              <a:spLocks/>
            </p:cNvSpPr>
            <p:nvPr/>
          </p:nvSpPr>
          <p:spPr>
            <a:xfrm>
              <a:off x="999953" y="4663782"/>
              <a:ext cx="1325222" cy="42559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sz="1000" b="0" err="1">
                  <a:solidFill>
                    <a:schemeClr val="bg1"/>
                  </a:solidFill>
                  <a:latin typeface="+mn-ea"/>
                </a:rPr>
                <a:t>Muti</a:t>
              </a:r>
              <a:r>
                <a:rPr kumimoji="0" lang="en-US" altLang="ko-KR" sz="1000" b="0">
                  <a:solidFill>
                    <a:schemeClr val="bg1"/>
                  </a:solidFill>
                  <a:latin typeface="+mn-ea"/>
                </a:rPr>
                <a:t>-head</a:t>
              </a:r>
              <a:br>
                <a:rPr kumimoji="0" lang="en-US" altLang="ko-KR" sz="1000" b="0">
                  <a:solidFill>
                    <a:schemeClr val="bg1"/>
                  </a:solidFill>
                  <a:latin typeface="+mn-ea"/>
                </a:rPr>
              </a:br>
              <a:r>
                <a:rPr kumimoji="0" lang="en-US" altLang="ko-KR" sz="1000" b="0">
                  <a:solidFill>
                    <a:schemeClr val="bg1"/>
                  </a:solidFill>
                  <a:latin typeface="+mn-ea"/>
                </a:rPr>
                <a:t>Self-Attention</a:t>
              </a:r>
            </a:p>
          </p:txBody>
        </p:sp>
        <p:sp>
          <p:nvSpPr>
            <p:cNvPr id="242" name="사각형: 둥근 모서리 241">
              <a:extLst>
                <a:ext uri="{FF2B5EF4-FFF2-40B4-BE49-F238E27FC236}">
                  <a16:creationId xmlns:a16="http://schemas.microsoft.com/office/drawing/2014/main" id="{BACFC0F1-3BF4-4344-8333-9EE5E45A2BA0}"/>
                </a:ext>
              </a:extLst>
            </p:cNvPr>
            <p:cNvSpPr/>
            <p:nvPr/>
          </p:nvSpPr>
          <p:spPr bwMode="auto">
            <a:xfrm>
              <a:off x="1053364" y="4715452"/>
              <a:ext cx="1130099" cy="61739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 eaLnBrk="0" latinLnBrk="0" hangingPunct="0">
                <a:spcBef>
                  <a:spcPts val="0"/>
                </a:spcBef>
              </a:pPr>
              <a:r>
                <a:rPr lang="ko-KR" altLang="en-US" sz="10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멀티</a:t>
              </a:r>
              <a:r>
                <a:rPr lang="en-US" altLang="ko-KR" sz="10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10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헤드</a:t>
              </a:r>
              <a:br>
                <a:rPr lang="en-US" altLang="ko-KR" sz="10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0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셀프 </a:t>
              </a:r>
              <a:r>
                <a:rPr lang="ko-KR" altLang="en-US" sz="1000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어텐션</a:t>
              </a:r>
              <a:endParaRPr lang="en-US" altLang="ko-KR" sz="1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4" name="직선 화살표 연결선 243">
              <a:extLst>
                <a:ext uri="{FF2B5EF4-FFF2-40B4-BE49-F238E27FC236}">
                  <a16:creationId xmlns:a16="http://schemas.microsoft.com/office/drawing/2014/main" id="{467E637C-CDBD-4B61-8E21-7D8F5D034CC4}"/>
                </a:ext>
              </a:extLst>
            </p:cNvPr>
            <p:cNvCxnSpPr>
              <a:cxnSpLocks/>
              <a:stCxn id="242" idx="0"/>
              <a:endCxn id="243" idx="2"/>
            </p:cNvCxnSpPr>
            <p:nvPr/>
          </p:nvCxnSpPr>
          <p:spPr>
            <a:xfrm flipV="1">
              <a:off x="1618414" y="4490717"/>
              <a:ext cx="0" cy="2247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82994E-749E-4774-BEE2-92F912CD0618}"/>
                </a:ext>
              </a:extLst>
            </p:cNvPr>
            <p:cNvSpPr txBox="1"/>
            <p:nvPr/>
          </p:nvSpPr>
          <p:spPr>
            <a:xfrm>
              <a:off x="2171944" y="2852103"/>
              <a:ext cx="1568616" cy="307777"/>
            </a:xfrm>
            <a:prstGeom prst="rect">
              <a:avLst/>
            </a:prstGeom>
            <a:solidFill>
              <a:srgbClr val="F2F2F2">
                <a:alpha val="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>
                  <a:latin typeface="+mn-ea"/>
                  <a:ea typeface="+mn-ea"/>
                </a:rPr>
                <a:t>Decoders</a:t>
              </a:r>
              <a:endParaRPr lang="ko-KR" altLang="en-US" b="0">
                <a:latin typeface="+mn-ea"/>
                <a:ea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5C0545-6275-4D7E-91B5-8A1D28AFB001}"/>
                </a:ext>
              </a:extLst>
            </p:cNvPr>
            <p:cNvSpPr txBox="1"/>
            <p:nvPr/>
          </p:nvSpPr>
          <p:spPr>
            <a:xfrm>
              <a:off x="362308" y="3764879"/>
              <a:ext cx="1568616" cy="307777"/>
            </a:xfrm>
            <a:prstGeom prst="rect">
              <a:avLst/>
            </a:prstGeom>
            <a:solidFill>
              <a:srgbClr val="F2F2F2">
                <a:alpha val="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>
                  <a:latin typeface="+mn-ea"/>
                  <a:ea typeface="+mn-ea"/>
                </a:rPr>
                <a:t>Encoders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4C8F52-A88F-4BAC-B1E7-AE234FE5DB80}"/>
                </a:ext>
              </a:extLst>
            </p:cNvPr>
            <p:cNvSpPr txBox="1"/>
            <p:nvPr/>
          </p:nvSpPr>
          <p:spPr>
            <a:xfrm>
              <a:off x="798830" y="4490717"/>
              <a:ext cx="429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0">
                  <a:latin typeface="+mn-ea"/>
                  <a:ea typeface="+mn-ea"/>
                </a:rPr>
                <a:t>①</a:t>
              </a: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B3B7E9B7-25B4-4E10-8C48-73D72A0C8130}"/>
                </a:ext>
              </a:extLst>
            </p:cNvPr>
            <p:cNvSpPr/>
            <p:nvPr/>
          </p:nvSpPr>
          <p:spPr bwMode="auto">
            <a:xfrm>
              <a:off x="2679636" y="3167201"/>
              <a:ext cx="1586217" cy="2310136"/>
            </a:xfrm>
            <a:prstGeom prst="roundRect">
              <a:avLst>
                <a:gd name="adj" fmla="val 78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C1272D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kumimoji="0" lang="en-US" altLang="ko-KR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  <a:p>
              <a:pPr algn="ctr" defTabSz="911896"/>
              <a:endParaRPr kumimoji="0" lang="en-US" altLang="ko-KR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  <a:p>
              <a:pPr algn="ctr" defTabSz="911896"/>
              <a:endParaRPr kumimoji="0" lang="en-US" altLang="ko-KR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  <a:p>
              <a:pPr algn="ctr" defTabSz="911896"/>
              <a:endParaRPr kumimoji="0" lang="ko-KR" altLang="en-US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</p:txBody>
        </p: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AEC46CFA-7435-42B6-BEA9-3454F9609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670" y="2889656"/>
              <a:ext cx="0" cy="8526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D57F642B-7DC4-45D1-A82F-B612B726B46D}"/>
                </a:ext>
              </a:extLst>
            </p:cNvPr>
            <p:cNvSpPr/>
            <p:nvPr/>
          </p:nvSpPr>
          <p:spPr bwMode="auto">
            <a:xfrm>
              <a:off x="2887620" y="3739604"/>
              <a:ext cx="1130099" cy="61739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 hangingPunct="0">
                <a:spcBef>
                  <a:spcPts val="0"/>
                </a:spcBef>
              </a:pP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텍스트 개체 틀 2">
              <a:extLst>
                <a:ext uri="{FF2B5EF4-FFF2-40B4-BE49-F238E27FC236}">
                  <a16:creationId xmlns:a16="http://schemas.microsoft.com/office/drawing/2014/main" id="{2650D3C3-3344-4275-AC16-5039F1B2EEF5}"/>
                </a:ext>
              </a:extLst>
            </p:cNvPr>
            <p:cNvSpPr txBox="1">
              <a:spLocks/>
            </p:cNvSpPr>
            <p:nvPr/>
          </p:nvSpPr>
          <p:spPr>
            <a:xfrm>
              <a:off x="2798568" y="3866520"/>
              <a:ext cx="1325222" cy="425595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ko-KR" altLang="en-US" sz="1000" b="0">
                  <a:latin typeface="+mn-ea"/>
                </a:rPr>
                <a:t>인코더</a:t>
              </a:r>
              <a:r>
                <a:rPr kumimoji="0" lang="en-US" altLang="ko-KR" sz="1000" b="0">
                  <a:latin typeface="+mn-ea"/>
                </a:rPr>
                <a:t>-</a:t>
              </a:r>
              <a:r>
                <a:rPr kumimoji="0" lang="ko-KR" altLang="en-US" sz="1000" b="0" err="1">
                  <a:latin typeface="+mn-ea"/>
                </a:rPr>
                <a:t>디코더</a:t>
              </a:r>
              <a:br>
                <a:rPr kumimoji="0" lang="en-US" altLang="ko-KR" sz="1000" b="0">
                  <a:latin typeface="+mn-ea"/>
                </a:rPr>
              </a:br>
              <a:r>
                <a:rPr kumimoji="0" lang="ko-KR" altLang="en-US" sz="1000" b="0">
                  <a:latin typeface="+mn-ea"/>
                </a:rPr>
                <a:t>멀티</a:t>
              </a:r>
              <a:r>
                <a:rPr kumimoji="0" lang="en-US" altLang="ko-KR" sz="1000" b="0">
                  <a:latin typeface="+mn-ea"/>
                </a:rPr>
                <a:t>-</a:t>
              </a:r>
              <a:r>
                <a:rPr kumimoji="0" lang="ko-KR" altLang="en-US" sz="1000" b="0">
                  <a:latin typeface="+mn-ea"/>
                </a:rPr>
                <a:t>헤드</a:t>
              </a:r>
              <a:r>
                <a:rPr kumimoji="0" lang="en-US" altLang="ko-KR" sz="1000" b="0">
                  <a:latin typeface="+mn-ea"/>
                </a:rPr>
                <a:t> </a:t>
              </a:r>
              <a:r>
                <a:rPr kumimoji="0" lang="ko-KR" altLang="en-US" sz="1000" b="0" err="1">
                  <a:latin typeface="+mn-ea"/>
                </a:rPr>
                <a:t>어텐션</a:t>
              </a:r>
              <a:endParaRPr kumimoji="0" lang="en-US" altLang="ko-KR" sz="1000" b="0">
                <a:latin typeface="+mn-ea"/>
              </a:endParaRPr>
            </a:p>
          </p:txBody>
        </p:sp>
        <p:cxnSp>
          <p:nvCxnSpPr>
            <p:cNvPr id="144" name="연결선: 꺾임 143">
              <a:extLst>
                <a:ext uri="{FF2B5EF4-FFF2-40B4-BE49-F238E27FC236}">
                  <a16:creationId xmlns:a16="http://schemas.microsoft.com/office/drawing/2014/main" id="{360EB1B5-464A-446E-8FFA-0DACE8AF545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266218" y="4547125"/>
              <a:ext cx="738516" cy="365613"/>
            </a:xfrm>
            <a:prstGeom prst="bentConnector3">
              <a:avLst>
                <a:gd name="adj1" fmla="val 7579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FB586431-C619-497A-9F51-F98AB24747B3}"/>
                </a:ext>
              </a:extLst>
            </p:cNvPr>
            <p:cNvSpPr/>
            <p:nvPr/>
          </p:nvSpPr>
          <p:spPr bwMode="auto">
            <a:xfrm>
              <a:off x="2887619" y="3345760"/>
              <a:ext cx="1130099" cy="25151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66AAD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sz="1200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피드포워드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8F8D2A22-7959-4315-9DD4-4D65969E45A8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 flipV="1">
              <a:off x="3452670" y="5287511"/>
              <a:ext cx="0" cy="10158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558F08A2-0E92-423B-B5DC-18F07969309A}"/>
                </a:ext>
              </a:extLst>
            </p:cNvPr>
            <p:cNvSpPr/>
            <p:nvPr/>
          </p:nvSpPr>
          <p:spPr bwMode="auto">
            <a:xfrm>
              <a:off x="2887620" y="4670119"/>
              <a:ext cx="1130099" cy="61739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 hangingPunct="0">
                <a:spcBef>
                  <a:spcPts val="0"/>
                </a:spcBef>
              </a:pP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텍스트 개체 틀 2">
              <a:extLst>
                <a:ext uri="{FF2B5EF4-FFF2-40B4-BE49-F238E27FC236}">
                  <a16:creationId xmlns:a16="http://schemas.microsoft.com/office/drawing/2014/main" id="{6170672E-8548-4AC5-9DD5-C5BC8681B95C}"/>
                </a:ext>
              </a:extLst>
            </p:cNvPr>
            <p:cNvSpPr txBox="1">
              <a:spLocks/>
            </p:cNvSpPr>
            <p:nvPr/>
          </p:nvSpPr>
          <p:spPr>
            <a:xfrm>
              <a:off x="2798568" y="4721488"/>
              <a:ext cx="1325222" cy="425595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ko-KR" altLang="en-US" sz="1000" b="0" err="1">
                  <a:latin typeface="+mn-ea"/>
                </a:rPr>
                <a:t>마스킹된</a:t>
              </a:r>
              <a:endParaRPr kumimoji="0" lang="en-US" altLang="ko-KR" sz="1000" b="0">
                <a:latin typeface="+mn-ea"/>
              </a:endParaRPr>
            </a:p>
            <a:p>
              <a:pPr algn="ctr"/>
              <a:r>
                <a:rPr kumimoji="0" lang="ko-KR" altLang="en-US" sz="1000" b="0">
                  <a:latin typeface="+mn-ea"/>
                </a:rPr>
                <a:t>멀티</a:t>
              </a:r>
              <a:r>
                <a:rPr kumimoji="0" lang="en-US" altLang="ko-KR" sz="1000" b="0">
                  <a:latin typeface="+mn-ea"/>
                </a:rPr>
                <a:t>-</a:t>
              </a:r>
              <a:r>
                <a:rPr kumimoji="0" lang="ko-KR" altLang="en-US" sz="1000" b="0">
                  <a:latin typeface="+mn-ea"/>
                </a:rPr>
                <a:t>헤드 </a:t>
              </a:r>
              <a:endParaRPr kumimoji="0" lang="en-US" altLang="ko-KR" sz="1000" b="0">
                <a:latin typeface="+mn-ea"/>
              </a:endParaRPr>
            </a:p>
            <a:p>
              <a:pPr algn="ctr"/>
              <a:r>
                <a:rPr kumimoji="0" lang="ko-KR" altLang="en-US" sz="1000" b="0">
                  <a:latin typeface="+mn-ea"/>
                </a:rPr>
                <a:t>셀프 </a:t>
              </a:r>
              <a:r>
                <a:rPr kumimoji="0" lang="ko-KR" altLang="en-US" sz="1000" b="0" err="1">
                  <a:latin typeface="+mn-ea"/>
                </a:rPr>
                <a:t>어텐션</a:t>
              </a:r>
              <a:endParaRPr kumimoji="0" lang="en-US" altLang="ko-KR" sz="1000" b="0">
                <a:latin typeface="+mn-ea"/>
              </a:endParaRPr>
            </a:p>
          </p:txBody>
        </p:sp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9E857B7B-A240-403B-81AF-BDB95D430D47}"/>
                </a:ext>
              </a:extLst>
            </p:cNvPr>
            <p:cNvSpPr/>
            <p:nvPr/>
          </p:nvSpPr>
          <p:spPr bwMode="auto">
            <a:xfrm>
              <a:off x="2732172" y="5577414"/>
              <a:ext cx="1440996" cy="261187"/>
            </a:xfrm>
            <a:prstGeom prst="roundRect">
              <a:avLst/>
            </a:prstGeom>
            <a:solidFill>
              <a:srgbClr val="BB9FCF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 eaLnBrk="0" latinLnBrk="0" hangingPunct="0">
                <a:spcBef>
                  <a:spcPts val="0"/>
                </a:spcBef>
              </a:pPr>
              <a:r>
                <a:rPr kumimoji="0" lang="en-US" altLang="ko-KR" sz="1000" b="0">
                  <a:solidFill>
                    <a:schemeClr val="bg1"/>
                  </a:solidFill>
                  <a:latin typeface="+mn-ea"/>
                </a:rPr>
                <a:t>Positional Encoding</a:t>
              </a:r>
            </a:p>
          </p:txBody>
        </p: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6A4433A3-1970-4CE3-A4D7-A94453210685}"/>
                </a:ext>
              </a:extLst>
            </p:cNvPr>
            <p:cNvGrpSpPr/>
            <p:nvPr/>
          </p:nvGrpSpPr>
          <p:grpSpPr>
            <a:xfrm>
              <a:off x="3034076" y="5918069"/>
              <a:ext cx="837184" cy="289096"/>
              <a:chOff x="4740131" y="5238866"/>
              <a:chExt cx="837184" cy="289096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F9810C46-C0A5-4319-BD6E-0C5FF6E699EF}"/>
                  </a:ext>
                </a:extLst>
              </p:cNvPr>
              <p:cNvSpPr/>
              <p:nvPr/>
            </p:nvSpPr>
            <p:spPr bwMode="auto">
              <a:xfrm>
                <a:off x="4740131" y="5238866"/>
                <a:ext cx="837184" cy="261187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 sz="1800" b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6" name="텍스트 개체 틀 2">
                <a:extLst>
                  <a:ext uri="{FF2B5EF4-FFF2-40B4-BE49-F238E27FC236}">
                    <a16:creationId xmlns:a16="http://schemas.microsoft.com/office/drawing/2014/main" id="{9C10C79B-05D3-441A-A273-CE05F37938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1975" y="5256085"/>
                <a:ext cx="825340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0" lang="en-US" altLang="ko-KR" sz="1000" b="0">
                    <a:solidFill>
                      <a:schemeClr val="bg1"/>
                    </a:solidFill>
                    <a:latin typeface="+mn-ea"/>
                  </a:rPr>
                  <a:t>embedding</a:t>
                </a:r>
              </a:p>
            </p:txBody>
          </p:sp>
        </p:grpSp>
        <p:sp>
          <p:nvSpPr>
            <p:cNvPr id="245" name="사각형: 둥근 모서리 244">
              <a:extLst>
                <a:ext uri="{FF2B5EF4-FFF2-40B4-BE49-F238E27FC236}">
                  <a16:creationId xmlns:a16="http://schemas.microsoft.com/office/drawing/2014/main" id="{3FE8E4DE-832E-4401-855D-6CD49179E0D8}"/>
                </a:ext>
              </a:extLst>
            </p:cNvPr>
            <p:cNvSpPr/>
            <p:nvPr/>
          </p:nvSpPr>
          <p:spPr bwMode="auto">
            <a:xfrm>
              <a:off x="897916" y="5576312"/>
              <a:ext cx="1440996" cy="261187"/>
            </a:xfrm>
            <a:prstGeom prst="roundRect">
              <a:avLst/>
            </a:prstGeom>
            <a:solidFill>
              <a:srgbClr val="BB9FCF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 eaLnBrk="0" latinLnBrk="0" hangingPunct="0">
                <a:spcBef>
                  <a:spcPts val="0"/>
                </a:spcBef>
              </a:pPr>
              <a:r>
                <a:rPr kumimoji="0" lang="en-US" altLang="ko-KR" sz="1000" b="0">
                  <a:solidFill>
                    <a:schemeClr val="bg1"/>
                  </a:solidFill>
                  <a:latin typeface="+mn-ea"/>
                </a:rPr>
                <a:t>Positional Encoding</a:t>
              </a:r>
            </a:p>
          </p:txBody>
        </p: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E888AD08-89CE-4CD1-8E04-7368115510DB}"/>
                </a:ext>
              </a:extLst>
            </p:cNvPr>
            <p:cNvGrpSpPr/>
            <p:nvPr/>
          </p:nvGrpSpPr>
          <p:grpSpPr>
            <a:xfrm>
              <a:off x="1199820" y="5916967"/>
              <a:ext cx="837184" cy="289096"/>
              <a:chOff x="4740131" y="5238866"/>
              <a:chExt cx="837184" cy="289096"/>
            </a:xfrm>
          </p:grpSpPr>
          <p:sp>
            <p:nvSpPr>
              <p:cNvPr id="247" name="사각형: 둥근 모서리 246">
                <a:extLst>
                  <a:ext uri="{FF2B5EF4-FFF2-40B4-BE49-F238E27FC236}">
                    <a16:creationId xmlns:a16="http://schemas.microsoft.com/office/drawing/2014/main" id="{60090633-16AF-4739-9635-6DE820D0ECC3}"/>
                  </a:ext>
                </a:extLst>
              </p:cNvPr>
              <p:cNvSpPr/>
              <p:nvPr/>
            </p:nvSpPr>
            <p:spPr bwMode="auto">
              <a:xfrm>
                <a:off x="4740131" y="5238866"/>
                <a:ext cx="837184" cy="261187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 sz="1800" b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8" name="텍스트 개체 틀 2">
                <a:extLst>
                  <a:ext uri="{FF2B5EF4-FFF2-40B4-BE49-F238E27FC236}">
                    <a16:creationId xmlns:a16="http://schemas.microsoft.com/office/drawing/2014/main" id="{4352A24E-6467-49E7-9527-8C62E45E54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1975" y="5256085"/>
                <a:ext cx="825340" cy="27187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0" lang="en-US" altLang="ko-KR" sz="1000" b="0">
                    <a:solidFill>
                      <a:schemeClr val="bg1"/>
                    </a:solidFill>
                    <a:latin typeface="+mn-ea"/>
                  </a:rPr>
                  <a:t>embedding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17390C-3DC3-4FFC-83EE-1DAB8EE4F7C5}"/>
                </a:ext>
              </a:extLst>
            </p:cNvPr>
            <p:cNvSpPr txBox="1"/>
            <p:nvPr/>
          </p:nvSpPr>
          <p:spPr>
            <a:xfrm>
              <a:off x="2628845" y="3556764"/>
              <a:ext cx="3274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0">
                  <a:latin typeface="+mn-ea"/>
                  <a:ea typeface="+mn-ea"/>
                </a:rPr>
                <a:t>③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3C7227-BBC7-4BCA-84FD-FB74FA0D12E7}"/>
                </a:ext>
              </a:extLst>
            </p:cNvPr>
            <p:cNvSpPr txBox="1"/>
            <p:nvPr/>
          </p:nvSpPr>
          <p:spPr>
            <a:xfrm>
              <a:off x="2627175" y="4454376"/>
              <a:ext cx="347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0">
                  <a:latin typeface="+mn-ea"/>
                  <a:ea typeface="+mn-ea"/>
                </a:rPr>
                <a:t>②</a:t>
              </a:r>
            </a:p>
          </p:txBody>
        </p:sp>
        <p:cxnSp>
          <p:nvCxnSpPr>
            <p:cNvPr id="253" name="연결선: 꺾임 252">
              <a:extLst>
                <a:ext uri="{FF2B5EF4-FFF2-40B4-BE49-F238E27FC236}">
                  <a16:creationId xmlns:a16="http://schemas.microsoft.com/office/drawing/2014/main" id="{C008E48A-D106-4F25-81B4-8870142A493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05916" y="3551235"/>
              <a:ext cx="117798" cy="1496615"/>
            </a:xfrm>
            <a:prstGeom prst="bentConnector5">
              <a:avLst>
                <a:gd name="adj1" fmla="val -194061"/>
                <a:gd name="adj2" fmla="val 62729"/>
                <a:gd name="adj3" fmla="val 208351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사각형: 둥근 모서리 242">
              <a:extLst>
                <a:ext uri="{FF2B5EF4-FFF2-40B4-BE49-F238E27FC236}">
                  <a16:creationId xmlns:a16="http://schemas.microsoft.com/office/drawing/2014/main" id="{0998D254-5F17-411F-869D-146D445DCB39}"/>
                </a:ext>
              </a:extLst>
            </p:cNvPr>
            <p:cNvSpPr/>
            <p:nvPr/>
          </p:nvSpPr>
          <p:spPr bwMode="auto">
            <a:xfrm>
              <a:off x="1053364" y="4239198"/>
              <a:ext cx="1130099" cy="25151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66AAD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sz="1200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피드포워드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138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멀티</a:t>
            </a:r>
            <a:r>
              <a:rPr lang="en-US" altLang="ko-KR"/>
              <a:t>-</a:t>
            </a:r>
            <a:r>
              <a:rPr lang="ko-KR" altLang="en-US"/>
              <a:t>헤드 셀프 </a:t>
            </a:r>
            <a:r>
              <a:rPr lang="ko-KR" altLang="en-US" err="1"/>
              <a:t>어텐션</a:t>
            </a:r>
            <a:r>
              <a:rPr lang="ko-KR" altLang="en-US"/>
              <a:t> </a:t>
            </a:r>
            <a:r>
              <a:rPr lang="en-US" altLang="ko-KR"/>
              <a:t>: 1. </a:t>
            </a:r>
            <a:r>
              <a:rPr lang="ko-KR" altLang="en-US"/>
              <a:t>셀프</a:t>
            </a:r>
            <a:r>
              <a:rPr lang="en-US" altLang="ko-KR"/>
              <a:t> </a:t>
            </a:r>
            <a:r>
              <a:rPr lang="ko-KR" altLang="en-US" err="1"/>
              <a:t>어텐션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표 39">
                <a:extLst>
                  <a:ext uri="{FF2B5EF4-FFF2-40B4-BE49-F238E27FC236}">
                    <a16:creationId xmlns:a16="http://schemas.microsoft.com/office/drawing/2014/main" id="{F598D6A7-75D9-454C-91A3-9D1B5E4798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18995" y="2412076"/>
              <a:ext cx="3473559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9.51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65.1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15.5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98.1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16.4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8.41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14.8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표 39">
                <a:extLst>
                  <a:ext uri="{FF2B5EF4-FFF2-40B4-BE49-F238E27FC236}">
                    <a16:creationId xmlns:a16="http://schemas.microsoft.com/office/drawing/2014/main" id="{F598D6A7-75D9-454C-91A3-9D1B5E4798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18995" y="2412076"/>
              <a:ext cx="3473559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9.51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65.1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15.5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98.1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16.4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8.41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14.8</a:t>
                          </a:r>
                          <a:endParaRPr lang="ko-KR" altLang="en-US" sz="12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2A7FE1AE-BAA4-4594-8169-2A064B1AABB9}"/>
              </a:ext>
            </a:extLst>
          </p:cNvPr>
          <p:cNvSpPr txBox="1"/>
          <p:nvPr/>
        </p:nvSpPr>
        <p:spPr>
          <a:xfrm>
            <a:off x="4281697" y="2020610"/>
            <a:ext cx="12345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>
                <a:latin typeface="+mn-ea"/>
                <a:ea typeface="+mn-ea"/>
              </a:rPr>
              <a:t>입력행렬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X</a:t>
            </a:r>
            <a:endParaRPr lang="ko-KR" altLang="en-US" sz="120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39">
                <a:extLst>
                  <a:ext uri="{FF2B5EF4-FFF2-40B4-BE49-F238E27FC236}">
                    <a16:creationId xmlns:a16="http://schemas.microsoft.com/office/drawing/2014/main" id="{FD0072CA-189D-4B61-92D1-808DB51A3DA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8661" y="4233819"/>
              <a:ext cx="3473559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3.69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7.42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7.07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57.6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9.83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6.45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39">
                <a:extLst>
                  <a:ext uri="{FF2B5EF4-FFF2-40B4-BE49-F238E27FC236}">
                    <a16:creationId xmlns:a16="http://schemas.microsoft.com/office/drawing/2014/main" id="{FD0072CA-189D-4B61-92D1-808DB51A3DA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8661" y="4233819"/>
              <a:ext cx="3473559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3.69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7.42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2791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7.07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57.6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2791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9.83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6.45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2791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4BD4D257-5388-4521-804A-6980B764A758}"/>
              </a:ext>
            </a:extLst>
          </p:cNvPr>
          <p:cNvSpPr/>
          <p:nvPr/>
        </p:nvSpPr>
        <p:spPr>
          <a:xfrm>
            <a:off x="1410969" y="4241385"/>
            <a:ext cx="2065020" cy="851823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890189A-C176-4C8D-B0B7-19D2CD84C38B}"/>
              </a:ext>
            </a:extLst>
          </p:cNvPr>
          <p:cNvCxnSpPr>
            <a:cxnSpLocks/>
          </p:cNvCxnSpPr>
          <p:nvPr/>
        </p:nvCxnSpPr>
        <p:spPr>
          <a:xfrm flipH="1">
            <a:off x="2532888" y="3500915"/>
            <a:ext cx="2282953" cy="618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텍스트 개체 틀 2">
                <a:extLst>
                  <a:ext uri="{FF2B5EF4-FFF2-40B4-BE49-F238E27FC236}">
                    <a16:creationId xmlns:a16="http://schemas.microsoft.com/office/drawing/2014/main" id="{EEED4FE0-FAE6-4A9D-A1B3-8C7E0A3C6D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7413" y="3675547"/>
                <a:ext cx="521611" cy="27700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22" name="텍스트 개체 틀 2">
                <a:extLst>
                  <a:ext uri="{FF2B5EF4-FFF2-40B4-BE49-F238E27FC236}">
                    <a16:creationId xmlns:a16="http://schemas.microsoft.com/office/drawing/2014/main" id="{EEED4FE0-FAE6-4A9D-A1B3-8C7E0A3C6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413" y="3675547"/>
                <a:ext cx="521611" cy="277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71A2C24-69BC-470A-A004-97026B7122BD}"/>
              </a:ext>
            </a:extLst>
          </p:cNvPr>
          <p:cNvSpPr txBox="1"/>
          <p:nvPr/>
        </p:nvSpPr>
        <p:spPr>
          <a:xfrm>
            <a:off x="1880498" y="5120712"/>
            <a:ext cx="12345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>
                <a:latin typeface="+mn-ea"/>
                <a:ea typeface="+mn-ea"/>
              </a:rPr>
              <a:t>쿼리행렬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Q</a:t>
            </a:r>
            <a:endParaRPr lang="ko-KR" altLang="en-US" sz="120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39">
                <a:extLst>
                  <a:ext uri="{FF2B5EF4-FFF2-40B4-BE49-F238E27FC236}">
                    <a16:creationId xmlns:a16="http://schemas.microsoft.com/office/drawing/2014/main" id="{A4340D9C-7FE5-4A90-85B6-9380A0FCE7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32303" y="4233819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6.78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11.71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0.86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10.10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39">
                <a:extLst>
                  <a:ext uri="{FF2B5EF4-FFF2-40B4-BE49-F238E27FC236}">
                    <a16:creationId xmlns:a16="http://schemas.microsoft.com/office/drawing/2014/main" id="{A4340D9C-7FE5-4A90-85B6-9380A0FCE7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32303" y="4233819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6.78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01163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11.71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0.86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01163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10.10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01163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B31FE60E-122F-4F00-85ED-8054A4E40D22}"/>
              </a:ext>
            </a:extLst>
          </p:cNvPr>
          <p:cNvSpPr/>
          <p:nvPr/>
        </p:nvSpPr>
        <p:spPr>
          <a:xfrm>
            <a:off x="3866440" y="4241385"/>
            <a:ext cx="2065020" cy="870111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A9AF7F-8120-4E8F-8F1C-F6650A20AF47}"/>
              </a:ext>
            </a:extLst>
          </p:cNvPr>
          <p:cNvSpPr txBox="1"/>
          <p:nvPr/>
        </p:nvSpPr>
        <p:spPr>
          <a:xfrm>
            <a:off x="4335969" y="5120858"/>
            <a:ext cx="12345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 err="1">
                <a:latin typeface="+mn-ea"/>
                <a:ea typeface="+mn-ea"/>
              </a:rPr>
              <a:t>키행렬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K</a:t>
            </a:r>
            <a:endParaRPr lang="ko-KR" altLang="en-US" sz="120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표 39">
                <a:extLst>
                  <a:ext uri="{FF2B5EF4-FFF2-40B4-BE49-F238E27FC236}">
                    <a16:creationId xmlns:a16="http://schemas.microsoft.com/office/drawing/2014/main" id="{D51FDBFB-F9A7-4961-B2D0-4BB2DF2F63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1911" y="4233819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67.85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13.11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43.4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표 39">
                <a:extLst>
                  <a:ext uri="{FF2B5EF4-FFF2-40B4-BE49-F238E27FC236}">
                    <a16:creationId xmlns:a16="http://schemas.microsoft.com/office/drawing/2014/main" id="{D51FDBFB-F9A7-4961-B2D0-4BB2DF2F63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1911" y="4233819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67.85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00000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13.11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00000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43.4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00000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04934179-4C4C-4CBC-85E4-34807DBBFCEC}"/>
              </a:ext>
            </a:extLst>
          </p:cNvPr>
          <p:cNvSpPr/>
          <p:nvPr/>
        </p:nvSpPr>
        <p:spPr>
          <a:xfrm>
            <a:off x="6372711" y="4241385"/>
            <a:ext cx="2065020" cy="870111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238E6C-8054-46FB-B76D-93E4809AF98D}"/>
              </a:ext>
            </a:extLst>
          </p:cNvPr>
          <p:cNvSpPr txBox="1"/>
          <p:nvPr/>
        </p:nvSpPr>
        <p:spPr>
          <a:xfrm>
            <a:off x="6792170" y="5120858"/>
            <a:ext cx="12345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 err="1">
                <a:latin typeface="+mn-ea"/>
                <a:ea typeface="+mn-ea"/>
              </a:rPr>
              <a:t>벨류행렬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V</a:t>
            </a:r>
            <a:endParaRPr lang="ko-KR" altLang="en-US" sz="1200">
              <a:latin typeface="+mn-ea"/>
              <a:ea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008269A-BB2E-425C-A5C1-25450BA033C7}"/>
              </a:ext>
            </a:extLst>
          </p:cNvPr>
          <p:cNvCxnSpPr>
            <a:cxnSpLocks/>
          </p:cNvCxnSpPr>
          <p:nvPr/>
        </p:nvCxnSpPr>
        <p:spPr>
          <a:xfrm>
            <a:off x="4815839" y="3500915"/>
            <a:ext cx="39625" cy="641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A95C65A-E5AB-4102-A558-683FBA81886B}"/>
              </a:ext>
            </a:extLst>
          </p:cNvPr>
          <p:cNvCxnSpPr>
            <a:cxnSpLocks/>
          </p:cNvCxnSpPr>
          <p:nvPr/>
        </p:nvCxnSpPr>
        <p:spPr>
          <a:xfrm>
            <a:off x="4815838" y="3500915"/>
            <a:ext cx="2609090" cy="659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텍스트 개체 틀 2">
                <a:extLst>
                  <a:ext uri="{FF2B5EF4-FFF2-40B4-BE49-F238E27FC236}">
                    <a16:creationId xmlns:a16="http://schemas.microsoft.com/office/drawing/2014/main" id="{CD11E6B4-6A58-4592-BBFE-39A58ED005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5840" y="3727452"/>
                <a:ext cx="521611" cy="27700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41" name="텍스트 개체 틀 2">
                <a:extLst>
                  <a:ext uri="{FF2B5EF4-FFF2-40B4-BE49-F238E27FC236}">
                    <a16:creationId xmlns:a16="http://schemas.microsoft.com/office/drawing/2014/main" id="{CD11E6B4-6A58-4592-BBFE-39A58ED00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40" y="3727452"/>
                <a:ext cx="521611" cy="277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텍스트 개체 틀 2">
                <a:extLst>
                  <a:ext uri="{FF2B5EF4-FFF2-40B4-BE49-F238E27FC236}">
                    <a16:creationId xmlns:a16="http://schemas.microsoft.com/office/drawing/2014/main" id="{2C4F5B1A-0845-4B38-B77A-4C9D876408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4290" y="3727452"/>
                <a:ext cx="521611" cy="27700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42" name="텍스트 개체 틀 2">
                <a:extLst>
                  <a:ext uri="{FF2B5EF4-FFF2-40B4-BE49-F238E27FC236}">
                    <a16:creationId xmlns:a16="http://schemas.microsoft.com/office/drawing/2014/main" id="{2C4F5B1A-0845-4B38-B77A-4C9D8764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290" y="3727452"/>
                <a:ext cx="521611" cy="277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양쪽 대괄호 55">
            <a:extLst>
              <a:ext uri="{FF2B5EF4-FFF2-40B4-BE49-F238E27FC236}">
                <a16:creationId xmlns:a16="http://schemas.microsoft.com/office/drawing/2014/main" id="{248BEB3E-196E-4B7B-901E-5914D82A6C34}"/>
              </a:ext>
            </a:extLst>
          </p:cNvPr>
          <p:cNvSpPr/>
          <p:nvPr/>
        </p:nvSpPr>
        <p:spPr>
          <a:xfrm>
            <a:off x="3822954" y="2396471"/>
            <a:ext cx="2065020" cy="886727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텍스트 개체 틀 2">
                <a:extLst>
                  <a:ext uri="{FF2B5EF4-FFF2-40B4-BE49-F238E27FC236}">
                    <a16:creationId xmlns:a16="http://schemas.microsoft.com/office/drawing/2014/main" id="{54C8FD46-5BA9-4F02-A926-D512456E2C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922627"/>
                <a:ext cx="9270641" cy="70895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b="0"/>
                  <a:t>셀프</a:t>
                </a:r>
                <a:r>
                  <a:rPr lang="en-US" altLang="ko-KR" b="0"/>
                  <a:t> </a:t>
                </a:r>
                <a:r>
                  <a:rPr lang="ko-KR" altLang="en-US" b="0" err="1"/>
                  <a:t>어텐션은</a:t>
                </a:r>
                <a:r>
                  <a:rPr lang="ko-KR" altLang="en-US" b="0"/>
                  <a:t> </a:t>
                </a:r>
                <a:r>
                  <a:rPr lang="ko-KR" altLang="en-US" b="0" err="1"/>
                  <a:t>어텐션</a:t>
                </a:r>
                <a:r>
                  <a:rPr lang="ko-KR" altLang="en-US" b="0"/>
                  <a:t> 계산에 필요한 쿼리</a:t>
                </a:r>
                <a:r>
                  <a:rPr lang="en-US" altLang="ko-KR" b="0"/>
                  <a:t>,</a:t>
                </a:r>
                <a:r>
                  <a:rPr lang="ko-KR" altLang="en-US" b="0"/>
                  <a:t>키</a:t>
                </a:r>
                <a:r>
                  <a:rPr lang="en-US" altLang="ko-KR" b="0"/>
                  <a:t>,</a:t>
                </a:r>
                <a:r>
                  <a:rPr lang="ko-KR" altLang="en-US" b="0" err="1"/>
                  <a:t>벨류를</a:t>
                </a:r>
                <a:r>
                  <a:rPr lang="ko-KR" altLang="en-US" b="0"/>
                  <a:t> 하나의 입력행렬 </a:t>
                </a:r>
                <a:r>
                  <a:rPr lang="en-US" altLang="ko-KR" b="0"/>
                  <a:t>X</a:t>
                </a:r>
                <a:r>
                  <a:rPr lang="ko-KR" altLang="en-US" b="0"/>
                  <a:t>로부터 생성함</a:t>
                </a:r>
                <a:r>
                  <a:rPr lang="en-US" altLang="ko-KR" b="0"/>
                  <a:t>. </a:t>
                </a:r>
                <a:r>
                  <a:rPr lang="ko-KR" altLang="en-US" b="0"/>
                  <a:t>즉</a:t>
                </a:r>
                <a:r>
                  <a:rPr lang="en-US" altLang="ko-KR" b="0"/>
                  <a:t>,</a:t>
                </a:r>
                <a:r>
                  <a:rPr lang="ko-KR" altLang="en-US" b="0"/>
                  <a:t> </a:t>
                </a:r>
                <a:r>
                  <a:rPr lang="ko-KR" altLang="en-US" b="0" err="1"/>
                  <a:t>어텐션을</a:t>
                </a:r>
                <a:r>
                  <a:rPr lang="ko-KR" altLang="en-US" b="0"/>
                  <a:t> 자기 자신에게 수행하여 입력 문장 내 모든 단어가 다른 모든 단어와 갖는 관계를 평가하는 것을 의미함</a:t>
                </a:r>
                <a:r>
                  <a:rPr lang="en-US" altLang="ko-KR" b="0"/>
                  <a:t>.</a:t>
                </a:r>
                <a:r>
                  <a:rPr kumimoji="0" lang="en-US" altLang="ko-KR" b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ko-KR" altLang="en-US" b="0" dirty="0">
                        <a:latin typeface="+mn-ea"/>
                      </a:rPr>
                      <m:t>가중치</m:t>
                    </m:r>
                    <m:r>
                      <m:rPr>
                        <m:nor/>
                      </m:rPr>
                      <a:rPr kumimoji="0" lang="ko-KR" altLang="en-US" b="0" dirty="0">
                        <a:latin typeface="+mn-ea"/>
                      </a:rPr>
                      <m:t> </m:t>
                    </m:r>
                    <m:r>
                      <m:rPr>
                        <m:nor/>
                      </m:rPr>
                      <a:rPr kumimoji="0" lang="ko-KR" altLang="en-US" b="0" dirty="0">
                        <a:latin typeface="+mn-ea"/>
                      </a:rPr>
                      <m:t>행렬</m:t>
                    </m:r>
                    <m:r>
                      <m:rPr>
                        <m:nor/>
                      </m:rPr>
                      <a:rPr kumimoji="0" lang="en-US" altLang="ko-KR" b="0" i="0" dirty="0" smtClean="0">
                        <a:latin typeface="+mn-ea"/>
                      </a:rPr>
                      <m:t> </m:t>
                    </m:r>
                    <m:sSup>
                      <m:sSupPr>
                        <m:ctrlPr>
                          <a:rPr kumimoji="0"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m:rPr>
                        <m:nor/>
                      </m:rPr>
                      <a:rPr kumimoji="0" lang="en-US" altLang="ko-KR" b="0" dirty="0">
                        <a:latin typeface="+mn-ea"/>
                      </a:rPr>
                      <m:t>, </m:t>
                    </m:r>
                    <m:sSup>
                      <m:sSupPr>
                        <m:ctrlPr>
                          <a:rPr kumimoji="0"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m:rPr>
                        <m:nor/>
                      </m:rPr>
                      <a:rPr kumimoji="0" lang="en-US" altLang="ko-KR" b="0" dirty="0">
                        <a:latin typeface="+mn-ea"/>
                      </a:rPr>
                      <m:t>, </m:t>
                    </m:r>
                    <m:sSup>
                      <m:sSupPr>
                        <m:ctrlPr>
                          <a:rPr kumimoji="0"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0" lang="en-US" altLang="ko-KR" b="0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kumimoji="0" lang="en-US" altLang="ko-KR" b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0" lang="ko-KR" altLang="en-US" b="0" dirty="0">
                        <a:latin typeface="+mn-ea"/>
                      </a:rPr>
                      <m:t>는</m:t>
                    </m:r>
                  </m:oMath>
                </a14:m>
                <a:r>
                  <a:rPr kumimoji="0" lang="ko-KR" altLang="en-US" b="0">
                    <a:latin typeface="+mn-ea"/>
                  </a:rPr>
                  <a:t> 처음에 임의의 값을 가지며 </a:t>
                </a:r>
                <a:r>
                  <a:rPr kumimoji="0" lang="ko-KR" altLang="en-US" b="0">
                    <a:solidFill>
                      <a:srgbClr val="FF0000"/>
                    </a:solidFill>
                    <a:latin typeface="+mn-ea"/>
                  </a:rPr>
                  <a:t>학습 과정에서 </a:t>
                </a:r>
                <a:r>
                  <a:rPr kumimoji="0" lang="ko-KR" altLang="en-US" b="0" err="1">
                    <a:solidFill>
                      <a:srgbClr val="FF0000"/>
                    </a:solidFill>
                    <a:latin typeface="+mn-ea"/>
                  </a:rPr>
                  <a:t>최적값을</a:t>
                </a:r>
                <a:r>
                  <a:rPr kumimoji="0" lang="ko-KR" altLang="en-US" b="0">
                    <a:solidFill>
                      <a:srgbClr val="FF0000"/>
                    </a:solidFill>
                    <a:latin typeface="+mn-ea"/>
                  </a:rPr>
                  <a:t> 얻음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59" name="텍스트 개체 틀 2">
                <a:extLst>
                  <a:ext uri="{FF2B5EF4-FFF2-40B4-BE49-F238E27FC236}">
                    <a16:creationId xmlns:a16="http://schemas.microsoft.com/office/drawing/2014/main" id="{54C8FD46-5BA9-4F02-A926-D512456E2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922627"/>
                <a:ext cx="9270641" cy="708950"/>
              </a:xfrm>
              <a:prstGeom prst="rect">
                <a:avLst/>
              </a:prstGeom>
              <a:blipFill>
                <a:blip r:embed="rId10"/>
                <a:stretch>
                  <a:fillRect l="-394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83964B1-F49A-499E-9D1B-14E7D1B005B2}"/>
              </a:ext>
            </a:extLst>
          </p:cNvPr>
          <p:cNvSpPr txBox="1"/>
          <p:nvPr/>
        </p:nvSpPr>
        <p:spPr>
          <a:xfrm>
            <a:off x="518662" y="6043555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</a:t>
            </a:r>
            <a:r>
              <a:rPr lang="ko-KR" altLang="en-US" sz="1200" b="0">
                <a:latin typeface="+mn-ea"/>
                <a:ea typeface="+mn-ea"/>
              </a:rPr>
              <a:t>셀프 </a:t>
            </a:r>
            <a:r>
              <a:rPr lang="ko-KR" altLang="en-US" sz="1200" b="0" err="1">
                <a:latin typeface="+mn-ea"/>
                <a:ea typeface="+mn-ea"/>
              </a:rPr>
              <a:t>어텐션의</a:t>
            </a:r>
            <a:r>
              <a:rPr lang="ko-KR" altLang="en-US" sz="1200" b="0">
                <a:latin typeface="+mn-ea"/>
                <a:ea typeface="+mn-ea"/>
              </a:rPr>
              <a:t> 쿼리</a:t>
            </a:r>
            <a:r>
              <a:rPr lang="en-US" altLang="ko-KR" sz="1200" b="0">
                <a:latin typeface="+mn-ea"/>
                <a:ea typeface="+mn-ea"/>
              </a:rPr>
              <a:t>, </a:t>
            </a:r>
            <a:r>
              <a:rPr lang="ko-KR" altLang="en-US" sz="1200" b="0">
                <a:latin typeface="+mn-ea"/>
                <a:ea typeface="+mn-ea"/>
              </a:rPr>
              <a:t>키</a:t>
            </a:r>
            <a:r>
              <a:rPr lang="en-US" altLang="ko-KR" sz="1200" b="0">
                <a:latin typeface="+mn-ea"/>
                <a:ea typeface="+mn-ea"/>
              </a:rPr>
              <a:t>, </a:t>
            </a:r>
            <a:r>
              <a:rPr lang="ko-KR" altLang="en-US" sz="1200" b="0" err="1">
                <a:latin typeface="+mn-ea"/>
                <a:ea typeface="+mn-ea"/>
              </a:rPr>
              <a:t>밸류</a:t>
            </a:r>
            <a:r>
              <a:rPr lang="ko-KR" altLang="en-US" sz="1200" b="0">
                <a:latin typeface="+mn-ea"/>
                <a:ea typeface="+mn-ea"/>
              </a:rPr>
              <a:t> 행렬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9380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(1/5)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>
                <a:latin typeface="+mn-ea"/>
              </a:rPr>
              <a:t>트랜스포머 모델에서는 </a:t>
            </a:r>
            <a:r>
              <a:rPr lang="ko-KR" altLang="en-US" err="1">
                <a:latin typeface="+mn-ea"/>
              </a:rPr>
              <a:t>어텐션</a:t>
            </a:r>
            <a:r>
              <a:rPr lang="ko-KR" altLang="en-US">
                <a:latin typeface="+mn-ea"/>
              </a:rPr>
              <a:t> 함수로 </a:t>
            </a:r>
            <a:r>
              <a:rPr lang="ko-KR" altLang="en-US" err="1">
                <a:latin typeface="+mn-ea"/>
              </a:rPr>
              <a:t>스케일드</a:t>
            </a:r>
            <a:r>
              <a:rPr lang="ko-KR" altLang="en-US">
                <a:latin typeface="+mn-ea"/>
              </a:rPr>
              <a:t> 닷</a:t>
            </a:r>
            <a:r>
              <a:rPr lang="en-US" altLang="ko-KR">
                <a:latin typeface="+mn-ea"/>
              </a:rPr>
              <a:t>-</a:t>
            </a:r>
            <a:r>
              <a:rPr lang="ko-KR" altLang="en-US" err="1">
                <a:latin typeface="+mn-ea"/>
              </a:rPr>
              <a:t>프로덕트을</a:t>
            </a:r>
            <a:r>
              <a:rPr lang="ko-KR" altLang="en-US">
                <a:latin typeface="+mn-ea"/>
              </a:rPr>
              <a:t> 사용함</a:t>
            </a:r>
            <a:r>
              <a:rPr lang="en-US" altLang="ko-KR">
                <a:latin typeface="+mn-ea"/>
              </a:rPr>
              <a:t>. </a:t>
            </a:r>
            <a:r>
              <a:rPr lang="ko-KR" altLang="en-US" err="1">
                <a:latin typeface="+mn-ea"/>
              </a:rPr>
              <a:t>스케일드</a:t>
            </a:r>
            <a:r>
              <a:rPr lang="ko-KR" altLang="en-US">
                <a:latin typeface="+mn-ea"/>
              </a:rPr>
              <a:t> 닷</a:t>
            </a:r>
            <a:r>
              <a:rPr lang="en-US" altLang="ko-KR">
                <a:latin typeface="+mn-ea"/>
              </a:rPr>
              <a:t>-</a:t>
            </a:r>
            <a:r>
              <a:rPr lang="ko-KR" altLang="en-US">
                <a:latin typeface="+mn-ea"/>
              </a:rPr>
              <a:t>프로덕트 </a:t>
            </a:r>
            <a:r>
              <a:rPr lang="ko-KR" altLang="en-US" err="1">
                <a:latin typeface="+mn-ea"/>
              </a:rPr>
              <a:t>어텐션은</a:t>
            </a:r>
            <a:r>
              <a:rPr lang="ko-KR" altLang="en-US">
                <a:latin typeface="+mn-ea"/>
              </a:rPr>
              <a:t> 다음과 같은 과정에 따라 계산됨</a:t>
            </a:r>
            <a:r>
              <a:rPr lang="en-US" altLang="ko-KR">
                <a:latin typeface="+mn-ea"/>
              </a:rPr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E507AB5E-8ADF-4A9C-81F5-E57BD2B9F4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359" y="1524637"/>
                <a:ext cx="8274961" cy="94987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1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쿼리 행렬과 키 행렬 간의 내적</a:t>
                </a:r>
                <a:r>
                  <a:rPr kumimoji="0" lang="en-US" altLang="ko-KR" b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kumimoji="0" lang="en-US" altLang="ko-KR" b="0" dirty="0">
                            <a:latin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ko-KR" b="0">
                    <a:latin typeface="+mn-ea"/>
                  </a:rPr>
                  <a:t>)</a:t>
                </a:r>
                <a:r>
                  <a:rPr kumimoji="0" lang="ko-KR" altLang="en-US" b="0">
                    <a:latin typeface="+mn-ea"/>
                  </a:rPr>
                  <a:t>을 계산하고 유사도 값을 산출함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2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쿼리 행렬과 키 행렬 간의 내적</a:t>
                </a:r>
                <a:r>
                  <a:rPr kumimoji="0" lang="en-US" altLang="ko-KR" b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kumimoji="0" lang="en-US" altLang="ko-KR" b="0" dirty="0">
                            <a:latin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ko-KR" b="0">
                    <a:latin typeface="+mn-ea"/>
                  </a:rPr>
                  <a:t>)</a:t>
                </a:r>
                <a:r>
                  <a:rPr kumimoji="0" lang="ko-KR" altLang="en-US" b="0">
                    <a:latin typeface="+mn-ea"/>
                  </a:rPr>
                  <a:t>를 키 행렬의 차원의 제곱근</a:t>
                </a:r>
                <a:r>
                  <a:rPr kumimoji="0" lang="en-US" altLang="ko-KR" b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kumimoji="0" lang="en-US" altLang="ko-KR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  <m:sub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altLang="ko-KR" b="0">
                    <a:latin typeface="+mn-ea"/>
                  </a:rPr>
                  <a:t>)</a:t>
                </a:r>
                <a:r>
                  <a:rPr kumimoji="0" lang="ko-KR" altLang="en-US" b="0">
                    <a:latin typeface="+mn-ea"/>
                  </a:rPr>
                  <a:t>로 나눔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3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스코어 행렬에 </a:t>
                </a:r>
                <a:r>
                  <a:rPr kumimoji="0" lang="en-US" altLang="ko-KR" b="0" err="1">
                    <a:latin typeface="+mn-ea"/>
                  </a:rPr>
                  <a:t>softmax</a:t>
                </a:r>
                <a:r>
                  <a:rPr kumimoji="0" lang="en-US" altLang="ko-KR" b="0">
                    <a:latin typeface="+mn-ea"/>
                  </a:rPr>
                  <a:t> </a:t>
                </a:r>
                <a:r>
                  <a:rPr kumimoji="0" lang="ko-KR" altLang="en-US" b="0">
                    <a:latin typeface="+mn-ea"/>
                  </a:rPr>
                  <a:t>함수를 적용해 </a:t>
                </a:r>
                <a:r>
                  <a:rPr kumimoji="0" lang="ko-KR" altLang="en-US" b="0" err="1">
                    <a:latin typeface="+mn-ea"/>
                  </a:rPr>
                  <a:t>정규화함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4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스코어 행렬에 </a:t>
                </a:r>
                <a:r>
                  <a:rPr kumimoji="0" lang="ko-KR" altLang="en-US" b="0" err="1">
                    <a:latin typeface="+mn-ea"/>
                  </a:rPr>
                  <a:t>밸류</a:t>
                </a:r>
                <a:r>
                  <a:rPr kumimoji="0" lang="ko-KR" altLang="en-US" b="0">
                    <a:latin typeface="+mn-ea"/>
                  </a:rPr>
                  <a:t> 행렬을 곱해 </a:t>
                </a:r>
                <a:r>
                  <a:rPr kumimoji="0" lang="ko-KR" altLang="en-US" err="1">
                    <a:solidFill>
                      <a:srgbClr val="0000FF"/>
                    </a:solidFill>
                    <a:latin typeface="+mn-ea"/>
                  </a:rPr>
                  <a:t>어텐션</a:t>
                </a:r>
                <a:r>
                  <a:rPr kumimoji="0" lang="ko-KR" altLang="en-US">
                    <a:solidFill>
                      <a:srgbClr val="0000FF"/>
                    </a:solidFill>
                    <a:latin typeface="+mn-ea"/>
                  </a:rPr>
                  <a:t> 행렬 </a:t>
                </a:r>
                <a:r>
                  <a:rPr kumimoji="0" lang="en-US" altLang="ko-KR">
                    <a:solidFill>
                      <a:srgbClr val="0000FF"/>
                    </a:solidFill>
                    <a:latin typeface="+mn-ea"/>
                  </a:rPr>
                  <a:t>Z</a:t>
                </a:r>
                <a:r>
                  <a:rPr kumimoji="0" lang="ko-KR" altLang="en-US" b="0">
                    <a:latin typeface="+mn-ea"/>
                  </a:rPr>
                  <a:t>를 산출함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E507AB5E-8ADF-4A9C-81F5-E57BD2B9F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9" y="1524637"/>
                <a:ext cx="8274961" cy="949875"/>
              </a:xfrm>
              <a:prstGeom prst="rect">
                <a:avLst/>
              </a:prstGeom>
              <a:blipFill>
                <a:blip r:embed="rId3"/>
                <a:stretch>
                  <a:fillRect l="-295"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8E7552E-B0B0-483D-B119-2BB342F3A804}"/>
              </a:ext>
            </a:extLst>
          </p:cNvPr>
          <p:cNvGrpSpPr/>
          <p:nvPr/>
        </p:nvGrpSpPr>
        <p:grpSpPr>
          <a:xfrm>
            <a:off x="1321380" y="2794000"/>
            <a:ext cx="7243293" cy="2355725"/>
            <a:chOff x="1321380" y="2794000"/>
            <a:chExt cx="7243293" cy="23557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CD46A6-61B0-49CB-ADD0-C166574C3C77}"/>
                </a:ext>
              </a:extLst>
            </p:cNvPr>
            <p:cNvSpPr/>
            <p:nvPr/>
          </p:nvSpPr>
          <p:spPr bwMode="auto">
            <a:xfrm>
              <a:off x="6851605" y="3422824"/>
              <a:ext cx="975525" cy="17269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행렬곱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8C9760-91B4-47A3-B1B2-717EB4F60723}"/>
                </a:ext>
              </a:extLst>
            </p:cNvPr>
            <p:cNvSpPr/>
            <p:nvPr/>
          </p:nvSpPr>
          <p:spPr bwMode="auto">
            <a:xfrm>
              <a:off x="5182412" y="3422825"/>
              <a:ext cx="1078478" cy="960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Softmax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083076-5EF7-46B9-824B-D9117778054C}"/>
                </a:ext>
              </a:extLst>
            </p:cNvPr>
            <p:cNvSpPr/>
            <p:nvPr/>
          </p:nvSpPr>
          <p:spPr bwMode="auto">
            <a:xfrm>
              <a:off x="3682368" y="3422825"/>
              <a:ext cx="1024354" cy="960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05FFF9-82E7-4621-A0C5-FF8AAA2C2994}"/>
                </a:ext>
              </a:extLst>
            </p:cNvPr>
            <p:cNvSpPr/>
            <p:nvPr/>
          </p:nvSpPr>
          <p:spPr bwMode="auto">
            <a:xfrm>
              <a:off x="2104224" y="3422825"/>
              <a:ext cx="1027474" cy="960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행렬곱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A1F0296-A5CB-47B4-B4A3-ED03F0EBDD4B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4706722" y="3903279"/>
              <a:ext cx="47569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856731F-759F-43B0-A4FC-B25A8D4B8F2F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3131698" y="3903279"/>
              <a:ext cx="55067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B644885-3608-4B2D-8F47-8BE33E5710F3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260890" y="3903279"/>
              <a:ext cx="59071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8079EEE-7B74-41B0-A0E6-2D7459B95F31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flipV="1">
              <a:off x="1628534" y="4751731"/>
              <a:ext cx="5223071" cy="18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F186AEB-A928-41C1-941D-9616889D03BF}"/>
                </a:ext>
              </a:extLst>
            </p:cNvPr>
            <p:cNvCxnSpPr>
              <a:cxnSpLocks/>
            </p:cNvCxnSpPr>
            <p:nvPr/>
          </p:nvCxnSpPr>
          <p:spPr>
            <a:xfrm>
              <a:off x="1628534" y="3644297"/>
              <a:ext cx="45934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BD9519-475F-40D7-9A2E-D6B0DCB7C6A6}"/>
                </a:ext>
              </a:extLst>
            </p:cNvPr>
            <p:cNvSpPr txBox="1"/>
            <p:nvPr/>
          </p:nvSpPr>
          <p:spPr>
            <a:xfrm>
              <a:off x="1321380" y="3419254"/>
              <a:ext cx="30715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Q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D247BC8-BF0D-4179-A5A0-073227E2B73F}"/>
                </a:ext>
              </a:extLst>
            </p:cNvPr>
            <p:cNvSpPr txBox="1"/>
            <p:nvPr/>
          </p:nvSpPr>
          <p:spPr>
            <a:xfrm>
              <a:off x="1321380" y="3952031"/>
              <a:ext cx="30715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K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6C569A2-F11E-4893-BC56-462238031523}"/>
                </a:ext>
              </a:extLst>
            </p:cNvPr>
            <p:cNvSpPr txBox="1"/>
            <p:nvPr/>
          </p:nvSpPr>
          <p:spPr>
            <a:xfrm>
              <a:off x="1321380" y="4566634"/>
              <a:ext cx="30715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V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5" name="텍스트 개체 틀 2">
              <a:extLst>
                <a:ext uri="{FF2B5EF4-FFF2-40B4-BE49-F238E27FC236}">
                  <a16:creationId xmlns:a16="http://schemas.microsoft.com/office/drawing/2014/main" id="{9839460D-1831-4144-9EB1-92DDC97F80D5}"/>
                </a:ext>
              </a:extLst>
            </p:cNvPr>
            <p:cNvSpPr txBox="1">
              <a:spLocks/>
            </p:cNvSpPr>
            <p:nvPr/>
          </p:nvSpPr>
          <p:spPr>
            <a:xfrm>
              <a:off x="2234822" y="2825324"/>
              <a:ext cx="766278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1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C455028D-5CCA-403F-A282-4D8447E36B04}"/>
                </a:ext>
              </a:extLst>
            </p:cNvPr>
            <p:cNvCxnSpPr>
              <a:cxnSpLocks/>
            </p:cNvCxnSpPr>
            <p:nvPr/>
          </p:nvCxnSpPr>
          <p:spPr>
            <a:xfrm>
              <a:off x="1628534" y="4170669"/>
              <a:ext cx="45934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A6E5BDB8-3CE0-455F-8C6D-E8D7DC48210C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2794000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텍스트 개체 틀 2">
              <a:extLst>
                <a:ext uri="{FF2B5EF4-FFF2-40B4-BE49-F238E27FC236}">
                  <a16:creationId xmlns:a16="http://schemas.microsoft.com/office/drawing/2014/main" id="{707EBD69-E549-4162-8A91-872C3D409573}"/>
                </a:ext>
              </a:extLst>
            </p:cNvPr>
            <p:cNvSpPr txBox="1">
              <a:spLocks/>
            </p:cNvSpPr>
            <p:nvPr/>
          </p:nvSpPr>
          <p:spPr>
            <a:xfrm>
              <a:off x="6946981" y="2825324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4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AE4E5A6B-B319-4102-BFB6-E5A45F9BE15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7827130" y="4286275"/>
              <a:ext cx="2835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9A0D185-F1A2-4900-AC16-E1BF4431A930}"/>
                    </a:ext>
                  </a:extLst>
                </p:cNvPr>
                <p:cNvSpPr txBox="1"/>
                <p:nvPr/>
              </p:nvSpPr>
              <p:spPr>
                <a:xfrm>
                  <a:off x="8257519" y="4053888"/>
                  <a:ext cx="30715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9A0D185-F1A2-4900-AC16-E1BF4431A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7519" y="4053888"/>
                  <a:ext cx="307154" cy="415498"/>
                </a:xfrm>
                <a:prstGeom prst="rect">
                  <a:avLst/>
                </a:prstGeom>
                <a:blipFill>
                  <a:blip r:embed="rId4"/>
                  <a:stretch>
                    <a:fillRect l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C2A9C67-CD51-46C2-AB83-8D4E0DD021F1}"/>
                </a:ext>
              </a:extLst>
            </p:cNvPr>
            <p:cNvCxnSpPr>
              <a:cxnSpLocks/>
            </p:cNvCxnSpPr>
            <p:nvPr/>
          </p:nvCxnSpPr>
          <p:spPr>
            <a:xfrm>
              <a:off x="6461760" y="2794000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F53C534-7920-4E18-801D-75793C44B0A3}"/>
                </a:ext>
              </a:extLst>
            </p:cNvPr>
            <p:cNvCxnSpPr>
              <a:cxnSpLocks/>
            </p:cNvCxnSpPr>
            <p:nvPr/>
          </p:nvCxnSpPr>
          <p:spPr>
            <a:xfrm>
              <a:off x="3407033" y="2794000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텍스트 개체 틀 2">
              <a:extLst>
                <a:ext uri="{FF2B5EF4-FFF2-40B4-BE49-F238E27FC236}">
                  <a16:creationId xmlns:a16="http://schemas.microsoft.com/office/drawing/2014/main" id="{55E4CA84-71F3-48EC-B32F-90EC210807DA}"/>
                </a:ext>
              </a:extLst>
            </p:cNvPr>
            <p:cNvSpPr txBox="1">
              <a:spLocks/>
            </p:cNvSpPr>
            <p:nvPr/>
          </p:nvSpPr>
          <p:spPr>
            <a:xfrm>
              <a:off x="5329265" y="2825324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3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sp>
          <p:nvSpPr>
            <p:cNvPr id="121" name="텍스트 개체 틀 2">
              <a:extLst>
                <a:ext uri="{FF2B5EF4-FFF2-40B4-BE49-F238E27FC236}">
                  <a16:creationId xmlns:a16="http://schemas.microsoft.com/office/drawing/2014/main" id="{5BE733A5-0E80-4A39-8F0C-D5998366E1CE}"/>
                </a:ext>
              </a:extLst>
            </p:cNvPr>
            <p:cNvSpPr txBox="1">
              <a:spLocks/>
            </p:cNvSpPr>
            <p:nvPr/>
          </p:nvSpPr>
          <p:spPr>
            <a:xfrm>
              <a:off x="3806235" y="2825324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2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F40DD4-F4BF-4AC6-9713-BFFE90E05D65}"/>
                  </a:ext>
                </a:extLst>
              </p:cNvPr>
              <p:cNvSpPr txBox="1"/>
              <p:nvPr/>
            </p:nvSpPr>
            <p:spPr>
              <a:xfrm>
                <a:off x="3285398" y="5471265"/>
                <a:ext cx="3218217" cy="741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18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0"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kumimoji="0"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ko-KR" sz="1800" b="0">
                                          <a:latin typeface="Cambria Math" panose="02040503050406030204" pitchFamily="18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kumimoji="0" lang="en-US" altLang="ko-KR" sz="1800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kumimoji="0" lang="en-US" altLang="ko-KR" sz="1800" b="0" dirty="0">
                                      <a:latin typeface="+mn-ea"/>
                                    </a:rPr>
                                    <m:t>·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ko-KR" sz="18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kumimoji="0" lang="en-US" altLang="ko-KR" sz="1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ko-KR" sz="18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ko-KR" sz="1800" b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e>
                                <m:sub>
                                  <m:r>
                                    <a:rPr kumimoji="0" lang="en-US" altLang="ko-KR" sz="1800" b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kumimoji="0" lang="en-US" altLang="ko-KR" sz="1800" b="0" dirty="0">
                          <a:latin typeface="+mn-ea"/>
                        </a:rPr>
                        <m:t>·</m:t>
                      </m:r>
                      <m:sSub>
                        <m:sSubPr>
                          <m:ctrlPr>
                            <a:rPr kumimoji="0" lang="en-US" altLang="ko-KR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F40DD4-F4BF-4AC6-9713-BFFE90E05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398" y="5471265"/>
                <a:ext cx="3218217" cy="7417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71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AB27BF-D475-ADC0-8B75-DA189B75B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RNN</a:t>
            </a:r>
            <a:r>
              <a:rPr lang="ko-KR" altLang="en-US"/>
              <a:t> 정의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E6CE4F-6457-F0E8-021F-D30E2F2C1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63934"/>
          </a:xfrm>
        </p:spPr>
        <p:txBody>
          <a:bodyPr/>
          <a:lstStyle/>
          <a:p>
            <a:r>
              <a:rPr lang="en-US" altLang="ko-KR"/>
              <a:t>RNN</a:t>
            </a:r>
            <a:r>
              <a:rPr lang="ko-KR" altLang="en-US"/>
              <a:t>은 </a:t>
            </a:r>
            <a:r>
              <a:rPr lang="ko-KR" altLang="en-US" err="1"/>
              <a:t>시퀀셜</a:t>
            </a:r>
            <a:r>
              <a:rPr lang="ko-KR" altLang="en-US"/>
              <a:t> 데이터를 처리함으로써 연속적인 데이터의 흐름을 파악할 수 있는 인공 신경망임</a:t>
            </a:r>
            <a:r>
              <a:rPr lang="en-US" altLang="ko-KR"/>
              <a:t>. </a:t>
            </a:r>
            <a:r>
              <a:rPr lang="ko-KR" altLang="en-US"/>
              <a:t>신경망 내부의 메모리 셀을 통해 시간에 따른 정보를 저장할 수 있고</a:t>
            </a:r>
            <a:r>
              <a:rPr lang="en-US" altLang="ko-KR"/>
              <a:t>, </a:t>
            </a:r>
            <a:r>
              <a:rPr lang="ko-KR" altLang="en-US"/>
              <a:t>순환적 구조를 가짐</a:t>
            </a:r>
            <a:r>
              <a:rPr lang="en-US" altLang="ko-KR"/>
              <a:t>. </a:t>
            </a:r>
            <a:r>
              <a:rPr lang="ko-KR" altLang="en-US"/>
              <a:t>이러한 구조로 인하여</a:t>
            </a:r>
            <a:r>
              <a:rPr lang="en-US" altLang="ko-KR"/>
              <a:t>,</a:t>
            </a:r>
            <a:r>
              <a:rPr lang="ko-KR" altLang="en-US"/>
              <a:t> 시간의 흐름에 따라 변하는 동적 특징에 대한 모델링이 가능함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003A37A-C1A4-9DC1-70A4-88478411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(Recurrent Neural Network)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C05FD55-41DB-FD12-4BE0-AE553A516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923BD-D4C4-46B2-9D8B-2071D86AA9AE}"/>
              </a:ext>
            </a:extLst>
          </p:cNvPr>
          <p:cNvSpPr txBox="1"/>
          <p:nvPr/>
        </p:nvSpPr>
        <p:spPr>
          <a:xfrm>
            <a:off x="577929" y="5446162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</a:t>
            </a:r>
            <a:r>
              <a:rPr lang="ko-KR" altLang="en-US" sz="1200" b="0">
                <a:latin typeface="+mn-ea"/>
                <a:ea typeface="+mn-ea"/>
              </a:rPr>
              <a:t>인공신경망과 순환신경망 비교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5C1E97-86EE-435A-A2FD-6BCE7D6C0627}"/>
              </a:ext>
            </a:extLst>
          </p:cNvPr>
          <p:cNvSpPr txBox="1"/>
          <p:nvPr/>
        </p:nvSpPr>
        <p:spPr>
          <a:xfrm>
            <a:off x="1162792" y="2422543"/>
            <a:ext cx="18116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0" u="sng">
                <a:latin typeface="+mn-ea"/>
                <a:ea typeface="+mn-ea"/>
              </a:rPr>
              <a:t>일반적인 인공신경망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41A58-F735-49F2-9B66-A2A72F003FAE}"/>
              </a:ext>
            </a:extLst>
          </p:cNvPr>
          <p:cNvSpPr txBox="1"/>
          <p:nvPr/>
        </p:nvSpPr>
        <p:spPr>
          <a:xfrm>
            <a:off x="6505904" y="2422543"/>
            <a:ext cx="23438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0" u="sng">
                <a:latin typeface="+mn-ea"/>
                <a:ea typeface="+mn-ea"/>
              </a:rPr>
              <a:t>순환성을 추가한 인공신경망</a:t>
            </a: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56A73C9B-3628-9928-581C-317434826122}"/>
              </a:ext>
            </a:extLst>
          </p:cNvPr>
          <p:cNvGrpSpPr/>
          <p:nvPr/>
        </p:nvGrpSpPr>
        <p:grpSpPr>
          <a:xfrm>
            <a:off x="464347" y="2976274"/>
            <a:ext cx="8892151" cy="1824952"/>
            <a:chOff x="464347" y="2976274"/>
            <a:chExt cx="8892151" cy="182495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3F77697-EC2E-075D-05D4-01777762D66E}"/>
                </a:ext>
              </a:extLst>
            </p:cNvPr>
            <p:cNvGrpSpPr/>
            <p:nvPr/>
          </p:nvGrpSpPr>
          <p:grpSpPr>
            <a:xfrm>
              <a:off x="464347" y="3208020"/>
              <a:ext cx="675916" cy="1427608"/>
              <a:chOff x="452617" y="4914900"/>
              <a:chExt cx="675916" cy="1427608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557E31E-A6B7-C491-9B5F-173C2A0102EF}"/>
                  </a:ext>
                </a:extLst>
              </p:cNvPr>
              <p:cNvSpPr/>
              <p:nvPr/>
            </p:nvSpPr>
            <p:spPr>
              <a:xfrm>
                <a:off x="611240" y="4914900"/>
                <a:ext cx="361950" cy="1095375"/>
              </a:xfrm>
              <a:prstGeom prst="rect">
                <a:avLst/>
              </a:prstGeom>
              <a:solidFill>
                <a:srgbClr val="F1CBCA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046D00D-C11A-CDF3-E6DA-033E9300CF3B}"/>
                  </a:ext>
                </a:extLst>
              </p:cNvPr>
              <p:cNvSpPr/>
              <p:nvPr/>
            </p:nvSpPr>
            <p:spPr>
              <a:xfrm>
                <a:off x="668206" y="5004082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FA7411B-78A9-4522-97DC-74AD20D8A5DC}"/>
                  </a:ext>
                </a:extLst>
              </p:cNvPr>
              <p:cNvSpPr/>
              <p:nvPr/>
            </p:nvSpPr>
            <p:spPr>
              <a:xfrm>
                <a:off x="668206" y="5339923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28E8145-44B9-B3F3-3CE0-D90CDA3CA087}"/>
                  </a:ext>
                </a:extLst>
              </p:cNvPr>
              <p:cNvSpPr/>
              <p:nvPr/>
            </p:nvSpPr>
            <p:spPr>
              <a:xfrm>
                <a:off x="668206" y="5675764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0F45AE-5BFC-D307-C05F-EB607ACAFEB3}"/>
                  </a:ext>
                </a:extLst>
              </p:cNvPr>
              <p:cNvSpPr txBox="1"/>
              <p:nvPr/>
            </p:nvSpPr>
            <p:spPr>
              <a:xfrm>
                <a:off x="452617" y="6065509"/>
                <a:ext cx="6759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err="1">
                    <a:latin typeface="+mn-ea"/>
                    <a:ea typeface="+mn-ea"/>
                  </a:rPr>
                  <a:t>입력층</a:t>
                </a:r>
                <a:endParaRPr lang="ko-KR" altLang="en-US" sz="1200" b="0">
                  <a:latin typeface="+mn-ea"/>
                  <a:ea typeface="+mn-ea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B51853E-E6B4-C3D6-237B-A81B09A31FBF}"/>
                </a:ext>
              </a:extLst>
            </p:cNvPr>
            <p:cNvGrpSpPr/>
            <p:nvPr/>
          </p:nvGrpSpPr>
          <p:grpSpPr>
            <a:xfrm>
              <a:off x="1248242" y="3062241"/>
              <a:ext cx="888204" cy="1738985"/>
              <a:chOff x="1226346" y="4593962"/>
              <a:chExt cx="888204" cy="173898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B73121D-834B-C9A7-E462-3DE76DCE9D4A}"/>
                  </a:ext>
                </a:extLst>
              </p:cNvPr>
              <p:cNvSpPr/>
              <p:nvPr/>
            </p:nvSpPr>
            <p:spPr>
              <a:xfrm>
                <a:off x="1489473" y="4593962"/>
                <a:ext cx="361950" cy="1409700"/>
              </a:xfrm>
              <a:prstGeom prst="rect">
                <a:avLst/>
              </a:prstGeom>
              <a:solidFill>
                <a:srgbClr val="CAD8F8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5AB4F73B-2D77-236F-8378-D5FC416209AC}"/>
                  </a:ext>
                </a:extLst>
              </p:cNvPr>
              <p:cNvSpPr/>
              <p:nvPr/>
            </p:nvSpPr>
            <p:spPr>
              <a:xfrm>
                <a:off x="1548079" y="4994557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7C8D09A-FD46-723B-DD84-7072BEF6BC9A}"/>
                  </a:ext>
                </a:extLst>
              </p:cNvPr>
              <p:cNvSpPr/>
              <p:nvPr/>
            </p:nvSpPr>
            <p:spPr>
              <a:xfrm>
                <a:off x="1548079" y="5330398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62F7B70C-00D8-FFF1-D909-00367380250B}"/>
                  </a:ext>
                </a:extLst>
              </p:cNvPr>
              <p:cNvSpPr/>
              <p:nvPr/>
            </p:nvSpPr>
            <p:spPr>
              <a:xfrm>
                <a:off x="1548079" y="5666239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CF2C38-4AB5-6354-2007-36A2E27547D4}"/>
                  </a:ext>
                </a:extLst>
              </p:cNvPr>
              <p:cNvSpPr txBox="1"/>
              <p:nvPr/>
            </p:nvSpPr>
            <p:spPr>
              <a:xfrm>
                <a:off x="1226346" y="6055948"/>
                <a:ext cx="8882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err="1">
                    <a:latin typeface="+mn-ea"/>
                    <a:ea typeface="+mn-ea"/>
                  </a:rPr>
                  <a:t>은닉층</a:t>
                </a:r>
                <a:r>
                  <a:rPr lang="en-US" altLang="ko-KR" sz="1200" b="0">
                    <a:latin typeface="+mn-ea"/>
                    <a:ea typeface="+mn-ea"/>
                  </a:rPr>
                  <a:t>1</a:t>
                </a:r>
                <a:endParaRPr lang="ko-KR" altLang="en-US" sz="1200" b="0">
                  <a:latin typeface="+mn-ea"/>
                  <a:ea typeface="+mn-ea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1AE2591-AC65-CF19-D24A-17B3F57743DB}"/>
                  </a:ext>
                </a:extLst>
              </p:cNvPr>
              <p:cNvSpPr/>
              <p:nvPr/>
            </p:nvSpPr>
            <p:spPr>
              <a:xfrm>
                <a:off x="1548079" y="4670162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454C36F-FE8F-ACC6-1BFA-17B317485B35}"/>
                </a:ext>
              </a:extLst>
            </p:cNvPr>
            <p:cNvGrpSpPr/>
            <p:nvPr/>
          </p:nvGrpSpPr>
          <p:grpSpPr>
            <a:xfrm>
              <a:off x="2195052" y="3062241"/>
              <a:ext cx="888204" cy="1738985"/>
              <a:chOff x="1226346" y="4593962"/>
              <a:chExt cx="888204" cy="1738985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4277C77-A98F-BA07-5EC1-88EA038E4A0B}"/>
                  </a:ext>
                </a:extLst>
              </p:cNvPr>
              <p:cNvSpPr/>
              <p:nvPr/>
            </p:nvSpPr>
            <p:spPr>
              <a:xfrm>
                <a:off x="1489473" y="4593962"/>
                <a:ext cx="361950" cy="1409700"/>
              </a:xfrm>
              <a:prstGeom prst="rect">
                <a:avLst/>
              </a:prstGeom>
              <a:solidFill>
                <a:srgbClr val="CAD8F8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B0616F3-5DFE-4F74-9B7A-7C6F0839D8FD}"/>
                  </a:ext>
                </a:extLst>
              </p:cNvPr>
              <p:cNvSpPr/>
              <p:nvPr/>
            </p:nvSpPr>
            <p:spPr>
              <a:xfrm>
                <a:off x="1548079" y="4994557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8180CAE-201E-3E3B-277D-5345F0D22CBA}"/>
                  </a:ext>
                </a:extLst>
              </p:cNvPr>
              <p:cNvSpPr/>
              <p:nvPr/>
            </p:nvSpPr>
            <p:spPr>
              <a:xfrm>
                <a:off x="1548079" y="5330398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B46204AF-FD37-239D-0E41-BC0AFAF94109}"/>
                  </a:ext>
                </a:extLst>
              </p:cNvPr>
              <p:cNvSpPr/>
              <p:nvPr/>
            </p:nvSpPr>
            <p:spPr>
              <a:xfrm>
                <a:off x="1548079" y="5666239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BB4E73-9782-BF8E-8E36-FD4B2D083642}"/>
                  </a:ext>
                </a:extLst>
              </p:cNvPr>
              <p:cNvSpPr txBox="1"/>
              <p:nvPr/>
            </p:nvSpPr>
            <p:spPr>
              <a:xfrm>
                <a:off x="1226346" y="6055948"/>
                <a:ext cx="8882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err="1">
                    <a:latin typeface="+mn-ea"/>
                    <a:ea typeface="+mn-ea"/>
                  </a:rPr>
                  <a:t>은닉층</a:t>
                </a:r>
                <a:r>
                  <a:rPr lang="en-US" altLang="ko-KR" sz="1200" b="0">
                    <a:latin typeface="+mn-ea"/>
                    <a:ea typeface="+mn-ea"/>
                  </a:rPr>
                  <a:t>2</a:t>
                </a:r>
                <a:endParaRPr lang="ko-KR" altLang="en-US" sz="1200" b="0">
                  <a:latin typeface="+mn-ea"/>
                  <a:ea typeface="+mn-ea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30E6D62B-2887-E858-EE85-CAAA29C641A4}"/>
                  </a:ext>
                </a:extLst>
              </p:cNvPr>
              <p:cNvSpPr/>
              <p:nvPr/>
            </p:nvSpPr>
            <p:spPr>
              <a:xfrm>
                <a:off x="1548079" y="4670162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7B8141F-443A-F5FA-4A24-3E63392CBC52}"/>
                </a:ext>
              </a:extLst>
            </p:cNvPr>
            <p:cNvGrpSpPr/>
            <p:nvPr/>
          </p:nvGrpSpPr>
          <p:grpSpPr>
            <a:xfrm>
              <a:off x="3152446" y="3405798"/>
              <a:ext cx="669284" cy="691927"/>
              <a:chOff x="3140716" y="5112678"/>
              <a:chExt cx="669284" cy="691927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441D20D-359A-5948-1479-A3C032351430}"/>
                  </a:ext>
                </a:extLst>
              </p:cNvPr>
              <p:cNvSpPr/>
              <p:nvPr/>
            </p:nvSpPr>
            <p:spPr>
              <a:xfrm>
                <a:off x="3294383" y="5112678"/>
                <a:ext cx="361950" cy="392880"/>
              </a:xfrm>
              <a:prstGeom prst="rect">
                <a:avLst/>
              </a:prstGeom>
              <a:solidFill>
                <a:srgbClr val="D9E9D6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AD5FD908-92BE-19F6-17FD-2D23844FA404}"/>
                  </a:ext>
                </a:extLst>
              </p:cNvPr>
              <p:cNvSpPr/>
              <p:nvPr/>
            </p:nvSpPr>
            <p:spPr>
              <a:xfrm>
                <a:off x="3348603" y="5190400"/>
                <a:ext cx="244738" cy="244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24AA909-31F4-3CA3-7A87-E0C53C0A5348}"/>
                  </a:ext>
                </a:extLst>
              </p:cNvPr>
              <p:cNvSpPr txBox="1"/>
              <p:nvPr/>
            </p:nvSpPr>
            <p:spPr>
              <a:xfrm>
                <a:off x="3140716" y="5527606"/>
                <a:ext cx="6692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>
                    <a:latin typeface="+mn-ea"/>
                    <a:ea typeface="+mn-ea"/>
                  </a:rPr>
                  <a:t>출력층</a:t>
                </a:r>
              </a:p>
            </p:txBody>
          </p:sp>
        </p:grp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A1D24D45-1277-40F6-117C-C8FBF8A548D9}"/>
                </a:ext>
              </a:extLst>
            </p:cNvPr>
            <p:cNvCxnSpPr>
              <a:stCxn id="15" idx="6"/>
              <a:endCxn id="33" idx="2"/>
            </p:cNvCxnSpPr>
            <p:nvPr/>
          </p:nvCxnSpPr>
          <p:spPr>
            <a:xfrm flipV="1">
              <a:off x="924674" y="3260810"/>
              <a:ext cx="645301" cy="158761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BA3A7E0E-CC6C-6AB2-11C4-9E84F0E3535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932428" y="3437386"/>
              <a:ext cx="637547" cy="147819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F1EB191-3613-197E-5E2D-3EEFCDDA0576}"/>
                </a:ext>
              </a:extLst>
            </p:cNvPr>
            <p:cNvCxnSpPr>
              <a:cxnSpLocks/>
              <a:stCxn id="15" idx="6"/>
              <a:endCxn id="30" idx="2"/>
            </p:cNvCxnSpPr>
            <p:nvPr/>
          </p:nvCxnSpPr>
          <p:spPr>
            <a:xfrm>
              <a:off x="924674" y="3419571"/>
              <a:ext cx="645301" cy="501475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0177ECEB-75F0-7676-0C43-B5A6FE49D301}"/>
                </a:ext>
              </a:extLst>
            </p:cNvPr>
            <p:cNvCxnSpPr>
              <a:cxnSpLocks/>
              <a:stCxn id="15" idx="6"/>
              <a:endCxn id="31" idx="2"/>
            </p:cNvCxnSpPr>
            <p:nvPr/>
          </p:nvCxnSpPr>
          <p:spPr>
            <a:xfrm>
              <a:off x="924674" y="3419571"/>
              <a:ext cx="645301" cy="837316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57C729AB-0E14-32FD-D173-A4CADCD45055}"/>
                </a:ext>
              </a:extLst>
            </p:cNvPr>
            <p:cNvCxnSpPr>
              <a:cxnSpLocks/>
              <a:stCxn id="16" idx="6"/>
              <a:endCxn id="33" idx="2"/>
            </p:cNvCxnSpPr>
            <p:nvPr/>
          </p:nvCxnSpPr>
          <p:spPr>
            <a:xfrm flipV="1">
              <a:off x="924674" y="3260810"/>
              <a:ext cx="645301" cy="494602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69F231EE-52C3-EDFA-26CE-D3BBE927555E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24674" y="3575648"/>
              <a:ext cx="636479" cy="179764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0D5DAFD3-0C1F-2FE7-90BB-182F38541AE8}"/>
                </a:ext>
              </a:extLst>
            </p:cNvPr>
            <p:cNvCxnSpPr>
              <a:cxnSpLocks/>
              <a:stCxn id="16" idx="6"/>
              <a:endCxn id="30" idx="2"/>
            </p:cNvCxnSpPr>
            <p:nvPr/>
          </p:nvCxnSpPr>
          <p:spPr>
            <a:xfrm>
              <a:off x="924674" y="3755412"/>
              <a:ext cx="645301" cy="165634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40161788-9339-7A77-A54E-90D3E3B86DA8}"/>
                </a:ext>
              </a:extLst>
            </p:cNvPr>
            <p:cNvCxnSpPr>
              <a:cxnSpLocks/>
              <a:stCxn id="16" idx="6"/>
              <a:endCxn id="31" idx="2"/>
            </p:cNvCxnSpPr>
            <p:nvPr/>
          </p:nvCxnSpPr>
          <p:spPr>
            <a:xfrm>
              <a:off x="924674" y="3755412"/>
              <a:ext cx="645301" cy="501475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DD2AD834-3601-3ACA-E005-C2F8D9A89C70}"/>
                </a:ext>
              </a:extLst>
            </p:cNvPr>
            <p:cNvCxnSpPr>
              <a:cxnSpLocks/>
              <a:stCxn id="17" idx="6"/>
              <a:endCxn id="33" idx="2"/>
            </p:cNvCxnSpPr>
            <p:nvPr/>
          </p:nvCxnSpPr>
          <p:spPr>
            <a:xfrm flipV="1">
              <a:off x="924674" y="3260810"/>
              <a:ext cx="645301" cy="830443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37E8D8C4-4344-592F-9C47-901CE7E8230E}"/>
                </a:ext>
              </a:extLst>
            </p:cNvPr>
            <p:cNvCxnSpPr>
              <a:cxnSpLocks/>
              <a:stCxn id="17" idx="6"/>
              <a:endCxn id="29" idx="2"/>
            </p:cNvCxnSpPr>
            <p:nvPr/>
          </p:nvCxnSpPr>
          <p:spPr>
            <a:xfrm flipV="1">
              <a:off x="924674" y="3585205"/>
              <a:ext cx="645301" cy="506048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78C6A491-BD8E-D622-79B5-A515BCD68494}"/>
                </a:ext>
              </a:extLst>
            </p:cNvPr>
            <p:cNvCxnSpPr>
              <a:cxnSpLocks/>
              <a:stCxn id="17" idx="6"/>
              <a:endCxn id="30" idx="2"/>
            </p:cNvCxnSpPr>
            <p:nvPr/>
          </p:nvCxnSpPr>
          <p:spPr>
            <a:xfrm flipV="1">
              <a:off x="924674" y="3921046"/>
              <a:ext cx="645301" cy="170207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F16AB435-B057-21E0-C2F9-EB0FD0B0B4E7}"/>
                </a:ext>
              </a:extLst>
            </p:cNvPr>
            <p:cNvCxnSpPr>
              <a:cxnSpLocks/>
              <a:stCxn id="17" idx="6"/>
              <a:endCxn id="31" idx="2"/>
            </p:cNvCxnSpPr>
            <p:nvPr/>
          </p:nvCxnSpPr>
          <p:spPr>
            <a:xfrm>
              <a:off x="924674" y="4091253"/>
              <a:ext cx="645301" cy="165634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5799349C-553C-74A9-C5B9-565B31F81372}"/>
                </a:ext>
              </a:extLst>
            </p:cNvPr>
            <p:cNvCxnSpPr>
              <a:cxnSpLocks/>
              <a:stCxn id="33" idx="6"/>
              <a:endCxn id="41" idx="2"/>
            </p:cNvCxnSpPr>
            <p:nvPr/>
          </p:nvCxnSpPr>
          <p:spPr>
            <a:xfrm>
              <a:off x="1814713" y="3260810"/>
              <a:ext cx="702072" cy="0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5FB6CED9-1BE7-E5A5-97DD-8DDD697FFAB4}"/>
                </a:ext>
              </a:extLst>
            </p:cNvPr>
            <p:cNvCxnSpPr>
              <a:cxnSpLocks/>
              <a:stCxn id="33" idx="6"/>
              <a:endCxn id="37" idx="2"/>
            </p:cNvCxnSpPr>
            <p:nvPr/>
          </p:nvCxnSpPr>
          <p:spPr>
            <a:xfrm>
              <a:off x="1814713" y="3260810"/>
              <a:ext cx="702072" cy="324395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06D27C3B-B3BD-808D-9704-9124738AE0D6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>
              <a:off x="1814713" y="3260810"/>
              <a:ext cx="702072" cy="660236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29699302-1FA8-97C5-21D5-7AFD5F45B71B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>
              <a:off x="1814713" y="3260810"/>
              <a:ext cx="702072" cy="996077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02AF5C07-C456-2DF7-ACE3-DC4381C3DAD4}"/>
                </a:ext>
              </a:extLst>
            </p:cNvPr>
            <p:cNvCxnSpPr>
              <a:cxnSpLocks/>
              <a:stCxn id="29" idx="6"/>
              <a:endCxn id="41" idx="2"/>
            </p:cNvCxnSpPr>
            <p:nvPr/>
          </p:nvCxnSpPr>
          <p:spPr>
            <a:xfrm flipV="1">
              <a:off x="1814713" y="3260810"/>
              <a:ext cx="702072" cy="324395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CBD39401-70ED-117C-FA97-26639A060316}"/>
                </a:ext>
              </a:extLst>
            </p:cNvPr>
            <p:cNvCxnSpPr>
              <a:cxnSpLocks/>
              <a:stCxn id="29" idx="6"/>
              <a:endCxn id="37" idx="2"/>
            </p:cNvCxnSpPr>
            <p:nvPr/>
          </p:nvCxnSpPr>
          <p:spPr>
            <a:xfrm>
              <a:off x="1814713" y="3585205"/>
              <a:ext cx="702072" cy="0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EFD420FD-8A2E-6116-97DB-5008B9927F49}"/>
                </a:ext>
              </a:extLst>
            </p:cNvPr>
            <p:cNvCxnSpPr>
              <a:cxnSpLocks/>
              <a:stCxn id="29" idx="6"/>
              <a:endCxn id="38" idx="2"/>
            </p:cNvCxnSpPr>
            <p:nvPr/>
          </p:nvCxnSpPr>
          <p:spPr>
            <a:xfrm>
              <a:off x="1814713" y="3585205"/>
              <a:ext cx="702072" cy="335841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797C1C16-2021-A128-DD6C-82714EE0F912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>
              <a:off x="1814713" y="3585205"/>
              <a:ext cx="702072" cy="671682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22AE325F-5DBD-6BF8-971B-E5AF02695EA4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 flipV="1">
              <a:off x="1814713" y="3260810"/>
              <a:ext cx="702072" cy="660236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2BFE7EED-D2A1-600B-17E8-EAC08596E95D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 flipV="1">
              <a:off x="1814713" y="3585205"/>
              <a:ext cx="702072" cy="335841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BBCA1B0E-A3B9-208E-E07F-FDFEBE338E13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1814713" y="3921046"/>
              <a:ext cx="702072" cy="0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6A108435-AD51-0CB7-0188-2587A86D7F44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1814713" y="3921046"/>
              <a:ext cx="702072" cy="335841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9B8CCE84-A118-E0A5-643D-16CB89A6C6B6}"/>
                </a:ext>
              </a:extLst>
            </p:cNvPr>
            <p:cNvCxnSpPr>
              <a:cxnSpLocks/>
              <a:stCxn id="31" idx="6"/>
              <a:endCxn id="41" idx="2"/>
            </p:cNvCxnSpPr>
            <p:nvPr/>
          </p:nvCxnSpPr>
          <p:spPr>
            <a:xfrm flipV="1">
              <a:off x="1814713" y="3260810"/>
              <a:ext cx="702072" cy="996077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270DF3F2-1FAB-677E-A107-B324AB3CA2BD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 flipV="1">
              <a:off x="1814713" y="3585205"/>
              <a:ext cx="702072" cy="671682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83B87173-9E41-1F2C-92AA-AB9203DD6C1D}"/>
                </a:ext>
              </a:extLst>
            </p:cNvPr>
            <p:cNvCxnSpPr>
              <a:cxnSpLocks/>
              <a:stCxn id="31" idx="6"/>
              <a:endCxn id="38" idx="2"/>
            </p:cNvCxnSpPr>
            <p:nvPr/>
          </p:nvCxnSpPr>
          <p:spPr>
            <a:xfrm flipV="1">
              <a:off x="1814713" y="3921046"/>
              <a:ext cx="702072" cy="335841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79D91373-8E3C-8E37-9548-E8EC8FA373EB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>
              <a:off x="1814713" y="4256887"/>
              <a:ext cx="702072" cy="0"/>
            </a:xfrm>
            <a:prstGeom prst="straightConnector1">
              <a:avLst/>
            </a:prstGeom>
            <a:ln>
              <a:solidFill>
                <a:srgbClr val="8D8D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3DB78545-8E04-7030-517A-E6D2B184BD49}"/>
                </a:ext>
              </a:extLst>
            </p:cNvPr>
            <p:cNvCxnSpPr>
              <a:cxnSpLocks/>
              <a:stCxn id="58" idx="2"/>
              <a:endCxn id="41" idx="6"/>
            </p:cNvCxnSpPr>
            <p:nvPr/>
          </p:nvCxnSpPr>
          <p:spPr>
            <a:xfrm flipH="1" flipV="1">
              <a:off x="2761523" y="3260810"/>
              <a:ext cx="598810" cy="345079"/>
            </a:xfrm>
            <a:prstGeom prst="straightConnector1">
              <a:avLst/>
            </a:prstGeom>
            <a:ln>
              <a:solidFill>
                <a:srgbClr val="8D8D8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7FF8FC1E-AB51-051D-4758-51C7EBBA0924}"/>
                </a:ext>
              </a:extLst>
            </p:cNvPr>
            <p:cNvCxnSpPr>
              <a:cxnSpLocks/>
              <a:stCxn id="58" idx="2"/>
              <a:endCxn id="37" idx="6"/>
            </p:cNvCxnSpPr>
            <p:nvPr/>
          </p:nvCxnSpPr>
          <p:spPr>
            <a:xfrm flipH="1" flipV="1">
              <a:off x="2761523" y="3585205"/>
              <a:ext cx="598810" cy="20684"/>
            </a:xfrm>
            <a:prstGeom prst="straightConnector1">
              <a:avLst/>
            </a:prstGeom>
            <a:ln>
              <a:solidFill>
                <a:srgbClr val="8D8D8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CC96CF05-9153-E95F-E1BA-84DF54A545A6}"/>
                </a:ext>
              </a:extLst>
            </p:cNvPr>
            <p:cNvCxnSpPr>
              <a:cxnSpLocks/>
              <a:stCxn id="58" idx="2"/>
              <a:endCxn id="38" idx="6"/>
            </p:cNvCxnSpPr>
            <p:nvPr/>
          </p:nvCxnSpPr>
          <p:spPr>
            <a:xfrm flipH="1">
              <a:off x="2761523" y="3605889"/>
              <a:ext cx="598810" cy="315157"/>
            </a:xfrm>
            <a:prstGeom prst="straightConnector1">
              <a:avLst/>
            </a:prstGeom>
            <a:ln>
              <a:solidFill>
                <a:srgbClr val="8D8D8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B4605A7B-83EE-1080-1ADA-0069D8147D3A}"/>
                </a:ext>
              </a:extLst>
            </p:cNvPr>
            <p:cNvCxnSpPr>
              <a:cxnSpLocks/>
              <a:stCxn id="58" idx="2"/>
              <a:endCxn id="39" idx="6"/>
            </p:cNvCxnSpPr>
            <p:nvPr/>
          </p:nvCxnSpPr>
          <p:spPr>
            <a:xfrm flipH="1">
              <a:off x="2761523" y="3605889"/>
              <a:ext cx="598810" cy="650998"/>
            </a:xfrm>
            <a:prstGeom prst="straightConnector1">
              <a:avLst/>
            </a:prstGeom>
            <a:ln>
              <a:solidFill>
                <a:srgbClr val="8D8D8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9" name="그룹 248">
              <a:extLst>
                <a:ext uri="{FF2B5EF4-FFF2-40B4-BE49-F238E27FC236}">
                  <a16:creationId xmlns:a16="http://schemas.microsoft.com/office/drawing/2014/main" id="{1BB3253A-4C25-B5BA-73CC-5C53ED8E4B3F}"/>
                </a:ext>
              </a:extLst>
            </p:cNvPr>
            <p:cNvGrpSpPr/>
            <p:nvPr/>
          </p:nvGrpSpPr>
          <p:grpSpPr>
            <a:xfrm>
              <a:off x="5999115" y="2976274"/>
              <a:ext cx="3357383" cy="1808713"/>
              <a:chOff x="6020928" y="3138292"/>
              <a:chExt cx="3357383" cy="1808713"/>
            </a:xfrm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DAE83389-30CB-3603-5919-2154CF7F281F}"/>
                  </a:ext>
                </a:extLst>
              </p:cNvPr>
              <p:cNvGrpSpPr/>
              <p:nvPr/>
            </p:nvGrpSpPr>
            <p:grpSpPr>
              <a:xfrm>
                <a:off x="6020928" y="3353799"/>
                <a:ext cx="675916" cy="1427608"/>
                <a:chOff x="452617" y="4914900"/>
                <a:chExt cx="675916" cy="1427608"/>
              </a:xfrm>
            </p:grpSpPr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0512FFD5-851A-4F2B-B454-6D1B948E737E}"/>
                    </a:ext>
                  </a:extLst>
                </p:cNvPr>
                <p:cNvSpPr/>
                <p:nvPr/>
              </p:nvSpPr>
              <p:spPr>
                <a:xfrm>
                  <a:off x="611240" y="4914900"/>
                  <a:ext cx="361950" cy="1095375"/>
                </a:xfrm>
                <a:prstGeom prst="rect">
                  <a:avLst/>
                </a:prstGeom>
                <a:solidFill>
                  <a:srgbClr val="F1CBCA"/>
                </a:solidFill>
                <a:ln w="9525">
                  <a:noFill/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83" name="타원 182">
                  <a:extLst>
                    <a:ext uri="{FF2B5EF4-FFF2-40B4-BE49-F238E27FC236}">
                      <a16:creationId xmlns:a16="http://schemas.microsoft.com/office/drawing/2014/main" id="{F00978EA-37FE-A775-CA1D-998529D034A7}"/>
                    </a:ext>
                  </a:extLst>
                </p:cNvPr>
                <p:cNvSpPr/>
                <p:nvPr/>
              </p:nvSpPr>
              <p:spPr>
                <a:xfrm>
                  <a:off x="668206" y="5004082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92758CF7-3A39-67A1-A485-7A6F0B18183F}"/>
                    </a:ext>
                  </a:extLst>
                </p:cNvPr>
                <p:cNvSpPr/>
                <p:nvPr/>
              </p:nvSpPr>
              <p:spPr>
                <a:xfrm>
                  <a:off x="668206" y="5339923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26E1AFDD-319B-8F03-9206-233870D6DD6E}"/>
                    </a:ext>
                  </a:extLst>
                </p:cNvPr>
                <p:cNvSpPr/>
                <p:nvPr/>
              </p:nvSpPr>
              <p:spPr>
                <a:xfrm>
                  <a:off x="668206" y="5675764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3046C715-2BB0-2B81-A221-C18343A47070}"/>
                    </a:ext>
                  </a:extLst>
                </p:cNvPr>
                <p:cNvSpPr txBox="1"/>
                <p:nvPr/>
              </p:nvSpPr>
              <p:spPr>
                <a:xfrm>
                  <a:off x="452617" y="6065509"/>
                  <a:ext cx="6759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0" err="1">
                      <a:latin typeface="+mn-ea"/>
                      <a:ea typeface="+mn-ea"/>
                    </a:rPr>
                    <a:t>입력층</a:t>
                  </a:r>
                  <a:endParaRPr lang="ko-KR" altLang="en-US" sz="1200" b="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4C4263C7-2266-97F2-6595-B42D0DB002A8}"/>
                  </a:ext>
                </a:extLst>
              </p:cNvPr>
              <p:cNvGrpSpPr/>
              <p:nvPr/>
            </p:nvGrpSpPr>
            <p:grpSpPr>
              <a:xfrm>
                <a:off x="6804823" y="3208020"/>
                <a:ext cx="888204" cy="1738985"/>
                <a:chOff x="1226346" y="4593962"/>
                <a:chExt cx="888204" cy="1738985"/>
              </a:xfrm>
            </p:grpSpPr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C1695E2B-65A9-C572-3539-D387D98DC5C2}"/>
                    </a:ext>
                  </a:extLst>
                </p:cNvPr>
                <p:cNvSpPr/>
                <p:nvPr/>
              </p:nvSpPr>
              <p:spPr>
                <a:xfrm>
                  <a:off x="1489473" y="4593962"/>
                  <a:ext cx="361950" cy="1409700"/>
                </a:xfrm>
                <a:prstGeom prst="rect">
                  <a:avLst/>
                </a:prstGeom>
                <a:solidFill>
                  <a:srgbClr val="CAD8F8"/>
                </a:solidFill>
                <a:ln w="9525">
                  <a:noFill/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B1E6F01A-64BA-CF5F-B420-8C24D59C8309}"/>
                    </a:ext>
                  </a:extLst>
                </p:cNvPr>
                <p:cNvSpPr/>
                <p:nvPr/>
              </p:nvSpPr>
              <p:spPr>
                <a:xfrm>
                  <a:off x="1548079" y="4994557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AA09DC57-ABD2-E5A9-4D3A-64AC9E3D68DF}"/>
                    </a:ext>
                  </a:extLst>
                </p:cNvPr>
                <p:cNvSpPr/>
                <p:nvPr/>
              </p:nvSpPr>
              <p:spPr>
                <a:xfrm>
                  <a:off x="1548079" y="5330398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25FD8FF0-84DA-FFF2-86B4-1ADCAB94A02A}"/>
                    </a:ext>
                  </a:extLst>
                </p:cNvPr>
                <p:cNvSpPr/>
                <p:nvPr/>
              </p:nvSpPr>
              <p:spPr>
                <a:xfrm>
                  <a:off x="1548079" y="5666239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6A18EE1D-663B-1182-AE80-89667A640097}"/>
                    </a:ext>
                  </a:extLst>
                </p:cNvPr>
                <p:cNvSpPr txBox="1"/>
                <p:nvPr/>
              </p:nvSpPr>
              <p:spPr>
                <a:xfrm>
                  <a:off x="1226346" y="6055948"/>
                  <a:ext cx="88820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0" err="1">
                      <a:latin typeface="+mn-ea"/>
                      <a:ea typeface="+mn-ea"/>
                    </a:rPr>
                    <a:t>은닉층</a:t>
                  </a:r>
                  <a:r>
                    <a:rPr lang="en-US" altLang="ko-KR" sz="1200" b="0">
                      <a:latin typeface="+mn-ea"/>
                      <a:ea typeface="+mn-ea"/>
                    </a:rPr>
                    <a:t>1</a:t>
                  </a:r>
                  <a:endParaRPr lang="ko-KR" altLang="en-US" sz="1200" b="0">
                    <a:latin typeface="+mn-ea"/>
                    <a:ea typeface="+mn-ea"/>
                  </a:endParaRPr>
                </a:p>
              </p:txBody>
            </p:sp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DD90FE83-90B9-D368-F08A-E941D8C4940E}"/>
                    </a:ext>
                  </a:extLst>
                </p:cNvPr>
                <p:cNvSpPr/>
                <p:nvPr/>
              </p:nvSpPr>
              <p:spPr>
                <a:xfrm>
                  <a:off x="1548079" y="4670162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301A36BD-7DF8-0376-F130-2729372F8C32}"/>
                  </a:ext>
                </a:extLst>
              </p:cNvPr>
              <p:cNvGrpSpPr/>
              <p:nvPr/>
            </p:nvGrpSpPr>
            <p:grpSpPr>
              <a:xfrm>
                <a:off x="7751633" y="3208020"/>
                <a:ext cx="888204" cy="1738985"/>
                <a:chOff x="1226346" y="4593962"/>
                <a:chExt cx="888204" cy="1738985"/>
              </a:xfrm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67B57B67-54D0-B807-A918-EFA88AA9DCF2}"/>
                    </a:ext>
                  </a:extLst>
                </p:cNvPr>
                <p:cNvSpPr/>
                <p:nvPr/>
              </p:nvSpPr>
              <p:spPr>
                <a:xfrm>
                  <a:off x="1489473" y="4593962"/>
                  <a:ext cx="361950" cy="1409700"/>
                </a:xfrm>
                <a:prstGeom prst="rect">
                  <a:avLst/>
                </a:prstGeom>
                <a:solidFill>
                  <a:srgbClr val="CAD8F8"/>
                </a:solidFill>
                <a:ln w="9525">
                  <a:noFill/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C5263FC3-4BBA-426A-D69A-544C4D42C204}"/>
                    </a:ext>
                  </a:extLst>
                </p:cNvPr>
                <p:cNvSpPr/>
                <p:nvPr/>
              </p:nvSpPr>
              <p:spPr>
                <a:xfrm>
                  <a:off x="1548079" y="4994557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5CBB2E20-5BE7-D87C-295D-9ACE59D8C521}"/>
                    </a:ext>
                  </a:extLst>
                </p:cNvPr>
                <p:cNvSpPr/>
                <p:nvPr/>
              </p:nvSpPr>
              <p:spPr>
                <a:xfrm>
                  <a:off x="1548079" y="5330398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A5EE2904-4013-F047-81E9-85D3E323C495}"/>
                    </a:ext>
                  </a:extLst>
                </p:cNvPr>
                <p:cNvSpPr/>
                <p:nvPr/>
              </p:nvSpPr>
              <p:spPr>
                <a:xfrm>
                  <a:off x="1548079" y="5666239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89000D64-683C-7C55-D4F1-F7D11A5F5DDA}"/>
                    </a:ext>
                  </a:extLst>
                </p:cNvPr>
                <p:cNvSpPr txBox="1"/>
                <p:nvPr/>
              </p:nvSpPr>
              <p:spPr>
                <a:xfrm>
                  <a:off x="1226346" y="6055948"/>
                  <a:ext cx="88820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0" err="1">
                      <a:latin typeface="+mn-ea"/>
                      <a:ea typeface="+mn-ea"/>
                    </a:rPr>
                    <a:t>은닉층</a:t>
                  </a:r>
                  <a:r>
                    <a:rPr lang="en-US" altLang="ko-KR" sz="1200" b="0">
                      <a:latin typeface="+mn-ea"/>
                      <a:ea typeface="+mn-ea"/>
                    </a:rPr>
                    <a:t>2</a:t>
                  </a:r>
                  <a:endParaRPr lang="ko-KR" altLang="en-US" sz="1200" b="0">
                    <a:latin typeface="+mn-ea"/>
                    <a:ea typeface="+mn-ea"/>
                  </a:endParaRPr>
                </a:p>
              </p:txBody>
            </p:sp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10D55888-CC0A-8210-E810-4562ED40655B}"/>
                    </a:ext>
                  </a:extLst>
                </p:cNvPr>
                <p:cNvSpPr/>
                <p:nvPr/>
              </p:nvSpPr>
              <p:spPr>
                <a:xfrm>
                  <a:off x="1548079" y="4670162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8F4AFFE6-7037-C23B-9EF6-8886D99A6B73}"/>
                  </a:ext>
                </a:extLst>
              </p:cNvPr>
              <p:cNvGrpSpPr/>
              <p:nvPr/>
            </p:nvGrpSpPr>
            <p:grpSpPr>
              <a:xfrm>
                <a:off x="8709027" y="3551577"/>
                <a:ext cx="669284" cy="691927"/>
                <a:chOff x="3140716" y="5112678"/>
                <a:chExt cx="669284" cy="691927"/>
              </a:xfrm>
            </p:grpSpPr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A2F7022A-A576-4D32-AFE5-0A320BF21C23}"/>
                    </a:ext>
                  </a:extLst>
                </p:cNvPr>
                <p:cNvSpPr/>
                <p:nvPr/>
              </p:nvSpPr>
              <p:spPr>
                <a:xfrm>
                  <a:off x="3294383" y="5112678"/>
                  <a:ext cx="361950" cy="392880"/>
                </a:xfrm>
                <a:prstGeom prst="rect">
                  <a:avLst/>
                </a:prstGeom>
                <a:solidFill>
                  <a:srgbClr val="D9E9D6"/>
                </a:solidFill>
                <a:ln w="9525">
                  <a:noFill/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id="{5E2E12CC-9A05-4D75-ED22-9C19E225A017}"/>
                    </a:ext>
                  </a:extLst>
                </p:cNvPr>
                <p:cNvSpPr/>
                <p:nvPr/>
              </p:nvSpPr>
              <p:spPr>
                <a:xfrm>
                  <a:off x="3348603" y="5190400"/>
                  <a:ext cx="244738" cy="244738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 rtlCol="0" anchor="ctr"/>
                <a:lstStyle/>
                <a:p>
                  <a:pPr marL="0" indent="0" algn="ctr">
                    <a:lnSpc>
                      <a:spcPct val="120000"/>
                    </a:lnSpc>
                    <a:buFont typeface="Wingdings"/>
                    <a:buNone/>
                    <a:tabLst>
                      <a:tab pos="95250" algn="l"/>
                    </a:tabLst>
                  </a:pPr>
                  <a:endParaRPr lang="en-US" sz="1600" b="0">
                    <a:solidFill>
                      <a:schemeClr val="bg1">
                        <a:lumMod val="95000"/>
                      </a:schemeClr>
                    </a:solidFill>
                    <a:latin typeface="+mn-ea"/>
                    <a:ea typeface="+mn-ea"/>
                    <a:cs typeface="Arial"/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456D2978-7745-E2E0-4B29-06143BCC3C85}"/>
                    </a:ext>
                  </a:extLst>
                </p:cNvPr>
                <p:cNvSpPr txBox="1"/>
                <p:nvPr/>
              </p:nvSpPr>
              <p:spPr>
                <a:xfrm>
                  <a:off x="3140716" y="5527606"/>
                  <a:ext cx="6692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0">
                      <a:latin typeface="+mn-ea"/>
                      <a:ea typeface="+mn-ea"/>
                    </a:rPr>
                    <a:t>출력층</a:t>
                  </a:r>
                </a:p>
              </p:txBody>
            </p:sp>
          </p:grpSp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652571DC-047A-9660-50CE-96ED30D4882A}"/>
                  </a:ext>
                </a:extLst>
              </p:cNvPr>
              <p:cNvCxnSpPr>
                <a:stCxn id="183" idx="6"/>
                <a:endCxn id="193" idx="2"/>
              </p:cNvCxnSpPr>
              <p:nvPr/>
            </p:nvCxnSpPr>
            <p:spPr>
              <a:xfrm flipV="1">
                <a:off x="6481255" y="3406589"/>
                <a:ext cx="645301" cy="158761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화살표 연결선 205">
                <a:extLst>
                  <a:ext uri="{FF2B5EF4-FFF2-40B4-BE49-F238E27FC236}">
                    <a16:creationId xmlns:a16="http://schemas.microsoft.com/office/drawing/2014/main" id="{74D0DF08-4961-E314-07CD-796023DAB199}"/>
                  </a:ext>
                </a:extLst>
              </p:cNvPr>
              <p:cNvCxnSpPr>
                <a:cxnSpLocks/>
                <a:endCxn id="189" idx="2"/>
              </p:cNvCxnSpPr>
              <p:nvPr/>
            </p:nvCxnSpPr>
            <p:spPr>
              <a:xfrm>
                <a:off x="6489009" y="3583165"/>
                <a:ext cx="637547" cy="147819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화살표 연결선 206">
                <a:extLst>
                  <a:ext uri="{FF2B5EF4-FFF2-40B4-BE49-F238E27FC236}">
                    <a16:creationId xmlns:a16="http://schemas.microsoft.com/office/drawing/2014/main" id="{4AD29726-F8F3-43B4-1E6F-C4E9C04DF72F}"/>
                  </a:ext>
                </a:extLst>
              </p:cNvPr>
              <p:cNvCxnSpPr>
                <a:cxnSpLocks/>
                <a:stCxn id="183" idx="6"/>
                <a:endCxn id="190" idx="2"/>
              </p:cNvCxnSpPr>
              <p:nvPr/>
            </p:nvCxnSpPr>
            <p:spPr>
              <a:xfrm>
                <a:off x="6481255" y="3565350"/>
                <a:ext cx="645301" cy="501475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ABF3FD07-9F7B-F078-3E39-3C9974C22032}"/>
                  </a:ext>
                </a:extLst>
              </p:cNvPr>
              <p:cNvCxnSpPr>
                <a:cxnSpLocks/>
                <a:stCxn id="183" idx="6"/>
                <a:endCxn id="191" idx="2"/>
              </p:cNvCxnSpPr>
              <p:nvPr/>
            </p:nvCxnSpPr>
            <p:spPr>
              <a:xfrm>
                <a:off x="6481255" y="3565350"/>
                <a:ext cx="645301" cy="837316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화살표 연결선 208">
                <a:extLst>
                  <a:ext uri="{FF2B5EF4-FFF2-40B4-BE49-F238E27FC236}">
                    <a16:creationId xmlns:a16="http://schemas.microsoft.com/office/drawing/2014/main" id="{87BB9424-C085-73E3-CEE0-DB272EBE3ED4}"/>
                  </a:ext>
                </a:extLst>
              </p:cNvPr>
              <p:cNvCxnSpPr>
                <a:cxnSpLocks/>
                <a:stCxn id="184" idx="6"/>
                <a:endCxn id="193" idx="2"/>
              </p:cNvCxnSpPr>
              <p:nvPr/>
            </p:nvCxnSpPr>
            <p:spPr>
              <a:xfrm flipV="1">
                <a:off x="6481255" y="3406589"/>
                <a:ext cx="645301" cy="494602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0FCEFE17-A868-A193-0734-30C8CAC9C39B}"/>
                  </a:ext>
                </a:extLst>
              </p:cNvPr>
              <p:cNvCxnSpPr>
                <a:cxnSpLocks/>
                <a:stCxn id="184" idx="6"/>
              </p:cNvCxnSpPr>
              <p:nvPr/>
            </p:nvCxnSpPr>
            <p:spPr>
              <a:xfrm flipV="1">
                <a:off x="6481255" y="3721427"/>
                <a:ext cx="636479" cy="179764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화살표 연결선 210">
                <a:extLst>
                  <a:ext uri="{FF2B5EF4-FFF2-40B4-BE49-F238E27FC236}">
                    <a16:creationId xmlns:a16="http://schemas.microsoft.com/office/drawing/2014/main" id="{15B57E86-090C-0DCD-9387-C7264F927913}"/>
                  </a:ext>
                </a:extLst>
              </p:cNvPr>
              <p:cNvCxnSpPr>
                <a:cxnSpLocks/>
                <a:stCxn id="184" idx="6"/>
                <a:endCxn id="190" idx="2"/>
              </p:cNvCxnSpPr>
              <p:nvPr/>
            </p:nvCxnSpPr>
            <p:spPr>
              <a:xfrm>
                <a:off x="6481255" y="3901191"/>
                <a:ext cx="645301" cy="165634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화살표 연결선 211">
                <a:extLst>
                  <a:ext uri="{FF2B5EF4-FFF2-40B4-BE49-F238E27FC236}">
                    <a16:creationId xmlns:a16="http://schemas.microsoft.com/office/drawing/2014/main" id="{AF95328F-542D-8CEE-FA6F-291307433F31}"/>
                  </a:ext>
                </a:extLst>
              </p:cNvPr>
              <p:cNvCxnSpPr>
                <a:cxnSpLocks/>
                <a:stCxn id="184" idx="6"/>
                <a:endCxn id="191" idx="2"/>
              </p:cNvCxnSpPr>
              <p:nvPr/>
            </p:nvCxnSpPr>
            <p:spPr>
              <a:xfrm>
                <a:off x="6481255" y="3901191"/>
                <a:ext cx="645301" cy="501475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화살표 연결선 212">
                <a:extLst>
                  <a:ext uri="{FF2B5EF4-FFF2-40B4-BE49-F238E27FC236}">
                    <a16:creationId xmlns:a16="http://schemas.microsoft.com/office/drawing/2014/main" id="{6B3E4A3F-789C-4439-7861-BC72A36026C5}"/>
                  </a:ext>
                </a:extLst>
              </p:cNvPr>
              <p:cNvCxnSpPr>
                <a:cxnSpLocks/>
                <a:stCxn id="185" idx="6"/>
                <a:endCxn id="193" idx="2"/>
              </p:cNvCxnSpPr>
              <p:nvPr/>
            </p:nvCxnSpPr>
            <p:spPr>
              <a:xfrm flipV="1">
                <a:off x="6481255" y="3406589"/>
                <a:ext cx="645301" cy="830443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화살표 연결선 213">
                <a:extLst>
                  <a:ext uri="{FF2B5EF4-FFF2-40B4-BE49-F238E27FC236}">
                    <a16:creationId xmlns:a16="http://schemas.microsoft.com/office/drawing/2014/main" id="{F3468EAE-5748-9011-BDE1-F5E15EE9E90B}"/>
                  </a:ext>
                </a:extLst>
              </p:cNvPr>
              <p:cNvCxnSpPr>
                <a:cxnSpLocks/>
                <a:stCxn id="185" idx="6"/>
                <a:endCxn id="189" idx="2"/>
              </p:cNvCxnSpPr>
              <p:nvPr/>
            </p:nvCxnSpPr>
            <p:spPr>
              <a:xfrm flipV="1">
                <a:off x="6481255" y="3730984"/>
                <a:ext cx="645301" cy="506048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화살표 연결선 214">
                <a:extLst>
                  <a:ext uri="{FF2B5EF4-FFF2-40B4-BE49-F238E27FC236}">
                    <a16:creationId xmlns:a16="http://schemas.microsoft.com/office/drawing/2014/main" id="{B1A178E5-45F9-6561-1766-0A56B6C00629}"/>
                  </a:ext>
                </a:extLst>
              </p:cNvPr>
              <p:cNvCxnSpPr>
                <a:cxnSpLocks/>
                <a:stCxn id="185" idx="6"/>
                <a:endCxn id="190" idx="2"/>
              </p:cNvCxnSpPr>
              <p:nvPr/>
            </p:nvCxnSpPr>
            <p:spPr>
              <a:xfrm flipV="1">
                <a:off x="6481255" y="4066825"/>
                <a:ext cx="645301" cy="170207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화살표 연결선 215">
                <a:extLst>
                  <a:ext uri="{FF2B5EF4-FFF2-40B4-BE49-F238E27FC236}">
                    <a16:creationId xmlns:a16="http://schemas.microsoft.com/office/drawing/2014/main" id="{77EA58C2-FBA3-812D-548A-50AB370CC4F9}"/>
                  </a:ext>
                </a:extLst>
              </p:cNvPr>
              <p:cNvCxnSpPr>
                <a:cxnSpLocks/>
                <a:stCxn id="185" idx="6"/>
                <a:endCxn id="191" idx="2"/>
              </p:cNvCxnSpPr>
              <p:nvPr/>
            </p:nvCxnSpPr>
            <p:spPr>
              <a:xfrm>
                <a:off x="6481255" y="4237032"/>
                <a:ext cx="645301" cy="165634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화살표 연결선 216">
                <a:extLst>
                  <a:ext uri="{FF2B5EF4-FFF2-40B4-BE49-F238E27FC236}">
                    <a16:creationId xmlns:a16="http://schemas.microsoft.com/office/drawing/2014/main" id="{95AAF3AF-8528-86FA-D016-34A7BF969FA7}"/>
                  </a:ext>
                </a:extLst>
              </p:cNvPr>
              <p:cNvCxnSpPr>
                <a:cxnSpLocks/>
                <a:stCxn id="193" idx="6"/>
                <a:endCxn id="200" idx="2"/>
              </p:cNvCxnSpPr>
              <p:nvPr/>
            </p:nvCxnSpPr>
            <p:spPr>
              <a:xfrm>
                <a:off x="7371294" y="3406589"/>
                <a:ext cx="702072" cy="0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화살표 연결선 217">
                <a:extLst>
                  <a:ext uri="{FF2B5EF4-FFF2-40B4-BE49-F238E27FC236}">
                    <a16:creationId xmlns:a16="http://schemas.microsoft.com/office/drawing/2014/main" id="{FE626B34-C95C-F625-074B-11BE34B372F0}"/>
                  </a:ext>
                </a:extLst>
              </p:cNvPr>
              <p:cNvCxnSpPr>
                <a:cxnSpLocks/>
                <a:stCxn id="193" idx="6"/>
                <a:endCxn id="196" idx="2"/>
              </p:cNvCxnSpPr>
              <p:nvPr/>
            </p:nvCxnSpPr>
            <p:spPr>
              <a:xfrm>
                <a:off x="7371294" y="3406589"/>
                <a:ext cx="702072" cy="324395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화살표 연결선 218">
                <a:extLst>
                  <a:ext uri="{FF2B5EF4-FFF2-40B4-BE49-F238E27FC236}">
                    <a16:creationId xmlns:a16="http://schemas.microsoft.com/office/drawing/2014/main" id="{3D3564AA-1C57-365C-1ABB-470A6DFA25F5}"/>
                  </a:ext>
                </a:extLst>
              </p:cNvPr>
              <p:cNvCxnSpPr>
                <a:cxnSpLocks/>
                <a:stCxn id="193" idx="6"/>
                <a:endCxn id="197" idx="2"/>
              </p:cNvCxnSpPr>
              <p:nvPr/>
            </p:nvCxnSpPr>
            <p:spPr>
              <a:xfrm>
                <a:off x="7371294" y="3406589"/>
                <a:ext cx="702072" cy="660236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화살표 연결선 219">
                <a:extLst>
                  <a:ext uri="{FF2B5EF4-FFF2-40B4-BE49-F238E27FC236}">
                    <a16:creationId xmlns:a16="http://schemas.microsoft.com/office/drawing/2014/main" id="{8FE746AD-FDAA-E32E-6AD1-3D6052116C63}"/>
                  </a:ext>
                </a:extLst>
              </p:cNvPr>
              <p:cNvCxnSpPr>
                <a:cxnSpLocks/>
                <a:stCxn id="193" idx="6"/>
                <a:endCxn id="198" idx="2"/>
              </p:cNvCxnSpPr>
              <p:nvPr/>
            </p:nvCxnSpPr>
            <p:spPr>
              <a:xfrm>
                <a:off x="7371294" y="3406589"/>
                <a:ext cx="702072" cy="996077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직선 화살표 연결선 220">
                <a:extLst>
                  <a:ext uri="{FF2B5EF4-FFF2-40B4-BE49-F238E27FC236}">
                    <a16:creationId xmlns:a16="http://schemas.microsoft.com/office/drawing/2014/main" id="{86B6443D-5C1B-5FD6-94AB-6D54834F6610}"/>
                  </a:ext>
                </a:extLst>
              </p:cNvPr>
              <p:cNvCxnSpPr>
                <a:cxnSpLocks/>
                <a:stCxn id="189" idx="6"/>
                <a:endCxn id="200" idx="2"/>
              </p:cNvCxnSpPr>
              <p:nvPr/>
            </p:nvCxnSpPr>
            <p:spPr>
              <a:xfrm flipV="1">
                <a:off x="7371294" y="3406589"/>
                <a:ext cx="702072" cy="324395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직선 화살표 연결선 221">
                <a:extLst>
                  <a:ext uri="{FF2B5EF4-FFF2-40B4-BE49-F238E27FC236}">
                    <a16:creationId xmlns:a16="http://schemas.microsoft.com/office/drawing/2014/main" id="{6BCDCEBC-DCF6-7813-31A3-80DDF5306854}"/>
                  </a:ext>
                </a:extLst>
              </p:cNvPr>
              <p:cNvCxnSpPr>
                <a:cxnSpLocks/>
                <a:stCxn id="189" idx="6"/>
                <a:endCxn id="196" idx="2"/>
              </p:cNvCxnSpPr>
              <p:nvPr/>
            </p:nvCxnSpPr>
            <p:spPr>
              <a:xfrm>
                <a:off x="7371294" y="3730984"/>
                <a:ext cx="702072" cy="0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화살표 연결선 222">
                <a:extLst>
                  <a:ext uri="{FF2B5EF4-FFF2-40B4-BE49-F238E27FC236}">
                    <a16:creationId xmlns:a16="http://schemas.microsoft.com/office/drawing/2014/main" id="{4701297C-BC35-66CF-F70F-1960BC0ECDD0}"/>
                  </a:ext>
                </a:extLst>
              </p:cNvPr>
              <p:cNvCxnSpPr>
                <a:cxnSpLocks/>
                <a:stCxn id="189" idx="6"/>
                <a:endCxn id="197" idx="2"/>
              </p:cNvCxnSpPr>
              <p:nvPr/>
            </p:nvCxnSpPr>
            <p:spPr>
              <a:xfrm>
                <a:off x="7371294" y="3730984"/>
                <a:ext cx="702072" cy="335841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화살표 연결선 223">
                <a:extLst>
                  <a:ext uri="{FF2B5EF4-FFF2-40B4-BE49-F238E27FC236}">
                    <a16:creationId xmlns:a16="http://schemas.microsoft.com/office/drawing/2014/main" id="{DF7E3ECB-6D8F-7FDF-B866-9CB1D29CF3AD}"/>
                  </a:ext>
                </a:extLst>
              </p:cNvPr>
              <p:cNvCxnSpPr>
                <a:cxnSpLocks/>
                <a:stCxn id="189" idx="6"/>
                <a:endCxn id="198" idx="2"/>
              </p:cNvCxnSpPr>
              <p:nvPr/>
            </p:nvCxnSpPr>
            <p:spPr>
              <a:xfrm>
                <a:off x="7371294" y="3730984"/>
                <a:ext cx="702072" cy="671682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화살표 연결선 224">
                <a:extLst>
                  <a:ext uri="{FF2B5EF4-FFF2-40B4-BE49-F238E27FC236}">
                    <a16:creationId xmlns:a16="http://schemas.microsoft.com/office/drawing/2014/main" id="{11F62712-3C00-EB4B-0FC8-FBBDA53D5B66}"/>
                  </a:ext>
                </a:extLst>
              </p:cNvPr>
              <p:cNvCxnSpPr>
                <a:cxnSpLocks/>
                <a:stCxn id="190" idx="6"/>
              </p:cNvCxnSpPr>
              <p:nvPr/>
            </p:nvCxnSpPr>
            <p:spPr>
              <a:xfrm flipV="1">
                <a:off x="7371294" y="3406589"/>
                <a:ext cx="702072" cy="660236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화살표 연결선 225">
                <a:extLst>
                  <a:ext uri="{FF2B5EF4-FFF2-40B4-BE49-F238E27FC236}">
                    <a16:creationId xmlns:a16="http://schemas.microsoft.com/office/drawing/2014/main" id="{82742CB1-A49D-9597-F7A3-AD1ACF184293}"/>
                  </a:ext>
                </a:extLst>
              </p:cNvPr>
              <p:cNvCxnSpPr>
                <a:cxnSpLocks/>
                <a:stCxn id="190" idx="6"/>
              </p:cNvCxnSpPr>
              <p:nvPr/>
            </p:nvCxnSpPr>
            <p:spPr>
              <a:xfrm flipV="1">
                <a:off x="7371294" y="3730984"/>
                <a:ext cx="702072" cy="335841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화살표 연결선 226">
                <a:extLst>
                  <a:ext uri="{FF2B5EF4-FFF2-40B4-BE49-F238E27FC236}">
                    <a16:creationId xmlns:a16="http://schemas.microsoft.com/office/drawing/2014/main" id="{8A15F87C-2865-DAEA-55E2-DD2C411BB07B}"/>
                  </a:ext>
                </a:extLst>
              </p:cNvPr>
              <p:cNvCxnSpPr>
                <a:cxnSpLocks/>
                <a:stCxn id="190" idx="6"/>
              </p:cNvCxnSpPr>
              <p:nvPr/>
            </p:nvCxnSpPr>
            <p:spPr>
              <a:xfrm>
                <a:off x="7371294" y="4066825"/>
                <a:ext cx="702072" cy="0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화살표 연결선 227">
                <a:extLst>
                  <a:ext uri="{FF2B5EF4-FFF2-40B4-BE49-F238E27FC236}">
                    <a16:creationId xmlns:a16="http://schemas.microsoft.com/office/drawing/2014/main" id="{FFBA9330-85A7-D76E-0509-74BC2D5B5843}"/>
                  </a:ext>
                </a:extLst>
              </p:cNvPr>
              <p:cNvCxnSpPr>
                <a:cxnSpLocks/>
                <a:stCxn id="190" idx="6"/>
              </p:cNvCxnSpPr>
              <p:nvPr/>
            </p:nvCxnSpPr>
            <p:spPr>
              <a:xfrm>
                <a:off x="7371294" y="4066825"/>
                <a:ext cx="702072" cy="335841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직선 화살표 연결선 228">
                <a:extLst>
                  <a:ext uri="{FF2B5EF4-FFF2-40B4-BE49-F238E27FC236}">
                    <a16:creationId xmlns:a16="http://schemas.microsoft.com/office/drawing/2014/main" id="{4313F89F-37CC-AEC5-1AC4-FC23EA468BCB}"/>
                  </a:ext>
                </a:extLst>
              </p:cNvPr>
              <p:cNvCxnSpPr>
                <a:cxnSpLocks/>
                <a:stCxn id="191" idx="6"/>
                <a:endCxn id="200" idx="2"/>
              </p:cNvCxnSpPr>
              <p:nvPr/>
            </p:nvCxnSpPr>
            <p:spPr>
              <a:xfrm flipV="1">
                <a:off x="7371294" y="3406589"/>
                <a:ext cx="702072" cy="996077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화살표 연결선 229">
                <a:extLst>
                  <a:ext uri="{FF2B5EF4-FFF2-40B4-BE49-F238E27FC236}">
                    <a16:creationId xmlns:a16="http://schemas.microsoft.com/office/drawing/2014/main" id="{A333E99D-8F9F-CF44-1FE6-7C96EA759B97}"/>
                  </a:ext>
                </a:extLst>
              </p:cNvPr>
              <p:cNvCxnSpPr>
                <a:cxnSpLocks/>
                <a:stCxn id="191" idx="6"/>
                <a:endCxn id="196" idx="2"/>
              </p:cNvCxnSpPr>
              <p:nvPr/>
            </p:nvCxnSpPr>
            <p:spPr>
              <a:xfrm flipV="1">
                <a:off x="7371294" y="3730984"/>
                <a:ext cx="702072" cy="671682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화살표 연결선 230">
                <a:extLst>
                  <a:ext uri="{FF2B5EF4-FFF2-40B4-BE49-F238E27FC236}">
                    <a16:creationId xmlns:a16="http://schemas.microsoft.com/office/drawing/2014/main" id="{B919D5D1-6982-C5CC-BAA0-9FCF8B38E6BD}"/>
                  </a:ext>
                </a:extLst>
              </p:cNvPr>
              <p:cNvCxnSpPr>
                <a:cxnSpLocks/>
                <a:stCxn id="191" idx="6"/>
                <a:endCxn id="197" idx="2"/>
              </p:cNvCxnSpPr>
              <p:nvPr/>
            </p:nvCxnSpPr>
            <p:spPr>
              <a:xfrm flipV="1">
                <a:off x="7371294" y="4066825"/>
                <a:ext cx="702072" cy="335841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화살표 연결선 231">
                <a:extLst>
                  <a:ext uri="{FF2B5EF4-FFF2-40B4-BE49-F238E27FC236}">
                    <a16:creationId xmlns:a16="http://schemas.microsoft.com/office/drawing/2014/main" id="{8215A373-12C4-3A7D-9144-0E888157C203}"/>
                  </a:ext>
                </a:extLst>
              </p:cNvPr>
              <p:cNvCxnSpPr>
                <a:cxnSpLocks/>
                <a:stCxn id="191" idx="6"/>
                <a:endCxn id="198" idx="2"/>
              </p:cNvCxnSpPr>
              <p:nvPr/>
            </p:nvCxnSpPr>
            <p:spPr>
              <a:xfrm>
                <a:off x="7371294" y="4402666"/>
                <a:ext cx="702072" cy="0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화살표 연결선 232">
                <a:extLst>
                  <a:ext uri="{FF2B5EF4-FFF2-40B4-BE49-F238E27FC236}">
                    <a16:creationId xmlns:a16="http://schemas.microsoft.com/office/drawing/2014/main" id="{F1ED54C8-8190-3975-8023-56EDF7F89AFC}"/>
                  </a:ext>
                </a:extLst>
              </p:cNvPr>
              <p:cNvCxnSpPr>
                <a:cxnSpLocks/>
                <a:stCxn id="203" idx="2"/>
                <a:endCxn id="200" idx="6"/>
              </p:cNvCxnSpPr>
              <p:nvPr/>
            </p:nvCxnSpPr>
            <p:spPr>
              <a:xfrm flipH="1" flipV="1">
                <a:off x="8318104" y="3406589"/>
                <a:ext cx="598810" cy="345079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화살표 연결선 233">
                <a:extLst>
                  <a:ext uri="{FF2B5EF4-FFF2-40B4-BE49-F238E27FC236}">
                    <a16:creationId xmlns:a16="http://schemas.microsoft.com/office/drawing/2014/main" id="{8C308015-7B42-AAB3-039D-19D7C7E0AAF6}"/>
                  </a:ext>
                </a:extLst>
              </p:cNvPr>
              <p:cNvCxnSpPr>
                <a:cxnSpLocks/>
                <a:stCxn id="203" idx="2"/>
                <a:endCxn id="196" idx="6"/>
              </p:cNvCxnSpPr>
              <p:nvPr/>
            </p:nvCxnSpPr>
            <p:spPr>
              <a:xfrm flipH="1" flipV="1">
                <a:off x="8318104" y="3730984"/>
                <a:ext cx="598810" cy="20684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화살표 연결선 234">
                <a:extLst>
                  <a:ext uri="{FF2B5EF4-FFF2-40B4-BE49-F238E27FC236}">
                    <a16:creationId xmlns:a16="http://schemas.microsoft.com/office/drawing/2014/main" id="{1A341465-D9ED-6C48-5DF7-4AA1922172A8}"/>
                  </a:ext>
                </a:extLst>
              </p:cNvPr>
              <p:cNvCxnSpPr>
                <a:cxnSpLocks/>
                <a:stCxn id="203" idx="2"/>
                <a:endCxn id="197" idx="6"/>
              </p:cNvCxnSpPr>
              <p:nvPr/>
            </p:nvCxnSpPr>
            <p:spPr>
              <a:xfrm flipH="1">
                <a:off x="8318104" y="3751668"/>
                <a:ext cx="598810" cy="315157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화살표 연결선 235">
                <a:extLst>
                  <a:ext uri="{FF2B5EF4-FFF2-40B4-BE49-F238E27FC236}">
                    <a16:creationId xmlns:a16="http://schemas.microsoft.com/office/drawing/2014/main" id="{178D40FD-62A4-D0D8-3204-F1ACE7186B07}"/>
                  </a:ext>
                </a:extLst>
              </p:cNvPr>
              <p:cNvCxnSpPr>
                <a:cxnSpLocks/>
                <a:stCxn id="203" idx="2"/>
                <a:endCxn id="198" idx="6"/>
              </p:cNvCxnSpPr>
              <p:nvPr/>
            </p:nvCxnSpPr>
            <p:spPr>
              <a:xfrm flipH="1">
                <a:off x="8318104" y="3751668"/>
                <a:ext cx="598810" cy="650998"/>
              </a:xfrm>
              <a:prstGeom prst="straightConnector1">
                <a:avLst/>
              </a:prstGeom>
              <a:ln>
                <a:solidFill>
                  <a:srgbClr val="8D8D8D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화살표: 원형 236">
                <a:extLst>
                  <a:ext uri="{FF2B5EF4-FFF2-40B4-BE49-F238E27FC236}">
                    <a16:creationId xmlns:a16="http://schemas.microsoft.com/office/drawing/2014/main" id="{BB59CA34-BBC8-1448-07E0-82FF67C3DEDF}"/>
                  </a:ext>
                </a:extLst>
              </p:cNvPr>
              <p:cNvSpPr/>
              <p:nvPr/>
            </p:nvSpPr>
            <p:spPr>
              <a:xfrm flipH="1">
                <a:off x="7126556" y="3138292"/>
                <a:ext cx="244738" cy="246888"/>
              </a:xfrm>
              <a:prstGeom prst="circularArrow">
                <a:avLst>
                  <a:gd name="adj1" fmla="val 13280"/>
                  <a:gd name="adj2" fmla="val 1142319"/>
                  <a:gd name="adj3" fmla="val 744974"/>
                  <a:gd name="adj4" fmla="val 8971814"/>
                  <a:gd name="adj5" fmla="val 16623"/>
                </a:avLst>
              </a:prstGeom>
              <a:solidFill>
                <a:srgbClr val="C00001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238" name="화살표: 원형 237">
                <a:extLst>
                  <a:ext uri="{FF2B5EF4-FFF2-40B4-BE49-F238E27FC236}">
                    <a16:creationId xmlns:a16="http://schemas.microsoft.com/office/drawing/2014/main" id="{7E8F381C-0D9D-A3D7-BFA8-4B51F994E3EE}"/>
                  </a:ext>
                </a:extLst>
              </p:cNvPr>
              <p:cNvSpPr/>
              <p:nvPr/>
            </p:nvSpPr>
            <p:spPr>
              <a:xfrm flipH="1">
                <a:off x="7126556" y="3460099"/>
                <a:ext cx="244738" cy="246888"/>
              </a:xfrm>
              <a:prstGeom prst="circularArrow">
                <a:avLst>
                  <a:gd name="adj1" fmla="val 13280"/>
                  <a:gd name="adj2" fmla="val 1142319"/>
                  <a:gd name="adj3" fmla="val 744974"/>
                  <a:gd name="adj4" fmla="val 8971814"/>
                  <a:gd name="adj5" fmla="val 16623"/>
                </a:avLst>
              </a:prstGeom>
              <a:solidFill>
                <a:srgbClr val="C00001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239" name="화살표: 원형 238">
                <a:extLst>
                  <a:ext uri="{FF2B5EF4-FFF2-40B4-BE49-F238E27FC236}">
                    <a16:creationId xmlns:a16="http://schemas.microsoft.com/office/drawing/2014/main" id="{F978E4AD-EECF-FC6D-80A3-38F99A60ADBE}"/>
                  </a:ext>
                </a:extLst>
              </p:cNvPr>
              <p:cNvSpPr/>
              <p:nvPr/>
            </p:nvSpPr>
            <p:spPr>
              <a:xfrm flipH="1">
                <a:off x="7126556" y="3794665"/>
                <a:ext cx="244738" cy="246888"/>
              </a:xfrm>
              <a:prstGeom prst="circularArrow">
                <a:avLst>
                  <a:gd name="adj1" fmla="val 13280"/>
                  <a:gd name="adj2" fmla="val 1142319"/>
                  <a:gd name="adj3" fmla="val 744974"/>
                  <a:gd name="adj4" fmla="val 8971814"/>
                  <a:gd name="adj5" fmla="val 16623"/>
                </a:avLst>
              </a:prstGeom>
              <a:solidFill>
                <a:srgbClr val="C00001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240" name="화살표: 원형 239">
                <a:extLst>
                  <a:ext uri="{FF2B5EF4-FFF2-40B4-BE49-F238E27FC236}">
                    <a16:creationId xmlns:a16="http://schemas.microsoft.com/office/drawing/2014/main" id="{412609E7-FD3F-98D6-3E72-D98AF455AC24}"/>
                  </a:ext>
                </a:extLst>
              </p:cNvPr>
              <p:cNvSpPr/>
              <p:nvPr/>
            </p:nvSpPr>
            <p:spPr>
              <a:xfrm flipH="1">
                <a:off x="7126556" y="4131011"/>
                <a:ext cx="244738" cy="246888"/>
              </a:xfrm>
              <a:prstGeom prst="circularArrow">
                <a:avLst>
                  <a:gd name="adj1" fmla="val 13280"/>
                  <a:gd name="adj2" fmla="val 1142319"/>
                  <a:gd name="adj3" fmla="val 744974"/>
                  <a:gd name="adj4" fmla="val 8971814"/>
                  <a:gd name="adj5" fmla="val 16623"/>
                </a:avLst>
              </a:prstGeom>
              <a:solidFill>
                <a:srgbClr val="C00001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241" name="화살표: 원형 240">
                <a:extLst>
                  <a:ext uri="{FF2B5EF4-FFF2-40B4-BE49-F238E27FC236}">
                    <a16:creationId xmlns:a16="http://schemas.microsoft.com/office/drawing/2014/main" id="{B370DAB3-4169-F987-CED3-A098778E9F02}"/>
                  </a:ext>
                </a:extLst>
              </p:cNvPr>
              <p:cNvSpPr/>
              <p:nvPr/>
            </p:nvSpPr>
            <p:spPr>
              <a:xfrm flipH="1">
                <a:off x="8073366" y="3138292"/>
                <a:ext cx="244738" cy="246888"/>
              </a:xfrm>
              <a:prstGeom prst="circularArrow">
                <a:avLst>
                  <a:gd name="adj1" fmla="val 13280"/>
                  <a:gd name="adj2" fmla="val 1142319"/>
                  <a:gd name="adj3" fmla="val 744974"/>
                  <a:gd name="adj4" fmla="val 8971814"/>
                  <a:gd name="adj5" fmla="val 16623"/>
                </a:avLst>
              </a:prstGeom>
              <a:solidFill>
                <a:srgbClr val="C00001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242" name="화살표: 원형 241">
                <a:extLst>
                  <a:ext uri="{FF2B5EF4-FFF2-40B4-BE49-F238E27FC236}">
                    <a16:creationId xmlns:a16="http://schemas.microsoft.com/office/drawing/2014/main" id="{EA560528-AC65-0F23-7B3D-AA8E797AE377}"/>
                  </a:ext>
                </a:extLst>
              </p:cNvPr>
              <p:cNvSpPr/>
              <p:nvPr/>
            </p:nvSpPr>
            <p:spPr>
              <a:xfrm flipH="1">
                <a:off x="8073366" y="3460099"/>
                <a:ext cx="244738" cy="246888"/>
              </a:xfrm>
              <a:prstGeom prst="circularArrow">
                <a:avLst>
                  <a:gd name="adj1" fmla="val 13280"/>
                  <a:gd name="adj2" fmla="val 1142319"/>
                  <a:gd name="adj3" fmla="val 744974"/>
                  <a:gd name="adj4" fmla="val 8971814"/>
                  <a:gd name="adj5" fmla="val 16623"/>
                </a:avLst>
              </a:prstGeom>
              <a:solidFill>
                <a:srgbClr val="C00001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243" name="화살표: 원형 242">
                <a:extLst>
                  <a:ext uri="{FF2B5EF4-FFF2-40B4-BE49-F238E27FC236}">
                    <a16:creationId xmlns:a16="http://schemas.microsoft.com/office/drawing/2014/main" id="{AEC5A8D4-053D-EA93-BF60-4949882C194F}"/>
                  </a:ext>
                </a:extLst>
              </p:cNvPr>
              <p:cNvSpPr/>
              <p:nvPr/>
            </p:nvSpPr>
            <p:spPr>
              <a:xfrm flipH="1">
                <a:off x="8073366" y="3794665"/>
                <a:ext cx="244738" cy="246888"/>
              </a:xfrm>
              <a:prstGeom prst="circularArrow">
                <a:avLst>
                  <a:gd name="adj1" fmla="val 13280"/>
                  <a:gd name="adj2" fmla="val 1142319"/>
                  <a:gd name="adj3" fmla="val 744974"/>
                  <a:gd name="adj4" fmla="val 8971814"/>
                  <a:gd name="adj5" fmla="val 16623"/>
                </a:avLst>
              </a:prstGeom>
              <a:solidFill>
                <a:srgbClr val="C00001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244" name="화살표: 원형 243">
                <a:extLst>
                  <a:ext uri="{FF2B5EF4-FFF2-40B4-BE49-F238E27FC236}">
                    <a16:creationId xmlns:a16="http://schemas.microsoft.com/office/drawing/2014/main" id="{4C2240C8-F44E-576B-E7E4-DF6FB43B2C04}"/>
                  </a:ext>
                </a:extLst>
              </p:cNvPr>
              <p:cNvSpPr/>
              <p:nvPr/>
            </p:nvSpPr>
            <p:spPr>
              <a:xfrm flipH="1">
                <a:off x="8073366" y="4131011"/>
                <a:ext cx="244738" cy="246888"/>
              </a:xfrm>
              <a:prstGeom prst="circularArrow">
                <a:avLst>
                  <a:gd name="adj1" fmla="val 13280"/>
                  <a:gd name="adj2" fmla="val 1142319"/>
                  <a:gd name="adj3" fmla="val 744974"/>
                  <a:gd name="adj4" fmla="val 8971814"/>
                  <a:gd name="adj5" fmla="val 16623"/>
                </a:avLst>
              </a:prstGeom>
              <a:solidFill>
                <a:srgbClr val="C00001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</p:grpSp>
        <p:sp>
          <p:nvSpPr>
            <p:cNvPr id="245" name="더하기 기호 244">
              <a:extLst>
                <a:ext uri="{FF2B5EF4-FFF2-40B4-BE49-F238E27FC236}">
                  <a16:creationId xmlns:a16="http://schemas.microsoft.com/office/drawing/2014/main" id="{06833311-54C0-4112-E50A-0CDDF77339CA}"/>
                </a:ext>
              </a:extLst>
            </p:cNvPr>
            <p:cNvSpPr/>
            <p:nvPr/>
          </p:nvSpPr>
          <p:spPr>
            <a:xfrm>
              <a:off x="3755105" y="3384372"/>
              <a:ext cx="541020" cy="501475"/>
            </a:xfrm>
            <a:prstGeom prst="mathPlus">
              <a:avLst/>
            </a:prstGeom>
            <a:solidFill>
              <a:srgbClr val="D0CECF"/>
            </a:solidFill>
            <a:ln w="9525">
              <a:noFill/>
              <a:round/>
            </a:ln>
          </p:spPr>
          <p:txBody>
            <a:bodyPr lIns="90000" tIns="46800" rIns="90000" bIns="46800" rtlCol="0" anchor="ctr"/>
            <a:lstStyle/>
            <a:p>
              <a:pPr marL="0" indent="0" algn="ctr">
                <a:lnSpc>
                  <a:spcPct val="120000"/>
                </a:lnSpc>
                <a:buFont typeface="Wingdings"/>
                <a:buNone/>
                <a:tabLst>
                  <a:tab pos="95250" algn="l"/>
                </a:tabLst>
              </a:pPr>
              <a:endParaRPr lang="en-US" sz="1600" b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Arial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0C6C3C69-496B-A247-1F30-4B14FDF49B1E}"/>
                </a:ext>
              </a:extLst>
            </p:cNvPr>
            <p:cNvSpPr txBox="1"/>
            <p:nvPr/>
          </p:nvSpPr>
          <p:spPr>
            <a:xfrm>
              <a:off x="4345472" y="3351505"/>
              <a:ext cx="897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>
                  <a:latin typeface="+mn-ea"/>
                  <a:ea typeface="+mn-ea"/>
                </a:rPr>
                <a:t>Memory </a:t>
              </a:r>
            </a:p>
            <a:p>
              <a:pPr algn="ctr"/>
              <a:r>
                <a:rPr lang="en-US" altLang="ko-KR" b="0">
                  <a:latin typeface="+mn-ea"/>
                  <a:ea typeface="+mn-ea"/>
                </a:rPr>
                <a:t>system</a:t>
              </a:r>
              <a:endParaRPr lang="ko-KR" altLang="en-US" b="0">
                <a:latin typeface="+mn-ea"/>
                <a:ea typeface="+mn-ea"/>
              </a:endParaRPr>
            </a:p>
          </p:txBody>
        </p:sp>
        <p:sp>
          <p:nvSpPr>
            <p:cNvPr id="247" name="화살표: 오른쪽 246">
              <a:extLst>
                <a:ext uri="{FF2B5EF4-FFF2-40B4-BE49-F238E27FC236}">
                  <a16:creationId xmlns:a16="http://schemas.microsoft.com/office/drawing/2014/main" id="{92A87C46-AA79-41BB-D382-3A11847BFEAD}"/>
                </a:ext>
              </a:extLst>
            </p:cNvPr>
            <p:cNvSpPr/>
            <p:nvPr/>
          </p:nvSpPr>
          <p:spPr>
            <a:xfrm>
              <a:off x="5336198" y="3452527"/>
              <a:ext cx="450739" cy="375094"/>
            </a:xfrm>
            <a:prstGeom prst="rightArrow">
              <a:avLst/>
            </a:prstGeom>
            <a:solidFill>
              <a:srgbClr val="D0CECF"/>
            </a:solidFill>
            <a:ln w="9525">
              <a:noFill/>
              <a:round/>
            </a:ln>
          </p:spPr>
          <p:txBody>
            <a:bodyPr lIns="90000" tIns="46800" rIns="90000" bIns="46800" rtlCol="0" anchor="ctr"/>
            <a:lstStyle/>
            <a:p>
              <a:pPr marL="0" indent="0" algn="ctr">
                <a:lnSpc>
                  <a:spcPct val="120000"/>
                </a:lnSpc>
                <a:buFont typeface="Wingdings"/>
                <a:buNone/>
                <a:tabLst>
                  <a:tab pos="95250" algn="l"/>
                </a:tabLst>
              </a:pPr>
              <a:endParaRPr lang="en-US" sz="1600" b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469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(2/5)</a:t>
            </a:r>
            <a:endParaRPr kumimoji="1" lang="en-US" altLang="ko-KR" sz="1600">
              <a:latin typeface="+mn-ea"/>
              <a:sym typeface="Wingdings" pitchFamily="2" charset="2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kumimoji="0" lang="ko-KR" altLang="en-US" b="1" err="1">
                <a:solidFill>
                  <a:srgbClr val="0000FF"/>
                </a:solidFill>
                <a:latin typeface="+mn-ea"/>
              </a:rPr>
              <a:t>어텐션</a:t>
            </a:r>
            <a:r>
              <a:rPr kumimoji="0" lang="ko-KR" altLang="en-US" b="1">
                <a:solidFill>
                  <a:srgbClr val="0000FF"/>
                </a:solidFill>
                <a:latin typeface="+mn-ea"/>
              </a:rPr>
              <a:t> 스코어는 </a:t>
            </a:r>
            <a:r>
              <a:rPr kumimoji="0" lang="ko-KR" altLang="en-US" b="0">
                <a:solidFill>
                  <a:srgbClr val="0000FF"/>
                </a:solidFill>
                <a:latin typeface="+mn-ea"/>
              </a:rPr>
              <a:t>두 벡터가 닮은 정도를 정량적으로 나타낸 유사도</a:t>
            </a:r>
            <a:r>
              <a:rPr lang="en-US" altLang="ko-KR">
                <a:solidFill>
                  <a:srgbClr val="0000FF"/>
                </a:solidFill>
                <a:latin typeface="+mn-ea"/>
              </a:rPr>
              <a:t>(similarity)</a:t>
            </a:r>
            <a:r>
              <a:rPr kumimoji="0" lang="ko-KR" altLang="en-US" b="0">
                <a:solidFill>
                  <a:srgbClr val="0000FF"/>
                </a:solidFill>
                <a:latin typeface="+mn-ea"/>
              </a:rPr>
              <a:t> 값임</a:t>
            </a:r>
            <a:r>
              <a:rPr kumimoji="0" lang="en-US" altLang="ko-KR" b="0">
                <a:latin typeface="+mn-ea"/>
              </a:rPr>
              <a:t>. </a:t>
            </a:r>
            <a:r>
              <a:rPr kumimoji="0" lang="ko-KR" altLang="en-US" b="0">
                <a:latin typeface="+mn-ea"/>
              </a:rPr>
              <a:t>두 벡터 간의 유사도는 벡터의 곱셈</a:t>
            </a:r>
            <a:r>
              <a:rPr kumimoji="0" lang="en-US" altLang="ko-KR" b="0">
                <a:latin typeface="+mn-ea"/>
              </a:rPr>
              <a:t>(</a:t>
            </a:r>
            <a:r>
              <a:rPr kumimoji="0" lang="ko-KR" altLang="en-US" b="0">
                <a:latin typeface="+mn-ea"/>
              </a:rPr>
              <a:t>내적</a:t>
            </a:r>
            <a:r>
              <a:rPr kumimoji="0" lang="en-US" altLang="ko-KR" b="0">
                <a:latin typeface="+mn-ea"/>
              </a:rPr>
              <a:t>)</a:t>
            </a:r>
            <a:r>
              <a:rPr kumimoji="0" lang="ko-KR" altLang="en-US" b="0">
                <a:latin typeface="+mn-ea"/>
              </a:rPr>
              <a:t>을 통해 얻을 수 있으며</a:t>
            </a:r>
            <a:r>
              <a:rPr kumimoji="0" lang="en-US" altLang="ko-KR" b="0">
                <a:latin typeface="+mn-ea"/>
              </a:rPr>
              <a:t>, </a:t>
            </a:r>
            <a:r>
              <a:rPr kumimoji="0" lang="ko-KR" altLang="en-US" b="0">
                <a:latin typeface="+mn-ea"/>
              </a:rPr>
              <a:t>두 벡터가 비슷할수록 큰 값을 가짐</a:t>
            </a:r>
            <a:r>
              <a:rPr kumimoji="0" lang="en-US" altLang="ko-KR" b="0">
                <a:latin typeface="+mn-ea"/>
              </a:rPr>
              <a:t>. </a:t>
            </a:r>
            <a:r>
              <a:rPr kumimoji="0" lang="ko-KR" altLang="en-US" b="0">
                <a:latin typeface="+mn-ea"/>
              </a:rPr>
              <a:t>이는 </a:t>
            </a:r>
            <a:r>
              <a:rPr kumimoji="0" lang="ko-KR" altLang="en-US" b="0">
                <a:solidFill>
                  <a:srgbClr val="FF0000"/>
                </a:solidFill>
                <a:latin typeface="+mn-ea"/>
              </a:rPr>
              <a:t>문장의 </a:t>
            </a:r>
            <a:r>
              <a:rPr kumimoji="0" lang="ko-KR" altLang="en-US" b="0" err="1">
                <a:solidFill>
                  <a:srgbClr val="FF0000"/>
                </a:solidFill>
                <a:latin typeface="+mn-ea"/>
              </a:rPr>
              <a:t>디코더의</a:t>
            </a:r>
            <a:r>
              <a:rPr kumimoji="0" lang="ko-KR" altLang="en-US" b="0">
                <a:solidFill>
                  <a:srgbClr val="FF0000"/>
                </a:solidFill>
                <a:latin typeface="+mn-ea"/>
              </a:rPr>
              <a:t> 단어</a:t>
            </a:r>
            <a:r>
              <a:rPr kumimoji="0" lang="en-US" altLang="ko-KR" b="0">
                <a:solidFill>
                  <a:srgbClr val="FF0000"/>
                </a:solidFill>
                <a:latin typeface="+mn-ea"/>
              </a:rPr>
              <a:t>(</a:t>
            </a:r>
            <a:r>
              <a:rPr kumimoji="0" lang="ko-KR" altLang="en-US" b="0">
                <a:solidFill>
                  <a:srgbClr val="FF0000"/>
                </a:solidFill>
                <a:latin typeface="+mn-ea"/>
              </a:rPr>
              <a:t>쿼리</a:t>
            </a:r>
            <a:r>
              <a:rPr kumimoji="0" lang="en-US" altLang="ko-KR" b="0">
                <a:solidFill>
                  <a:srgbClr val="FF0000"/>
                </a:solidFill>
                <a:latin typeface="+mn-ea"/>
              </a:rPr>
              <a:t>)</a:t>
            </a:r>
            <a:r>
              <a:rPr kumimoji="0" lang="ko-KR" altLang="en-US" b="0">
                <a:solidFill>
                  <a:srgbClr val="FF0000"/>
                </a:solidFill>
                <a:latin typeface="+mn-ea"/>
              </a:rPr>
              <a:t>가 인코더의 입력 문장 내 모든 단어</a:t>
            </a:r>
            <a:r>
              <a:rPr kumimoji="0" lang="en-US" altLang="ko-KR" b="0">
                <a:solidFill>
                  <a:srgbClr val="FF0000"/>
                </a:solidFill>
                <a:latin typeface="+mn-ea"/>
              </a:rPr>
              <a:t>(</a:t>
            </a:r>
            <a:r>
              <a:rPr kumimoji="0" lang="ko-KR" altLang="en-US" b="0">
                <a:solidFill>
                  <a:srgbClr val="FF0000"/>
                </a:solidFill>
                <a:latin typeface="+mn-ea"/>
              </a:rPr>
              <a:t>키</a:t>
            </a:r>
            <a:r>
              <a:rPr kumimoji="0" lang="en-US" altLang="ko-KR" b="0">
                <a:solidFill>
                  <a:srgbClr val="FF0000"/>
                </a:solidFill>
                <a:latin typeface="+mn-ea"/>
              </a:rPr>
              <a:t>)</a:t>
            </a:r>
            <a:r>
              <a:rPr kumimoji="0" lang="ko-KR" altLang="en-US" b="0">
                <a:solidFill>
                  <a:srgbClr val="FF0000"/>
                </a:solidFill>
                <a:latin typeface="+mn-ea"/>
              </a:rPr>
              <a:t>와 얼마나 유사한지 파악하는데 도움을 줌</a:t>
            </a:r>
            <a:r>
              <a:rPr kumimoji="0" lang="en-US" altLang="ko-KR" b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C4BD9D-67D5-44B5-B5FD-0C821300832D}"/>
                  </a:ext>
                </a:extLst>
              </p:cNvPr>
              <p:cNvSpPr txBox="1"/>
              <p:nvPr/>
            </p:nvSpPr>
            <p:spPr>
              <a:xfrm>
                <a:off x="1194195" y="3113820"/>
                <a:ext cx="1052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ko-KR" sz="2000" b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kumimoji="0" lang="en-US" altLang="ko-KR" sz="2000" b="0" dirty="0">
                              <a:latin typeface="+mn-ea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kumimoji="0" lang="en-US" altLang="ko-KR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C4BD9D-67D5-44B5-B5FD-0C8213008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195" y="3113820"/>
                <a:ext cx="1052444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9">
                <a:extLst>
                  <a:ext uri="{FF2B5EF4-FFF2-40B4-BE49-F238E27FC236}">
                    <a16:creationId xmlns:a16="http://schemas.microsoft.com/office/drawing/2014/main" id="{A122210A-EFBB-4762-803E-0084DA0B93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75778" y="2858525"/>
              <a:ext cx="3473559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3.69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7.42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7.07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57.6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9.83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6.45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9">
                <a:extLst>
                  <a:ext uri="{FF2B5EF4-FFF2-40B4-BE49-F238E27FC236}">
                    <a16:creationId xmlns:a16="http://schemas.microsoft.com/office/drawing/2014/main" id="{A122210A-EFBB-4762-803E-0084DA0B93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75778" y="2858525"/>
              <a:ext cx="3473559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3.69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7.42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3953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7.07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57.6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3953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9.83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6.45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3953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양쪽 대괄호 38">
            <a:extLst>
              <a:ext uri="{FF2B5EF4-FFF2-40B4-BE49-F238E27FC236}">
                <a16:creationId xmlns:a16="http://schemas.microsoft.com/office/drawing/2014/main" id="{1848C107-80EE-4FE7-8D51-521A3296DC96}"/>
              </a:ext>
            </a:extLst>
          </p:cNvPr>
          <p:cNvSpPr/>
          <p:nvPr/>
        </p:nvSpPr>
        <p:spPr>
          <a:xfrm>
            <a:off x="2968086" y="2866091"/>
            <a:ext cx="2065020" cy="841553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A153EFCA-DAA9-4093-ADA6-A396D0522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97246" y="2474560"/>
              <a:ext cx="1932922" cy="1650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934604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11.71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10.10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0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6.78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0.86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0.96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6.13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42269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A153EFCA-DAA9-4093-ADA6-A396D0522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97246" y="2474560"/>
              <a:ext cx="1932922" cy="1650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934604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11.71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10.10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6.78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0.86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0.96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6.13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504444" r="-18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2000" t="-504444" r="-107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31" t="-5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2269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9B42CD21-D0A7-4743-8DD2-CDBC8ED96880}"/>
              </a:ext>
            </a:extLst>
          </p:cNvPr>
          <p:cNvSpPr/>
          <p:nvPr/>
        </p:nvSpPr>
        <p:spPr>
          <a:xfrm>
            <a:off x="5831383" y="2748571"/>
            <a:ext cx="1969076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B5F9E0-252B-474B-ABCB-D1A37932E3EF}"/>
                  </a:ext>
                </a:extLst>
              </p:cNvPr>
              <p:cNvSpPr txBox="1"/>
              <p:nvPr/>
            </p:nvSpPr>
            <p:spPr>
              <a:xfrm>
                <a:off x="3725774" y="2220868"/>
                <a:ext cx="5100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ko-KR" sz="2000" b="0" i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B5F9E0-252B-474B-ABCB-D1A37932E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774" y="2220868"/>
                <a:ext cx="510088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D69C97-6B7B-4B02-A8B8-9B16F13C16D0}"/>
                  </a:ext>
                </a:extLst>
              </p:cNvPr>
              <p:cNvSpPr txBox="1"/>
              <p:nvPr/>
            </p:nvSpPr>
            <p:spPr>
              <a:xfrm>
                <a:off x="6882169" y="2195199"/>
                <a:ext cx="510088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ko-KR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altLang="ko-KR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D69C97-6B7B-4B02-A8B8-9B16F13C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169" y="2195199"/>
                <a:ext cx="510088" cy="405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D6A97F-E2E0-4EC8-A3BF-3199264F3AD0}"/>
                  </a:ext>
                </a:extLst>
              </p:cNvPr>
              <p:cNvSpPr txBox="1"/>
              <p:nvPr/>
            </p:nvSpPr>
            <p:spPr>
              <a:xfrm>
                <a:off x="5361604" y="3071547"/>
                <a:ext cx="365352" cy="40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D6A97F-E2E0-4EC8-A3BF-3199264F3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04" y="3071547"/>
                <a:ext cx="365352" cy="407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표 39">
                <a:extLst>
                  <a:ext uri="{FF2B5EF4-FFF2-40B4-BE49-F238E27FC236}">
                    <a16:creationId xmlns:a16="http://schemas.microsoft.com/office/drawing/2014/main" id="{A64F1760-3875-4527-B94D-82AACB2FB30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75778" y="4364903"/>
              <a:ext cx="2738050" cy="1102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0146326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kumimoji="0" lang="en-US" altLang="ko-KR" sz="1200" b="0" dirty="0" smtClean="0">
                                    <a:latin typeface="+mn-ea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표 39">
                <a:extLst>
                  <a:ext uri="{FF2B5EF4-FFF2-40B4-BE49-F238E27FC236}">
                    <a16:creationId xmlns:a16="http://schemas.microsoft.com/office/drawing/2014/main" id="{A64F1760-3875-4527-B94D-82AACB2FB30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75778" y="4364903"/>
              <a:ext cx="2738050" cy="11029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0146326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25000" t="-97826" r="-176786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3023" t="-97826" r="-130233" b="-2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01786" t="-97826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25000" t="-202222" r="-176786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3023" t="-202222" r="-130233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01786" t="-2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25000" t="-302222" r="-176786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93023" t="-302222" r="-130233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01786" t="-302222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5" name="양쪽 대괄호 54">
            <a:extLst>
              <a:ext uri="{FF2B5EF4-FFF2-40B4-BE49-F238E27FC236}">
                <a16:creationId xmlns:a16="http://schemas.microsoft.com/office/drawing/2014/main" id="{3948AAB7-C11D-4C33-9E99-7453F6E52271}"/>
              </a:ext>
            </a:extLst>
          </p:cNvPr>
          <p:cNvSpPr/>
          <p:nvPr/>
        </p:nvSpPr>
        <p:spPr>
          <a:xfrm>
            <a:off x="2968086" y="4626855"/>
            <a:ext cx="1821902" cy="895845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4EDB77-80CD-427F-831C-A34570BEC469}"/>
                  </a:ext>
                </a:extLst>
              </p:cNvPr>
              <p:cNvSpPr txBox="1"/>
              <p:nvPr/>
            </p:nvSpPr>
            <p:spPr>
              <a:xfrm>
                <a:off x="1832726" y="4995642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4EDB77-80CD-427F-831C-A34570BE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726" y="4995642"/>
                <a:ext cx="36535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9" name="표 39">
            <a:extLst>
              <a:ext uri="{FF2B5EF4-FFF2-40B4-BE49-F238E27FC236}">
                <a16:creationId xmlns:a16="http://schemas.microsoft.com/office/drawing/2014/main" id="{524DC8E9-B3D6-4B4A-8CA5-04EB6EC73EC4}"/>
              </a:ext>
            </a:extLst>
          </p:cNvPr>
          <p:cNvGraphicFramePr>
            <a:graphicFrameLocks noGrp="1"/>
          </p:cNvGraphicFramePr>
          <p:nvPr/>
        </p:nvGraphicFramePr>
        <p:xfrm>
          <a:off x="5183471" y="4364903"/>
          <a:ext cx="2702050" cy="110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93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21477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99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80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</a:tbl>
          </a:graphicData>
        </a:graphic>
      </p:graphicFrame>
      <p:sp>
        <p:nvSpPr>
          <p:cNvPr id="70" name="양쪽 대괄호 69">
            <a:extLst>
              <a:ext uri="{FF2B5EF4-FFF2-40B4-BE49-F238E27FC236}">
                <a16:creationId xmlns:a16="http://schemas.microsoft.com/office/drawing/2014/main" id="{CFA1A3DB-E09B-487E-B806-754D04912793}"/>
              </a:ext>
            </a:extLst>
          </p:cNvPr>
          <p:cNvSpPr/>
          <p:nvPr/>
        </p:nvSpPr>
        <p:spPr>
          <a:xfrm>
            <a:off x="6075778" y="4626855"/>
            <a:ext cx="1835355" cy="895845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608C66-E774-4936-84EA-D6D9FB435DBA}"/>
                  </a:ext>
                </a:extLst>
              </p:cNvPr>
              <p:cNvSpPr txBox="1"/>
              <p:nvPr/>
            </p:nvSpPr>
            <p:spPr>
              <a:xfrm>
                <a:off x="5011997" y="4995642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608C66-E774-4936-84EA-D6D9FB43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997" y="4995642"/>
                <a:ext cx="36535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CFE579A1-09B1-49AD-9011-4FE37390B58B}"/>
              </a:ext>
            </a:extLst>
          </p:cNvPr>
          <p:cNvSpPr/>
          <p:nvPr/>
        </p:nvSpPr>
        <p:spPr bwMode="auto">
          <a:xfrm>
            <a:off x="2423160" y="2883455"/>
            <a:ext cx="2904309" cy="25041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6E859F9-007E-45DF-94C3-6F15FA261A52}"/>
              </a:ext>
            </a:extLst>
          </p:cNvPr>
          <p:cNvSpPr/>
          <p:nvPr/>
        </p:nvSpPr>
        <p:spPr bwMode="auto">
          <a:xfrm>
            <a:off x="5925414" y="2503682"/>
            <a:ext cx="445357" cy="162102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1FD423E-96C1-4047-AAA0-EA89CE0A08A1}"/>
              </a:ext>
            </a:extLst>
          </p:cNvPr>
          <p:cNvSpPr/>
          <p:nvPr/>
        </p:nvSpPr>
        <p:spPr bwMode="auto">
          <a:xfrm>
            <a:off x="3022604" y="4678430"/>
            <a:ext cx="445357" cy="2394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A13915-80D7-4EED-9009-D11DDA4EFA04}"/>
              </a:ext>
            </a:extLst>
          </p:cNvPr>
          <p:cNvCxnSpPr>
            <a:cxnSpLocks/>
            <a:stCxn id="10" idx="2"/>
            <a:endCxn id="74" idx="0"/>
          </p:cNvCxnSpPr>
          <p:nvPr/>
        </p:nvCxnSpPr>
        <p:spPr>
          <a:xfrm flipH="1">
            <a:off x="3245283" y="3133866"/>
            <a:ext cx="630032" cy="1544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74E4827-65B0-4821-ADDC-30698A843A6C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3245283" y="4130843"/>
            <a:ext cx="2873408" cy="5475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텍스트 개체 틀 2">
                <a:extLst>
                  <a:ext uri="{FF2B5EF4-FFF2-40B4-BE49-F238E27FC236}">
                    <a16:creationId xmlns:a16="http://schemas.microsoft.com/office/drawing/2014/main" id="{15A3553C-FBBE-43B8-B0CE-5CC8F5D4B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0417" y="5899456"/>
                <a:ext cx="7100841" cy="288552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kern="1200">
                    <a:solidFill>
                      <a:schemeClr val="tx1"/>
                    </a:solidFill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200" b="0" i="1">
                            <a:latin typeface="Cambria Math" panose="02040503050406030204" pitchFamily="18" charset="0"/>
                          </a:rPr>
                          <m:t>나는</m:t>
                        </m:r>
                      </m:e>
                    </m:d>
                    <m:r>
                      <a:rPr lang="ko-KR" altLang="en-US" sz="1200" b="0" i="1">
                        <a:latin typeface="Cambria Math" panose="02040503050406030204" pitchFamily="18" charset="0"/>
                      </a:rPr>
                      <m:t>과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200" b="0" i="1">
                            <a:latin typeface="Cambria Math" panose="02040503050406030204" pitchFamily="18" charset="0"/>
                          </a:rPr>
                          <m:t>나는</m:t>
                        </m:r>
                      </m:e>
                    </m:d>
                  </m:oMath>
                </a14:m>
                <a:r>
                  <a:rPr kumimoji="0" lang="en-US" altLang="ko-KR" sz="1200" b="0">
                    <a:latin typeface="+mn-ea"/>
                  </a:rPr>
                  <a:t>,</a:t>
                </a:r>
                <a:r>
                  <a:rPr lang="en-US" altLang="ko-KR" sz="12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ko-KR" sz="1200" b="0">
                    <a:latin typeface="+mn-ea"/>
                  </a:rPr>
                  <a:t>(</a:t>
                </a:r>
                <a:r>
                  <a:rPr kumimoji="0" lang="ko-KR" altLang="en-US" sz="1200" b="0">
                    <a:latin typeface="+mn-ea"/>
                  </a:rPr>
                  <a:t>학생</a:t>
                </a:r>
                <a:r>
                  <a:rPr kumimoji="0" lang="en-US" altLang="ko-KR" sz="1200" b="0">
                    <a:latin typeface="+mn-ea"/>
                  </a:rPr>
                  <a:t>),</a:t>
                </a:r>
                <a:r>
                  <a:rPr lang="en-US" altLang="ko-KR" sz="12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altLang="ko-KR" sz="1200" b="0">
                    <a:latin typeface="+mn-ea"/>
                  </a:rPr>
                  <a:t>(</a:t>
                </a:r>
                <a:r>
                  <a:rPr kumimoji="0" lang="ko-KR" altLang="en-US" sz="1200" b="0">
                    <a:latin typeface="+mn-ea"/>
                  </a:rPr>
                  <a:t>입니다</a:t>
                </a:r>
                <a:r>
                  <a:rPr kumimoji="0" lang="en-US" altLang="ko-KR" sz="1200" b="0">
                    <a:latin typeface="+mn-ea"/>
                  </a:rPr>
                  <a:t>) </a:t>
                </a:r>
                <a:r>
                  <a:rPr kumimoji="0" lang="ko-KR" altLang="en-US" sz="1200" b="0">
                    <a:latin typeface="+mn-ea"/>
                  </a:rPr>
                  <a:t>사이의 유사도는 각각 </a:t>
                </a:r>
                <a:r>
                  <a:rPr kumimoji="0" lang="en-US" altLang="ko-KR" sz="1200" b="0">
                    <a:latin typeface="+mn-ea"/>
                  </a:rPr>
                  <a:t>110 90 70</a:t>
                </a:r>
                <a:r>
                  <a:rPr kumimoji="0" lang="ko-KR" altLang="en-US" sz="1200" b="0">
                    <a:latin typeface="+mn-ea"/>
                  </a:rPr>
                  <a:t>임</a:t>
                </a:r>
                <a:r>
                  <a:rPr kumimoji="0" lang="en-US" altLang="ko-KR" sz="1200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77" name="텍스트 개체 틀 2">
                <a:extLst>
                  <a:ext uri="{FF2B5EF4-FFF2-40B4-BE49-F238E27FC236}">
                    <a16:creationId xmlns:a16="http://schemas.microsoft.com/office/drawing/2014/main" id="{15A3553C-FBBE-43B8-B0CE-5CC8F5D4B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417" y="5899456"/>
                <a:ext cx="7100841" cy="288552"/>
              </a:xfrm>
              <a:prstGeom prst="rect">
                <a:avLst/>
              </a:prstGeom>
              <a:blipFill>
                <a:blip r:embed="rId11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1BAC8C73-80CF-4536-8C65-C61A1BBB4FB1}"/>
              </a:ext>
            </a:extLst>
          </p:cNvPr>
          <p:cNvSpPr/>
          <p:nvPr/>
        </p:nvSpPr>
        <p:spPr bwMode="auto">
          <a:xfrm>
            <a:off x="3601883" y="4678430"/>
            <a:ext cx="445357" cy="2394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B3B5F7D-2EF9-4347-93B3-805734E8AA8E}"/>
              </a:ext>
            </a:extLst>
          </p:cNvPr>
          <p:cNvSpPr/>
          <p:nvPr/>
        </p:nvSpPr>
        <p:spPr bwMode="auto">
          <a:xfrm>
            <a:off x="4226146" y="4678430"/>
            <a:ext cx="445357" cy="2394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10E9DDC-6444-47BA-A2E1-43DA54A20F1C}"/>
              </a:ext>
            </a:extLst>
          </p:cNvPr>
          <p:cNvCxnSpPr>
            <a:cxnSpLocks/>
            <a:stCxn id="10" idx="2"/>
            <a:endCxn id="79" idx="0"/>
          </p:cNvCxnSpPr>
          <p:nvPr/>
        </p:nvCxnSpPr>
        <p:spPr>
          <a:xfrm flipH="1">
            <a:off x="3824562" y="3133866"/>
            <a:ext cx="50753" cy="1544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8999D34-A085-494F-B0C6-751AE61057EB}"/>
              </a:ext>
            </a:extLst>
          </p:cNvPr>
          <p:cNvCxnSpPr>
            <a:cxnSpLocks/>
            <a:stCxn id="10" idx="2"/>
            <a:endCxn id="80" idx="0"/>
          </p:cNvCxnSpPr>
          <p:nvPr/>
        </p:nvCxnSpPr>
        <p:spPr>
          <a:xfrm>
            <a:off x="3875315" y="3133866"/>
            <a:ext cx="573510" cy="1544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80258F5-E3CC-4920-80B8-D603C32B87C1}"/>
              </a:ext>
            </a:extLst>
          </p:cNvPr>
          <p:cNvSpPr/>
          <p:nvPr/>
        </p:nvSpPr>
        <p:spPr bwMode="auto">
          <a:xfrm>
            <a:off x="6556728" y="2507492"/>
            <a:ext cx="445357" cy="161721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3D14D1-477D-4B3D-BE5E-E938316AB458}"/>
              </a:ext>
            </a:extLst>
          </p:cNvPr>
          <p:cNvSpPr/>
          <p:nvPr/>
        </p:nvSpPr>
        <p:spPr bwMode="auto">
          <a:xfrm>
            <a:off x="7144202" y="2507492"/>
            <a:ext cx="506730" cy="161721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73515A7-2889-4687-9084-CE91235ED391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3824562" y="4130843"/>
            <a:ext cx="2950130" cy="5475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816A3FC-8FC1-4953-BE65-1CF6B52458BB}"/>
              </a:ext>
            </a:extLst>
          </p:cNvPr>
          <p:cNvCxnSpPr>
            <a:cxnSpLocks/>
            <a:stCxn id="94" idx="2"/>
            <a:endCxn id="80" idx="0"/>
          </p:cNvCxnSpPr>
          <p:nvPr/>
        </p:nvCxnSpPr>
        <p:spPr>
          <a:xfrm flipH="1">
            <a:off x="4448825" y="4124704"/>
            <a:ext cx="2948742" cy="5537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035318-22A5-4256-8A1E-A53FDF4D0A46}"/>
                  </a:ext>
                </a:extLst>
              </p:cNvPr>
              <p:cNvSpPr txBox="1"/>
              <p:nvPr/>
            </p:nvSpPr>
            <p:spPr>
              <a:xfrm>
                <a:off x="1467411" y="1789240"/>
                <a:ext cx="6942773" cy="311560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  <a:ea typeface="+mn-ea"/>
                  </a:rPr>
                  <a:t>1</a:t>
                </a:r>
                <a:r>
                  <a:rPr kumimoji="0" lang="ko-KR" altLang="en-US">
                    <a:latin typeface="+mn-ea"/>
                    <a:ea typeface="+mn-ea"/>
                  </a:rPr>
                  <a:t>단계 </a:t>
                </a:r>
                <a:r>
                  <a:rPr kumimoji="0" lang="en-US" altLang="ko-KR">
                    <a:latin typeface="+mn-ea"/>
                    <a:ea typeface="+mn-ea"/>
                  </a:rPr>
                  <a:t>: </a:t>
                </a:r>
                <a:r>
                  <a:rPr kumimoji="0" lang="ko-KR" altLang="en-US" b="0">
                    <a:latin typeface="+mn-ea"/>
                    <a:ea typeface="+mn-ea"/>
                  </a:rPr>
                  <a:t>쿼리 행렬과 키 행렬 간의 내적</a:t>
                </a:r>
                <a:r>
                  <a:rPr kumimoji="0" lang="en-US" altLang="ko-KR" b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Q</m:t>
                        </m:r>
                        <m:r>
                          <m:rPr>
                            <m:nor/>
                          </m:rPr>
                          <a:rPr kumimoji="0" lang="en-US" altLang="ko-KR" b="0" dirty="0">
                            <a:latin typeface="+mn-ea"/>
                            <a:ea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K</m:t>
                        </m:r>
                      </m:e>
                      <m:sup>
                        <m: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ko-KR" b="0">
                    <a:latin typeface="+mn-ea"/>
                    <a:ea typeface="+mn-ea"/>
                  </a:rPr>
                  <a:t>)</a:t>
                </a:r>
                <a:r>
                  <a:rPr kumimoji="0" lang="ko-KR" altLang="en-US" b="0">
                    <a:latin typeface="+mn-ea"/>
                    <a:ea typeface="+mn-ea"/>
                  </a:rPr>
                  <a:t>을 계산하고 유사도 값을 산출함</a:t>
                </a:r>
                <a:r>
                  <a:rPr kumimoji="0" lang="en-US" altLang="ko-KR" b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035318-22A5-4256-8A1E-A53FDF4D0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11" y="1789240"/>
                <a:ext cx="6942773" cy="311560"/>
              </a:xfrm>
              <a:prstGeom prst="rect">
                <a:avLst/>
              </a:prstGeom>
              <a:blipFill>
                <a:blip r:embed="rId12"/>
                <a:stretch>
                  <a:fillRect l="-176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EF0FC869-2074-49C5-9253-6DAABE364968}"/>
              </a:ext>
            </a:extLst>
          </p:cNvPr>
          <p:cNvSpPr txBox="1"/>
          <p:nvPr/>
        </p:nvSpPr>
        <p:spPr>
          <a:xfrm>
            <a:off x="4629424" y="3618568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solidFill>
                  <a:srgbClr val="0000FF"/>
                </a:solidFill>
                <a:latin typeface="+mn-ea"/>
                <a:ea typeface="+mn-ea"/>
              </a:rPr>
              <a:t>3x64</a:t>
            </a:r>
            <a:endParaRPr lang="ko-KR" altLang="en-US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6FE387D-4A6A-4CCA-9521-3D91BF7F0D0D}"/>
              </a:ext>
            </a:extLst>
          </p:cNvPr>
          <p:cNvSpPr txBox="1"/>
          <p:nvPr/>
        </p:nvSpPr>
        <p:spPr>
          <a:xfrm>
            <a:off x="7369163" y="5424141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>
                <a:latin typeface="+mn-ea"/>
                <a:ea typeface="+mn-ea"/>
              </a:rPr>
              <a:t>3x3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B695ED-1000-4715-9D42-BEE04C1243E0}"/>
              </a:ext>
            </a:extLst>
          </p:cNvPr>
          <p:cNvSpPr txBox="1"/>
          <p:nvPr/>
        </p:nvSpPr>
        <p:spPr>
          <a:xfrm>
            <a:off x="7369163" y="3810521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>
                <a:latin typeface="+mn-ea"/>
                <a:ea typeface="+mn-ea"/>
              </a:rPr>
              <a:t>64x3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49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(3/5)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</p:spPr>
            <p:txBody>
              <a:bodyPr/>
              <a:lstStyle/>
              <a:p>
                <a:r>
                  <a:rPr kumimoji="0" lang="ko-KR" altLang="en-US" b="0">
                    <a:latin typeface="+mn-ea"/>
                  </a:rPr>
                  <a:t>내적의 결과</a:t>
                </a:r>
                <a:r>
                  <a:rPr lang="en-US" altLang="ko-KR">
                    <a:latin typeface="+mn-ea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ko-KR" dirty="0">
                            <a:latin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>
                    <a:latin typeface="+mn-ea"/>
                  </a:rPr>
                  <a:t>) </a:t>
                </a:r>
                <a:r>
                  <a:rPr kumimoji="0" lang="ko-KR" altLang="en-US" b="0">
                    <a:latin typeface="+mn-ea"/>
                  </a:rPr>
                  <a:t>를 키 벡터의 차원인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ⅆ</m:t>
                        </m:r>
                      </m:e>
                      <m:sub>
                        <m:r>
                          <a:rPr kumimoji="0"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𝑘</m:t>
                        </m:r>
                      </m:sub>
                    </m:sSub>
                    <m:r>
                      <m:rPr>
                        <m:nor/>
                      </m:rPr>
                      <a:rPr kumimoji="0"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ko-KR" altLang="en-US" b="0">
                    <a:latin typeface="+mn-ea"/>
                  </a:rPr>
                  <a:t>로 나누면</a:t>
                </a:r>
                <a:r>
                  <a:rPr kumimoji="0" lang="en-US" altLang="ko-KR" b="0">
                    <a:latin typeface="+mn-ea"/>
                  </a:rPr>
                  <a:t> </a:t>
                </a:r>
                <a:r>
                  <a:rPr kumimoji="0" lang="ko-KR" altLang="en-US" b="0">
                    <a:latin typeface="+mn-ea"/>
                  </a:rPr>
                  <a:t>안정적인 </a:t>
                </a:r>
                <a:r>
                  <a:rPr lang="ko-KR" altLang="en-US" err="1">
                    <a:latin typeface="+mn-ea"/>
                  </a:rPr>
                  <a:t>경삿값</a:t>
                </a:r>
                <a:r>
                  <a:rPr lang="en-US" altLang="ko-KR">
                    <a:latin typeface="+mn-ea"/>
                  </a:rPr>
                  <a:t>(gradient)</a:t>
                </a:r>
                <a:r>
                  <a:rPr lang="ko-KR" altLang="en-US">
                    <a:latin typeface="+mn-ea"/>
                  </a:rPr>
                  <a:t>를 얻을 수 있음</a:t>
                </a:r>
                <a:r>
                  <a:rPr lang="en-US" altLang="ko-KR">
                    <a:latin typeface="+mn-ea"/>
                  </a:rPr>
                  <a:t>. </a:t>
                </a:r>
                <a:r>
                  <a:rPr lang="ko-KR" altLang="en-US">
                    <a:latin typeface="+mn-ea"/>
                  </a:rPr>
                  <a:t>이는 이후 </a:t>
                </a:r>
                <a:r>
                  <a:rPr lang="en-US" altLang="ko-KR">
                    <a:latin typeface="+mn-ea"/>
                  </a:rPr>
                  <a:t>3</a:t>
                </a:r>
                <a:r>
                  <a:rPr lang="ko-KR" altLang="en-US">
                    <a:latin typeface="+mn-ea"/>
                  </a:rPr>
                  <a:t>단계에서 너무 큰 </a:t>
                </a:r>
                <a:r>
                  <a:rPr lang="ko-KR" altLang="en-US" err="1">
                    <a:latin typeface="+mn-ea"/>
                  </a:rPr>
                  <a:t>내적값에</a:t>
                </a:r>
                <a:r>
                  <a:rPr lang="ko-KR" altLang="en-US">
                    <a:latin typeface="+mn-ea"/>
                  </a:rPr>
                  <a:t> </a:t>
                </a:r>
                <a:r>
                  <a:rPr lang="en-US" altLang="ko-KR" err="1">
                    <a:latin typeface="+mn-ea"/>
                  </a:rPr>
                  <a:t>softmax</a:t>
                </a:r>
                <a:r>
                  <a:rPr lang="en-US" altLang="ko-KR">
                    <a:latin typeface="+mn-ea"/>
                  </a:rPr>
                  <a:t> </a:t>
                </a:r>
                <a:r>
                  <a:rPr lang="ko-KR" altLang="en-US">
                    <a:latin typeface="+mn-ea"/>
                  </a:rPr>
                  <a:t>함수를 적용할 경우 매우 작은 </a:t>
                </a:r>
                <a:r>
                  <a:rPr lang="ko-KR" altLang="en-US" err="1">
                    <a:latin typeface="+mn-ea"/>
                  </a:rPr>
                  <a:t>그래디언트를</a:t>
                </a:r>
                <a:r>
                  <a:rPr lang="ko-KR" altLang="en-US">
                    <a:latin typeface="+mn-ea"/>
                  </a:rPr>
                  <a:t> 초래하므로 학습이 느려지는 것을 방지함</a:t>
                </a:r>
                <a:r>
                  <a:rPr lang="en-US" altLang="ko-KR">
                    <a:latin typeface="+mn-ea"/>
                  </a:rPr>
                  <a:t>.</a:t>
                </a:r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  <a:blipFill>
                <a:blip r:embed="rId3"/>
                <a:stretch>
                  <a:fillRect l="-394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C4BD9D-67D5-44B5-B5FD-0C821300832D}"/>
                  </a:ext>
                </a:extLst>
              </p:cNvPr>
              <p:cNvSpPr txBox="1"/>
              <p:nvPr/>
            </p:nvSpPr>
            <p:spPr>
              <a:xfrm>
                <a:off x="2100468" y="2981050"/>
                <a:ext cx="1052444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kumimoji="0" lang="en-US" altLang="ko-KR" sz="2000" b="0" dirty="0">
                                  <a:latin typeface="+mn-ea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ko-KR" sz="20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kumimoji="0"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ad>
                                <m:radPr>
                                  <m:degHide m:val="on"/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e>
                            <m:sub>
                              <m: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C4BD9D-67D5-44B5-B5FD-0C8213008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468" y="2981050"/>
                <a:ext cx="1052444" cy="8093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9" name="표 39">
            <a:extLst>
              <a:ext uri="{FF2B5EF4-FFF2-40B4-BE49-F238E27FC236}">
                <a16:creationId xmlns:a16="http://schemas.microsoft.com/office/drawing/2014/main" id="{524DC8E9-B3D6-4B4A-8CA5-04EB6EC73EC4}"/>
              </a:ext>
            </a:extLst>
          </p:cNvPr>
          <p:cNvGraphicFramePr>
            <a:graphicFrameLocks noGrp="1"/>
          </p:cNvGraphicFramePr>
          <p:nvPr/>
        </p:nvGraphicFramePr>
        <p:xfrm>
          <a:off x="4837855" y="2713051"/>
          <a:ext cx="2748105" cy="110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93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21477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110/8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90/8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70/8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70/8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99/8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80/8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85/8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70/8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95/8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</a:tbl>
          </a:graphicData>
        </a:graphic>
      </p:graphicFrame>
      <p:sp>
        <p:nvSpPr>
          <p:cNvPr id="70" name="양쪽 대괄호 69">
            <a:extLst>
              <a:ext uri="{FF2B5EF4-FFF2-40B4-BE49-F238E27FC236}">
                <a16:creationId xmlns:a16="http://schemas.microsoft.com/office/drawing/2014/main" id="{CFA1A3DB-E09B-487E-B806-754D04912793}"/>
              </a:ext>
            </a:extLst>
          </p:cNvPr>
          <p:cNvSpPr/>
          <p:nvPr/>
        </p:nvSpPr>
        <p:spPr>
          <a:xfrm>
            <a:off x="5730163" y="2975003"/>
            <a:ext cx="1855798" cy="840960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608C66-E774-4936-84EA-D6D9FB435DBA}"/>
                  </a:ext>
                </a:extLst>
              </p:cNvPr>
              <p:cNvSpPr txBox="1"/>
              <p:nvPr/>
            </p:nvSpPr>
            <p:spPr>
              <a:xfrm>
                <a:off x="4594804" y="3170599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608C66-E774-4936-84EA-D6D9FB43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04" y="3170599"/>
                <a:ext cx="3653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035318-22A5-4256-8A1E-A53FDF4D0A46}"/>
                  </a:ext>
                </a:extLst>
              </p:cNvPr>
              <p:cNvSpPr txBox="1"/>
              <p:nvPr/>
            </p:nvSpPr>
            <p:spPr>
              <a:xfrm>
                <a:off x="1467412" y="1764920"/>
                <a:ext cx="7276986" cy="332207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285750" indent="-285750">
                  <a:buFont typeface="Wingdings" panose="05000000000000000000" pitchFamily="2" charset="2"/>
                  <a:buChar char="ü"/>
                  <a:defRPr kumimoji="0">
                    <a:latin typeface="+mn-ea"/>
                    <a:ea typeface="+mn-ea"/>
                  </a:defRPr>
                </a:lvl1pPr>
              </a:lstStyle>
              <a:p>
                <a:r>
                  <a:rPr lang="en-US" altLang="ko-KR"/>
                  <a:t>2</a:t>
                </a:r>
                <a:r>
                  <a:rPr lang="ko-KR" altLang="en-US"/>
                  <a:t>단계 </a:t>
                </a:r>
                <a:r>
                  <a:rPr lang="en-US" altLang="ko-KR"/>
                  <a:t>: </a:t>
                </a:r>
                <a:r>
                  <a:rPr lang="ko-KR" altLang="en-US" b="0"/>
                  <a:t>쿼리 행렬과 키 행렬 간의 내적</a:t>
                </a:r>
                <a:r>
                  <a:rPr lang="en-US" altLang="ko-KR" b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ko-KR" b="0" dirty="0"/>
                          <m:t>·</m:t>
                        </m:r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b="0"/>
                  <a:t>)</a:t>
                </a:r>
                <a:r>
                  <a:rPr lang="ko-KR" altLang="en-US" b="0"/>
                  <a:t>를 키 행렬의 차원의 제곱근</a:t>
                </a:r>
                <a:r>
                  <a:rPr lang="en-US" altLang="ko-KR" b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rad>
                      </m:e>
                      <m:sub>
                        <m:r>
                          <m:rPr>
                            <m:sty m:val="p"/>
                          </m:rPr>
                          <a:rPr lang="en-US" altLang="ko-KR" b="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ko-KR" b="0"/>
                  <a:t>)</a:t>
                </a:r>
                <a:r>
                  <a:rPr lang="ko-KR" altLang="en-US" b="0"/>
                  <a:t>로 나눔</a:t>
                </a:r>
                <a:endParaRPr lang="en-US" altLang="ko-KR" b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035318-22A5-4256-8A1E-A53FDF4D0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12" y="1764920"/>
                <a:ext cx="7276986" cy="332207"/>
              </a:xfrm>
              <a:prstGeom prst="rect">
                <a:avLst/>
              </a:prstGeom>
              <a:blipFill>
                <a:blip r:embed="rId6"/>
                <a:stretch>
                  <a:fillRect l="-16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0F83-A3C6-4240-BA58-CA45C2831EA2}"/>
                  </a:ext>
                </a:extLst>
              </p:cNvPr>
              <p:cNvSpPr txBox="1"/>
              <p:nvPr/>
            </p:nvSpPr>
            <p:spPr>
              <a:xfrm>
                <a:off x="3028528" y="2981050"/>
                <a:ext cx="1566276" cy="767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kumimoji="0" lang="en-US" altLang="ko-KR" sz="2000" b="0" dirty="0">
                                  <a:latin typeface="+mn-ea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ko-KR" sz="20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kumimoji="0"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ko-KR" sz="2000" b="0" i="0" smtClean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e>
                          </m:rad>
                        </m:den>
                      </m:f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kumimoji="0" lang="en-US" altLang="ko-KR" sz="2000" b="0" dirty="0">
                                  <a:latin typeface="+mn-ea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0F83-A3C6-4240-BA58-CA45C283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528" y="2981050"/>
                <a:ext cx="1566276" cy="7676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표 39">
            <a:extLst>
              <a:ext uri="{FF2B5EF4-FFF2-40B4-BE49-F238E27FC236}">
                <a16:creationId xmlns:a16="http://schemas.microsoft.com/office/drawing/2014/main" id="{1CEB434C-8093-49D6-BA14-7896DCFAFCD1}"/>
              </a:ext>
            </a:extLst>
          </p:cNvPr>
          <p:cNvGraphicFramePr>
            <a:graphicFrameLocks noGrp="1"/>
          </p:cNvGraphicFramePr>
          <p:nvPr/>
        </p:nvGraphicFramePr>
        <p:xfrm>
          <a:off x="4837856" y="4071554"/>
          <a:ext cx="2748105" cy="110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93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21477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13.75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11.25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8.75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8.75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12.375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10.625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8.75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11.875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</a:tbl>
          </a:graphicData>
        </a:graphic>
      </p:graphicFrame>
      <p:sp>
        <p:nvSpPr>
          <p:cNvPr id="44" name="양쪽 대괄호 43">
            <a:extLst>
              <a:ext uri="{FF2B5EF4-FFF2-40B4-BE49-F238E27FC236}">
                <a16:creationId xmlns:a16="http://schemas.microsoft.com/office/drawing/2014/main" id="{368D99EA-2214-4C6D-88D6-84E0E335C625}"/>
              </a:ext>
            </a:extLst>
          </p:cNvPr>
          <p:cNvSpPr/>
          <p:nvPr/>
        </p:nvSpPr>
        <p:spPr>
          <a:xfrm>
            <a:off x="5730163" y="4333506"/>
            <a:ext cx="1855799" cy="840960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99B4C3-41FC-4AA3-8B8E-6515BFAFB052}"/>
                  </a:ext>
                </a:extLst>
              </p:cNvPr>
              <p:cNvSpPr txBox="1"/>
              <p:nvPr/>
            </p:nvSpPr>
            <p:spPr>
              <a:xfrm>
                <a:off x="4594804" y="4525469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99B4C3-41FC-4AA3-8B8E-6515BFAF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04" y="4525469"/>
                <a:ext cx="3653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텍스트 개체 틀 2">
                <a:extLst>
                  <a:ext uri="{FF2B5EF4-FFF2-40B4-BE49-F238E27FC236}">
                    <a16:creationId xmlns:a16="http://schemas.microsoft.com/office/drawing/2014/main" id="{80330228-384C-439F-99F9-68CA639069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28886" y="4057419"/>
                <a:ext cx="2487444" cy="60118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0" kern="1200">
                    <a:solidFill>
                      <a:schemeClr val="tx1"/>
                    </a:solidFill>
                  </a:rPr>
                  <a:t>* </a:t>
                </a:r>
                <a:r>
                  <a:rPr lang="ko-KR" altLang="en-US" sz="1200" b="0" kern="1200">
                    <a:solidFill>
                      <a:schemeClr val="tx1"/>
                    </a:solidFill>
                  </a:rPr>
                  <a:t>이</a:t>
                </a:r>
                <a14:m>
                  <m:oMath xmlns:m="http://schemas.openxmlformats.org/officeDocument/2006/math">
                    <m:r>
                      <a:rPr lang="en-US" altLang="ko-KR" sz="12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b="0" i="1">
                        <a:latin typeface="Cambria Math" panose="02040503050406030204" pitchFamily="18" charset="0"/>
                      </a:rPr>
                      <m:t>예</m:t>
                    </m:r>
                    <m:r>
                      <a:rPr lang="ko-KR" altLang="en-US" sz="1200" b="0" i="1" smtClean="0">
                        <a:latin typeface="Cambria Math" panose="02040503050406030204" pitchFamily="18" charset="0"/>
                      </a:rPr>
                      <m:t>제</m:t>
                    </m:r>
                    <m:r>
                      <a:rPr lang="ko-KR" altLang="en-US" sz="1200" b="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키</m:t>
                    </m:r>
                  </m:oMath>
                </a14:m>
                <a:r>
                  <a:rPr kumimoji="0" lang="en-US" altLang="ko-KR" sz="1200" b="0">
                    <a:latin typeface="+mn-ea"/>
                  </a:rPr>
                  <a:t> </a:t>
                </a:r>
                <a:r>
                  <a:rPr kumimoji="0" lang="ko-KR" altLang="en-US" sz="1200" b="0">
                    <a:latin typeface="+mn-ea"/>
                  </a:rPr>
                  <a:t>벡터의 차원을</a:t>
                </a:r>
                <a:br>
                  <a:rPr kumimoji="0" lang="en-US" altLang="ko-KR" sz="1200" b="0">
                    <a:latin typeface="+mn-ea"/>
                  </a:rPr>
                </a:br>
                <a:r>
                  <a:rPr kumimoji="0" lang="en-US" altLang="ko-KR" sz="1200" b="0">
                    <a:latin typeface="+mn-ea"/>
                  </a:rPr>
                  <a:t> </a:t>
                </a:r>
                <a:r>
                  <a:rPr kumimoji="0" lang="ko-KR" altLang="en-US" sz="1200" b="0">
                    <a:latin typeface="+mn-ea"/>
                  </a:rPr>
                  <a:t> </a:t>
                </a:r>
                <a:r>
                  <a:rPr kumimoji="0" lang="en-US" altLang="ko-KR" sz="1200" b="0">
                    <a:latin typeface="+mn-ea"/>
                  </a:rPr>
                  <a:t>64</a:t>
                </a:r>
                <a:r>
                  <a:rPr kumimoji="0" lang="ko-KR" altLang="en-US" sz="1200" b="0">
                    <a:latin typeface="+mn-ea"/>
                  </a:rPr>
                  <a:t>로 가정하고 있음</a:t>
                </a:r>
                <a:r>
                  <a:rPr kumimoji="0" lang="en-US" altLang="ko-KR" sz="1200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47" name="텍스트 개체 틀 2">
                <a:extLst>
                  <a:ext uri="{FF2B5EF4-FFF2-40B4-BE49-F238E27FC236}">
                    <a16:creationId xmlns:a16="http://schemas.microsoft.com/office/drawing/2014/main" id="{80330228-384C-439F-99F9-68CA63906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86" y="4057419"/>
                <a:ext cx="2487444" cy="601180"/>
              </a:xfrm>
              <a:prstGeom prst="rect">
                <a:avLst/>
              </a:prstGeom>
              <a:blipFill>
                <a:blip r:embed="rId8"/>
                <a:stretch>
                  <a:fillRect l="-980"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042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(4/5)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/>
              <a:t>계산된 유사도 값이 비정규화 형태이기에 </a:t>
            </a:r>
            <a:r>
              <a:rPr lang="en-US" altLang="ko-KR" err="1">
                <a:solidFill>
                  <a:srgbClr val="0000FF"/>
                </a:solidFill>
              </a:rPr>
              <a:t>softmax</a:t>
            </a:r>
            <a:r>
              <a:rPr lang="ko-KR" altLang="en-US">
                <a:solidFill>
                  <a:srgbClr val="0000FF"/>
                </a:solidFill>
              </a:rPr>
              <a:t> 함수를 적용하여 </a:t>
            </a:r>
            <a:r>
              <a:rPr lang="ko-KR" altLang="en-US" err="1">
                <a:solidFill>
                  <a:srgbClr val="0000FF"/>
                </a:solidFill>
              </a:rPr>
              <a:t>정규화함</a:t>
            </a:r>
            <a:r>
              <a:rPr lang="en-US" altLang="ko-KR">
                <a:solidFill>
                  <a:srgbClr val="0000FF"/>
                </a:solidFill>
              </a:rPr>
              <a:t>.</a:t>
            </a:r>
            <a:r>
              <a:rPr lang="ko-KR" altLang="en-US">
                <a:solidFill>
                  <a:srgbClr val="0000FF"/>
                </a:solidFill>
              </a:rPr>
              <a:t> </a:t>
            </a:r>
            <a:r>
              <a:rPr lang="ko-KR" altLang="en-US"/>
              <a:t>출력 벡터의 각 요소를 </a:t>
            </a:r>
            <a:r>
              <a:rPr lang="en-US" altLang="ko-KR"/>
              <a:t>[0,1] </a:t>
            </a:r>
            <a:r>
              <a:rPr lang="ko-KR" altLang="en-US"/>
              <a:t>범위로 변환하고</a:t>
            </a:r>
            <a:r>
              <a:rPr lang="en-US" altLang="ko-KR"/>
              <a:t>, </a:t>
            </a:r>
            <a:r>
              <a:rPr lang="ko-KR" altLang="en-US"/>
              <a:t>모든 점수의 합이 </a:t>
            </a:r>
            <a:r>
              <a:rPr lang="en-US" altLang="ko-KR"/>
              <a:t>1</a:t>
            </a:r>
            <a:r>
              <a:rPr lang="ko-KR" altLang="en-US"/>
              <a:t>이 되도록 힘</a:t>
            </a:r>
            <a:r>
              <a:rPr lang="en-US" altLang="ko-KR"/>
              <a:t>. </a:t>
            </a:r>
            <a:r>
              <a:rPr lang="ko-KR" altLang="en-US"/>
              <a:t>이 </a:t>
            </a:r>
            <a:r>
              <a:rPr lang="ko-KR" altLang="en-US" err="1"/>
              <a:t>정규화된</a:t>
            </a:r>
            <a:r>
              <a:rPr lang="ko-KR" altLang="en-US"/>
              <a:t> 행렬을 </a:t>
            </a:r>
            <a:r>
              <a:rPr lang="ko-KR" altLang="en-US" b="1">
                <a:solidFill>
                  <a:srgbClr val="0000FF"/>
                </a:solidFill>
              </a:rPr>
              <a:t>스코어 행렬</a:t>
            </a:r>
            <a:r>
              <a:rPr lang="ko-KR" altLang="en-US"/>
              <a:t>이라고 하며 이 점수를 바탕으로 문장 내 각 단어가 같은 문장 안에 있는 전체 단어와 얼마나 연관되어 있는지 알 수 있음</a:t>
            </a:r>
            <a:r>
              <a:rPr lang="en-US" altLang="ko-KR"/>
              <a:t>.</a:t>
            </a:r>
            <a:endParaRPr kumimoji="0" lang="en-US" altLang="ko-KR" b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035318-22A5-4256-8A1E-A53FDF4D0A46}"/>
              </a:ext>
            </a:extLst>
          </p:cNvPr>
          <p:cNvSpPr txBox="1"/>
          <p:nvPr/>
        </p:nvSpPr>
        <p:spPr>
          <a:xfrm>
            <a:off x="1467412" y="1783208"/>
            <a:ext cx="4997756" cy="307777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ü"/>
              <a:defRPr kumimoji="0">
                <a:latin typeface="+mn-ea"/>
                <a:ea typeface="+mn-ea"/>
              </a:defRPr>
            </a:lvl1pPr>
          </a:lstStyle>
          <a:p>
            <a:r>
              <a:rPr lang="en-US" altLang="ko-KR"/>
              <a:t>3</a:t>
            </a:r>
            <a:r>
              <a:rPr lang="ko-KR" altLang="en-US"/>
              <a:t>단계 </a:t>
            </a:r>
            <a:r>
              <a:rPr lang="en-US" altLang="ko-KR"/>
              <a:t>: </a:t>
            </a:r>
            <a:r>
              <a:rPr lang="ko-KR" altLang="en-US" b="0"/>
              <a:t>스코어 행렬에 </a:t>
            </a:r>
            <a:r>
              <a:rPr lang="en-US" altLang="ko-KR" b="0" err="1"/>
              <a:t>softmax</a:t>
            </a:r>
            <a:r>
              <a:rPr lang="en-US" altLang="ko-KR" b="0"/>
              <a:t> </a:t>
            </a:r>
            <a:r>
              <a:rPr lang="ko-KR" altLang="en-US" b="0"/>
              <a:t>함수를 적용해 </a:t>
            </a:r>
            <a:r>
              <a:rPr lang="ko-KR" altLang="en-US" b="0" err="1"/>
              <a:t>정규화함</a:t>
            </a:r>
            <a:r>
              <a:rPr lang="en-US" altLang="ko-KR" b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87B65-D0BB-4152-85DC-CAC5656483FD}"/>
                  </a:ext>
                </a:extLst>
              </p:cNvPr>
              <p:cNvSpPr txBox="1"/>
              <p:nvPr/>
            </p:nvSpPr>
            <p:spPr>
              <a:xfrm>
                <a:off x="1467412" y="2659646"/>
                <a:ext cx="2431335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altLang="ko-KR" sz="2000" b="0" dirty="0">
                                      <a:latin typeface="+mn-ea"/>
                                    </a:rPr>
                                    <m:t>·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ko-KR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ko-KR" sz="2000" b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e>
                                <m:sub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87B65-D0BB-4152-85DC-CAC56564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12" y="2659646"/>
                <a:ext cx="2431335" cy="809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표 39">
            <a:extLst>
              <a:ext uri="{FF2B5EF4-FFF2-40B4-BE49-F238E27FC236}">
                <a16:creationId xmlns:a16="http://schemas.microsoft.com/office/drawing/2014/main" id="{3C308FAB-BE3D-427B-82E8-7CB62F329DB2}"/>
              </a:ext>
            </a:extLst>
          </p:cNvPr>
          <p:cNvGraphicFramePr>
            <a:graphicFrameLocks noGrp="1"/>
          </p:cNvGraphicFramePr>
          <p:nvPr/>
        </p:nvGraphicFramePr>
        <p:xfrm>
          <a:off x="4949375" y="2392384"/>
          <a:ext cx="2748105" cy="110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93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21477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13.75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11.25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8.75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8.75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12.375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10.625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8.75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11.875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</a:tbl>
          </a:graphicData>
        </a:graphic>
      </p:graphicFrame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9FCAE72E-2B5A-41F3-B514-3981EC0D08F9}"/>
              </a:ext>
            </a:extLst>
          </p:cNvPr>
          <p:cNvSpPr/>
          <p:nvPr/>
        </p:nvSpPr>
        <p:spPr>
          <a:xfrm>
            <a:off x="5841682" y="2682268"/>
            <a:ext cx="1929055" cy="860908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6763E-E2BC-4531-8C7E-A6EF92177262}"/>
                  </a:ext>
                </a:extLst>
              </p:cNvPr>
              <p:cNvSpPr txBox="1"/>
              <p:nvPr/>
            </p:nvSpPr>
            <p:spPr>
              <a:xfrm>
                <a:off x="3740427" y="2849195"/>
                <a:ext cx="11356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6763E-E2BC-4531-8C7E-A6EF92177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427" y="2849195"/>
                <a:ext cx="1135692" cy="400110"/>
              </a:xfrm>
              <a:prstGeom prst="rect">
                <a:avLst/>
              </a:prstGeom>
              <a:blipFill>
                <a:blip r:embed="rId4"/>
                <a:stretch>
                  <a:fillRect l="-2688" r="-31075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표 39">
            <a:extLst>
              <a:ext uri="{FF2B5EF4-FFF2-40B4-BE49-F238E27FC236}">
                <a16:creationId xmlns:a16="http://schemas.microsoft.com/office/drawing/2014/main" id="{63C1867F-5DB4-45F3-8859-033C067251E9}"/>
              </a:ext>
            </a:extLst>
          </p:cNvPr>
          <p:cNvGraphicFramePr>
            <a:graphicFrameLocks noGrp="1"/>
          </p:cNvGraphicFramePr>
          <p:nvPr/>
        </p:nvGraphicFramePr>
        <p:xfrm>
          <a:off x="3640376" y="3986630"/>
          <a:ext cx="2928938" cy="110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93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0.918423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0.075389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0.006188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0.023801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0.893125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0.083074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0.215346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0.033024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0.75163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</a:tbl>
          </a:graphicData>
        </a:graphic>
      </p:graphicFrame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9B5BB9F5-00EA-4DEB-AB2F-23D5F764B8C7}"/>
              </a:ext>
            </a:extLst>
          </p:cNvPr>
          <p:cNvSpPr/>
          <p:nvPr/>
        </p:nvSpPr>
        <p:spPr>
          <a:xfrm>
            <a:off x="4478441" y="4248582"/>
            <a:ext cx="2141815" cy="834032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34F81C-C3CB-4D4A-A4AA-D8DF42CCC6D3}"/>
                  </a:ext>
                </a:extLst>
              </p:cNvPr>
              <p:cNvSpPr txBox="1"/>
              <p:nvPr/>
            </p:nvSpPr>
            <p:spPr>
              <a:xfrm>
                <a:off x="3448266" y="4427311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34F81C-C3CB-4D4A-A4AA-D8DF42CCC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266" y="4427311"/>
                <a:ext cx="3653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588774B5-2BEF-4992-92F2-6E0DCE7163FF}"/>
              </a:ext>
            </a:extLst>
          </p:cNvPr>
          <p:cNvSpPr/>
          <p:nvPr/>
        </p:nvSpPr>
        <p:spPr>
          <a:xfrm>
            <a:off x="5005054" y="2434359"/>
            <a:ext cx="3109642" cy="1226161"/>
          </a:xfrm>
          <a:prstGeom prst="bracketPair">
            <a:avLst>
              <a:gd name="adj" fmla="val 853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텍스트 개체 틀 2">
                <a:extLst>
                  <a:ext uri="{FF2B5EF4-FFF2-40B4-BE49-F238E27FC236}">
                    <a16:creationId xmlns:a16="http://schemas.microsoft.com/office/drawing/2014/main" id="{374C8C70-D4FD-4004-A477-35C45A97C5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7558" y="5597441"/>
                <a:ext cx="7065464" cy="264697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kern="1200">
                    <a:solidFill>
                      <a:schemeClr val="tx1"/>
                    </a:solidFill>
                    <a:latin typeface="+mn-ea"/>
                  </a:rPr>
                  <a:t>* </a:t>
                </a:r>
                <a:r>
                  <a:rPr lang="ko-KR" altLang="en-US" sz="1200" b="0" kern="1200">
                    <a:solidFill>
                      <a:schemeClr val="tx1"/>
                    </a:solidFill>
                    <a:latin typeface="+mn-ea"/>
                  </a:rPr>
                  <a:t>단어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200" b="0" i="1">
                            <a:latin typeface="Cambria Math" panose="02040503050406030204" pitchFamily="18" charset="0"/>
                          </a:rPr>
                          <m:t>나는</m:t>
                        </m:r>
                      </m:e>
                    </m:d>
                  </m:oMath>
                </a14:m>
                <a:r>
                  <a:rPr lang="ko-KR" altLang="en-US" sz="1200" b="0">
                    <a:latin typeface="+mn-ea"/>
                  </a:rPr>
                  <a:t>는 자기 자신과 </a:t>
                </a:r>
                <a:r>
                  <a:rPr lang="en-US" altLang="ko-KR" sz="1200" b="0">
                    <a:latin typeface="+mn-ea"/>
                  </a:rPr>
                  <a:t>91.8%, </a:t>
                </a:r>
                <a:r>
                  <a:rPr lang="ko-KR" altLang="en-US" sz="1200" b="0">
                    <a:latin typeface="+mn-ea"/>
                  </a:rPr>
                  <a:t>단어</a:t>
                </a:r>
                <a:r>
                  <a:rPr kumimoji="0" lang="en-US" altLang="ko-KR" sz="1200" b="0">
                    <a:latin typeface="+mn-ea"/>
                  </a:rPr>
                  <a:t>(</a:t>
                </a:r>
                <a:r>
                  <a:rPr kumimoji="0" lang="ko-KR" altLang="en-US" sz="1200" b="0">
                    <a:latin typeface="+mn-ea"/>
                  </a:rPr>
                  <a:t>학생</a:t>
                </a:r>
                <a:r>
                  <a:rPr kumimoji="0" lang="en-US" altLang="ko-KR" sz="1200" b="0">
                    <a:latin typeface="+mn-ea"/>
                  </a:rPr>
                  <a:t>)</a:t>
                </a:r>
                <a:r>
                  <a:rPr kumimoji="0" lang="ko-KR" altLang="en-US" sz="1200" b="0">
                    <a:latin typeface="+mn-ea"/>
                  </a:rPr>
                  <a:t>과 </a:t>
                </a:r>
                <a:r>
                  <a:rPr kumimoji="0" lang="en-US" altLang="ko-KR" sz="1200" b="0">
                    <a:latin typeface="+mn-ea"/>
                  </a:rPr>
                  <a:t>7.5%,</a:t>
                </a:r>
                <a:r>
                  <a:rPr lang="en-US" altLang="ko-KR" sz="1200" b="0">
                    <a:latin typeface="+mn-ea"/>
                  </a:rPr>
                  <a:t> </a:t>
                </a:r>
                <a:r>
                  <a:rPr lang="ko-KR" altLang="en-US" sz="1200" b="0">
                    <a:latin typeface="+mn-ea"/>
                  </a:rPr>
                  <a:t>단어</a:t>
                </a:r>
                <a:r>
                  <a:rPr kumimoji="0" lang="en-US" altLang="ko-KR" sz="1200" b="0">
                    <a:latin typeface="+mn-ea"/>
                  </a:rPr>
                  <a:t>(</a:t>
                </a:r>
                <a:r>
                  <a:rPr kumimoji="0" lang="ko-KR" altLang="en-US" sz="1200" b="0">
                    <a:latin typeface="+mn-ea"/>
                  </a:rPr>
                  <a:t>입니다</a:t>
                </a:r>
                <a:r>
                  <a:rPr kumimoji="0" lang="en-US" altLang="ko-KR" sz="1200" b="0">
                    <a:latin typeface="+mn-ea"/>
                  </a:rPr>
                  <a:t>)</a:t>
                </a:r>
                <a:r>
                  <a:rPr kumimoji="0" lang="ko-KR" altLang="en-US" sz="1200" b="0">
                    <a:latin typeface="+mn-ea"/>
                  </a:rPr>
                  <a:t>와 </a:t>
                </a:r>
                <a:r>
                  <a:rPr kumimoji="0" lang="en-US" altLang="ko-KR" sz="1200" b="0">
                    <a:latin typeface="+mn-ea"/>
                  </a:rPr>
                  <a:t>0.6%</a:t>
                </a:r>
                <a:r>
                  <a:rPr kumimoji="0" lang="ko-KR" altLang="en-US" sz="1200" b="0">
                    <a:latin typeface="+mn-ea"/>
                  </a:rPr>
                  <a:t>의 연관성이 있음</a:t>
                </a:r>
                <a:r>
                  <a:rPr kumimoji="0" lang="en-US" altLang="ko-KR" sz="1200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4" name="텍스트 개체 틀 2">
                <a:extLst>
                  <a:ext uri="{FF2B5EF4-FFF2-40B4-BE49-F238E27FC236}">
                    <a16:creationId xmlns:a16="http://schemas.microsoft.com/office/drawing/2014/main" id="{374C8C70-D4FD-4004-A477-35C45A97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58" y="5597441"/>
                <a:ext cx="7065464" cy="264697"/>
              </a:xfrm>
              <a:prstGeom prst="rect">
                <a:avLst/>
              </a:prstGeom>
              <a:blipFill>
                <a:blip r:embed="rId6"/>
                <a:stretch>
                  <a:fillRect t="-2273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95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표 39">
            <a:extLst>
              <a:ext uri="{FF2B5EF4-FFF2-40B4-BE49-F238E27FC236}">
                <a16:creationId xmlns:a16="http://schemas.microsoft.com/office/drawing/2014/main" id="{5026179B-4019-4C6C-B290-651474A62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73400"/>
              </p:ext>
            </p:extLst>
          </p:nvPr>
        </p:nvGraphicFramePr>
        <p:xfrm>
          <a:off x="2337573" y="4462488"/>
          <a:ext cx="1855010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55901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0.918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67.85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91.2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(5/5)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 err="1">
                <a:solidFill>
                  <a:srgbClr val="0000FF"/>
                </a:solidFill>
              </a:rPr>
              <a:t>정규화된</a:t>
            </a:r>
            <a:r>
              <a:rPr lang="ko-KR" altLang="en-US">
                <a:solidFill>
                  <a:srgbClr val="0000FF"/>
                </a:solidFill>
              </a:rPr>
              <a:t> 스코어 행렬에 </a:t>
            </a:r>
            <a:r>
              <a:rPr lang="ko-KR" altLang="en-US" err="1">
                <a:solidFill>
                  <a:srgbClr val="0000FF"/>
                </a:solidFill>
              </a:rPr>
              <a:t>벨류</a:t>
            </a:r>
            <a:r>
              <a:rPr lang="ko-KR" altLang="en-US">
                <a:solidFill>
                  <a:srgbClr val="0000FF"/>
                </a:solidFill>
              </a:rPr>
              <a:t> 행렬을 곱하여 </a:t>
            </a:r>
            <a:r>
              <a:rPr lang="ko-KR" altLang="en-US" err="1">
                <a:solidFill>
                  <a:srgbClr val="0000FF"/>
                </a:solidFill>
              </a:rPr>
              <a:t>어텐션</a:t>
            </a:r>
            <a:r>
              <a:rPr lang="ko-KR" altLang="en-US">
                <a:solidFill>
                  <a:srgbClr val="0000FF"/>
                </a:solidFill>
              </a:rPr>
              <a:t> 행렬</a:t>
            </a:r>
            <a:r>
              <a:rPr lang="en-US" altLang="ko-KR">
                <a:solidFill>
                  <a:srgbClr val="0000FF"/>
                </a:solidFill>
              </a:rPr>
              <a:t>(Z)</a:t>
            </a:r>
            <a:r>
              <a:rPr lang="ko-KR" altLang="en-US">
                <a:solidFill>
                  <a:srgbClr val="0000FF"/>
                </a:solidFill>
              </a:rPr>
              <a:t>를 계산함</a:t>
            </a:r>
            <a:r>
              <a:rPr lang="en-US" altLang="ko-KR"/>
              <a:t>. </a:t>
            </a:r>
            <a:r>
              <a:rPr lang="ko-KR" altLang="en-US"/>
              <a:t>이 행렬 </a:t>
            </a:r>
            <a:r>
              <a:rPr lang="en-US" altLang="ko-KR"/>
              <a:t>Z</a:t>
            </a:r>
            <a:r>
              <a:rPr lang="ko-KR" altLang="en-US"/>
              <a:t>는 스코어 행렬을 기준으로 문장 내 모든 단어에 가중치가 부여된 벡터를 계산한 후 해당 벡터의 가중합을 계산하면 얻을 수 있음</a:t>
            </a:r>
            <a:r>
              <a:rPr lang="en-US" altLang="ko-KR"/>
              <a:t>.</a:t>
            </a:r>
            <a:r>
              <a:rPr lang="ko-KR" altLang="en-US"/>
              <a:t> 최종적으로 문장 내 각 부분의 중요도에 따른 가중치가 적용한 벡터를 얻을 수 있음</a:t>
            </a:r>
            <a:r>
              <a:rPr lang="en-US" altLang="ko-KR"/>
              <a:t>.</a:t>
            </a:r>
            <a:endParaRPr kumimoji="0" lang="en-US" altLang="ko-KR" b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035318-22A5-4256-8A1E-A53FDF4D0A46}"/>
              </a:ext>
            </a:extLst>
          </p:cNvPr>
          <p:cNvSpPr txBox="1"/>
          <p:nvPr/>
        </p:nvSpPr>
        <p:spPr>
          <a:xfrm>
            <a:off x="1467412" y="1783208"/>
            <a:ext cx="5681832" cy="307777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ü"/>
              <a:defRPr kumimoji="0">
                <a:latin typeface="+mn-ea"/>
                <a:ea typeface="+mn-ea"/>
              </a:defRPr>
            </a:lvl1pPr>
          </a:lstStyle>
          <a:p>
            <a:r>
              <a:rPr lang="en-US" altLang="ko-KR"/>
              <a:t>4</a:t>
            </a:r>
            <a:r>
              <a:rPr lang="ko-KR" altLang="en-US"/>
              <a:t>단계 </a:t>
            </a:r>
            <a:r>
              <a:rPr lang="en-US" altLang="ko-KR"/>
              <a:t>: </a:t>
            </a:r>
            <a:r>
              <a:rPr lang="ko-KR" altLang="en-US" b="0"/>
              <a:t>스코어 행렬에 </a:t>
            </a:r>
            <a:r>
              <a:rPr lang="ko-KR" altLang="en-US" b="0" err="1"/>
              <a:t>밸류</a:t>
            </a:r>
            <a:r>
              <a:rPr lang="ko-KR" altLang="en-US" b="0"/>
              <a:t> 행렬을 곱해 </a:t>
            </a:r>
            <a:r>
              <a:rPr lang="ko-KR" altLang="en-US" b="0" err="1"/>
              <a:t>어텐션</a:t>
            </a:r>
            <a:r>
              <a:rPr lang="ko-KR" altLang="en-US" b="0"/>
              <a:t> 행렬 </a:t>
            </a:r>
            <a:r>
              <a:rPr lang="en-US" altLang="ko-KR" b="0"/>
              <a:t>Z</a:t>
            </a:r>
            <a:r>
              <a:rPr lang="ko-KR" altLang="en-US" b="0"/>
              <a:t>를 산출함</a:t>
            </a:r>
            <a:r>
              <a:rPr lang="en-US" altLang="ko-KR" b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AF5313-E442-40B0-8FB5-9440E4D05DBA}"/>
                  </a:ext>
                </a:extLst>
              </p:cNvPr>
              <p:cNvSpPr txBox="1"/>
              <p:nvPr/>
            </p:nvSpPr>
            <p:spPr>
              <a:xfrm>
                <a:off x="585416" y="2599727"/>
                <a:ext cx="3218217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altLang="ko-KR" sz="2000" b="0" dirty="0">
                                      <a:latin typeface="+mn-ea"/>
                                    </a:rPr>
                                    <m:t>·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kumimoji="0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ko-KR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ko-KR" sz="2000" b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e>
                                <m:sub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  <m:sSub>
                        <m:sSubPr>
                          <m:ctrlP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AF5313-E442-40B0-8FB5-9440E4D0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16" y="2599727"/>
                <a:ext cx="3218217" cy="809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표 39">
            <a:extLst>
              <a:ext uri="{FF2B5EF4-FFF2-40B4-BE49-F238E27FC236}">
                <a16:creationId xmlns:a16="http://schemas.microsoft.com/office/drawing/2014/main" id="{2F668A83-DAA7-4B98-9D67-5E83A4DB3007}"/>
              </a:ext>
            </a:extLst>
          </p:cNvPr>
          <p:cNvGraphicFramePr>
            <a:graphicFrameLocks noGrp="1"/>
          </p:cNvGraphicFramePr>
          <p:nvPr/>
        </p:nvGraphicFramePr>
        <p:xfrm>
          <a:off x="3419366" y="2375755"/>
          <a:ext cx="2928938" cy="110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93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0.918423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0.075389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0.006188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0.023801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0.893125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0.083074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입니다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0.215346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0.033024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0.75163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</a:tbl>
          </a:graphicData>
        </a:graphic>
      </p:graphicFrame>
      <p:sp>
        <p:nvSpPr>
          <p:cNvPr id="32" name="양쪽 대괄호 31">
            <a:extLst>
              <a:ext uri="{FF2B5EF4-FFF2-40B4-BE49-F238E27FC236}">
                <a16:creationId xmlns:a16="http://schemas.microsoft.com/office/drawing/2014/main" id="{5156AB1F-35C0-4E24-B916-0C5064D9F528}"/>
              </a:ext>
            </a:extLst>
          </p:cNvPr>
          <p:cNvSpPr/>
          <p:nvPr/>
        </p:nvSpPr>
        <p:spPr>
          <a:xfrm>
            <a:off x="4257431" y="2637707"/>
            <a:ext cx="2141673" cy="871672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CD2EE-5D60-4470-B6F7-D206B78B2A69}"/>
                  </a:ext>
                </a:extLst>
              </p:cNvPr>
              <p:cNvSpPr txBox="1"/>
              <p:nvPr/>
            </p:nvSpPr>
            <p:spPr>
              <a:xfrm>
                <a:off x="6470391" y="2873428"/>
                <a:ext cx="365352" cy="40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CD2EE-5D60-4470-B6F7-D206B78B2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91" y="2873428"/>
                <a:ext cx="365352" cy="4070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39">
                <a:extLst>
                  <a:ext uri="{FF2B5EF4-FFF2-40B4-BE49-F238E27FC236}">
                    <a16:creationId xmlns:a16="http://schemas.microsoft.com/office/drawing/2014/main" id="{90E41B69-B5B4-4B87-8B9B-31BAC509EA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1755" y="2629964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67.85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13.11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43.4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39">
                <a:extLst>
                  <a:ext uri="{FF2B5EF4-FFF2-40B4-BE49-F238E27FC236}">
                    <a16:creationId xmlns:a16="http://schemas.microsoft.com/office/drawing/2014/main" id="{90E41B69-B5B4-4B87-8B9B-31BAC509EA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1755" y="2629964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67.85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0.13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0000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13.11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0000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43.4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0000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양쪽 대괄호 35">
            <a:extLst>
              <a:ext uri="{FF2B5EF4-FFF2-40B4-BE49-F238E27FC236}">
                <a16:creationId xmlns:a16="http://schemas.microsoft.com/office/drawing/2014/main" id="{CD4BA352-F45E-48FB-8828-BAD7DDB178CF}"/>
              </a:ext>
            </a:extLst>
          </p:cNvPr>
          <p:cNvSpPr/>
          <p:nvPr/>
        </p:nvSpPr>
        <p:spPr>
          <a:xfrm>
            <a:off x="6782555" y="2637530"/>
            <a:ext cx="2065020" cy="871672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7A7FAE-3655-4B30-8404-41CA5C6EFBAF}"/>
                  </a:ext>
                </a:extLst>
              </p:cNvPr>
              <p:cNvSpPr txBox="1"/>
              <p:nvPr/>
            </p:nvSpPr>
            <p:spPr>
              <a:xfrm>
                <a:off x="886296" y="4612466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7A7FAE-3655-4B30-8404-41CA5C6E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96" y="4612466"/>
                <a:ext cx="3653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6313B110-8CD0-43D6-A8B6-354DD78500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6016" y="4425170"/>
              <a:ext cx="1214393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6313B110-8CD0-43D6-A8B6-354DD78500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6016" y="4425170"/>
              <a:ext cx="1214393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F26F4283-434A-4530-AAC6-2B2DF8CF3CE6}"/>
              </a:ext>
            </a:extLst>
          </p:cNvPr>
          <p:cNvSpPr/>
          <p:nvPr/>
        </p:nvSpPr>
        <p:spPr>
          <a:xfrm>
            <a:off x="1854081" y="4473206"/>
            <a:ext cx="376328" cy="8271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C78C7C-841E-47B1-A095-2FCA87EA2011}"/>
              </a:ext>
            </a:extLst>
          </p:cNvPr>
          <p:cNvCxnSpPr>
            <a:cxnSpLocks/>
          </p:cNvCxnSpPr>
          <p:nvPr/>
        </p:nvCxnSpPr>
        <p:spPr>
          <a:xfrm>
            <a:off x="2136906" y="4600352"/>
            <a:ext cx="278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텍스트 개체 틀 2">
                <a:extLst>
                  <a:ext uri="{FF2B5EF4-FFF2-40B4-BE49-F238E27FC236}">
                    <a16:creationId xmlns:a16="http://schemas.microsoft.com/office/drawing/2014/main" id="{9E5FDFB9-9AC6-44B8-900B-C6E2CAEDF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6394" y="4765850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>
                          <a:latin typeface="Cambria Math" panose="02040503050406030204" pitchFamily="18" charset="0"/>
                        </a:rPr>
                        <m:t>나는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48" name="텍스트 개체 틀 2">
                <a:extLst>
                  <a:ext uri="{FF2B5EF4-FFF2-40B4-BE49-F238E27FC236}">
                    <a16:creationId xmlns:a16="http://schemas.microsoft.com/office/drawing/2014/main" id="{9E5FDFB9-9AC6-44B8-900B-C6E2CAED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394" y="4765850"/>
                <a:ext cx="612140" cy="305915"/>
              </a:xfrm>
              <a:prstGeom prst="rect">
                <a:avLst/>
              </a:prstGeom>
              <a:blipFill>
                <a:blip r:embed="rId8"/>
                <a:stretch>
                  <a:fillRect r="-3564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990CEC67-615B-4B6D-8FCC-9F4069CBD192}"/>
              </a:ext>
            </a:extLst>
          </p:cNvPr>
          <p:cNvSpPr txBox="1">
            <a:spLocks/>
          </p:cNvSpPr>
          <p:nvPr/>
        </p:nvSpPr>
        <p:spPr>
          <a:xfrm>
            <a:off x="4136238" y="4444464"/>
            <a:ext cx="292608" cy="35044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kern="1200">
                <a:solidFill>
                  <a:schemeClr val="tx1"/>
                </a:solidFill>
                <a:ea typeface="+mn-ea"/>
                <a:cs typeface="+mn-cs"/>
              </a:rPr>
              <a:t>+</a:t>
            </a:r>
            <a:endParaRPr kumimoji="0" lang="en-US" altLang="ko-KR" b="0">
              <a:latin typeface="+mn-ea"/>
            </a:endParaRPr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4FB7AA12-C468-45B0-9B05-EB9780C0012B}"/>
              </a:ext>
            </a:extLst>
          </p:cNvPr>
          <p:cNvSpPr txBox="1">
            <a:spLocks/>
          </p:cNvSpPr>
          <p:nvPr/>
        </p:nvSpPr>
        <p:spPr>
          <a:xfrm>
            <a:off x="6112467" y="4444464"/>
            <a:ext cx="292608" cy="35044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kern="1200">
                <a:solidFill>
                  <a:schemeClr val="tx1"/>
                </a:solidFill>
                <a:ea typeface="+mn-ea"/>
                <a:cs typeface="+mn-cs"/>
              </a:rPr>
              <a:t>+</a:t>
            </a:r>
            <a:endParaRPr kumimoji="0" lang="en-US" altLang="ko-KR" b="0">
              <a:latin typeface="+mn-ea"/>
            </a:endParaRPr>
          </a:p>
        </p:txBody>
      </p:sp>
      <p:graphicFrame>
        <p:nvGraphicFramePr>
          <p:cNvPr id="22" name="표 39">
            <a:extLst>
              <a:ext uri="{FF2B5EF4-FFF2-40B4-BE49-F238E27FC236}">
                <a16:creationId xmlns:a16="http://schemas.microsoft.com/office/drawing/2014/main" id="{805FF1FA-59B5-4B09-AAE8-EC8185F735C1}"/>
              </a:ext>
            </a:extLst>
          </p:cNvPr>
          <p:cNvGraphicFramePr>
            <a:graphicFrameLocks noGrp="1"/>
          </p:cNvGraphicFramePr>
          <p:nvPr/>
        </p:nvGraphicFramePr>
        <p:xfrm>
          <a:off x="4257457" y="4462488"/>
          <a:ext cx="1855010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55901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0.075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13.11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63.1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p:graphicFrame>
        <p:nvGraphicFramePr>
          <p:cNvPr id="23" name="표 39">
            <a:extLst>
              <a:ext uri="{FF2B5EF4-FFF2-40B4-BE49-F238E27FC236}">
                <a16:creationId xmlns:a16="http://schemas.microsoft.com/office/drawing/2014/main" id="{4D811EF3-3709-47B3-98F2-6E793181C5AD}"/>
              </a:ext>
            </a:extLst>
          </p:cNvPr>
          <p:cNvGraphicFramePr>
            <a:graphicFrameLocks noGrp="1"/>
          </p:cNvGraphicFramePr>
          <p:nvPr/>
        </p:nvGraphicFramePr>
        <p:xfrm>
          <a:off x="6214879" y="4462488"/>
          <a:ext cx="1818605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522605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0.006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12.2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96.1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텍스트 개체 틀 2">
                <a:extLst>
                  <a:ext uri="{FF2B5EF4-FFF2-40B4-BE49-F238E27FC236}">
                    <a16:creationId xmlns:a16="http://schemas.microsoft.com/office/drawing/2014/main" id="{70252C6E-5B95-467A-89FC-B2C73E4ACA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8888" y="4776378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학생</m:t>
                      </m:r>
                      <m:r>
                        <a:rPr lang="en-US" altLang="ko-KR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6" name="텍스트 개체 틀 2">
                <a:extLst>
                  <a:ext uri="{FF2B5EF4-FFF2-40B4-BE49-F238E27FC236}">
                    <a16:creationId xmlns:a16="http://schemas.microsoft.com/office/drawing/2014/main" id="{70252C6E-5B95-467A-89FC-B2C73E4AC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88" y="4776378"/>
                <a:ext cx="612140" cy="305915"/>
              </a:xfrm>
              <a:prstGeom prst="rect">
                <a:avLst/>
              </a:prstGeom>
              <a:blipFill>
                <a:blip r:embed="rId9"/>
                <a:stretch>
                  <a:fillRect r="-37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84A2DEDB-2C00-4790-ABB7-D8B662DCC8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3209" y="4794911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입니다</m:t>
                      </m:r>
                      <m:r>
                        <a:rPr lang="en-US" altLang="ko-KR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84A2DEDB-2C00-4790-ABB7-D8B662DCC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209" y="4794911"/>
                <a:ext cx="612140" cy="305915"/>
              </a:xfrm>
              <a:prstGeom prst="rect">
                <a:avLst/>
              </a:prstGeom>
              <a:blipFill>
                <a:blip r:embed="rId10"/>
                <a:stretch>
                  <a:fillRect r="-66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63508A-2028-4EA5-8157-2DCAAF3A6B16}"/>
              </a:ext>
            </a:extLst>
          </p:cNvPr>
          <p:cNvSpPr/>
          <p:nvPr/>
        </p:nvSpPr>
        <p:spPr bwMode="auto">
          <a:xfrm>
            <a:off x="6835743" y="2669637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865A807-D009-4F04-9BC7-96D0EFA870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512820" y="2770347"/>
            <a:ext cx="3322923" cy="17028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601282-1855-4B58-98CF-B9D0EE7B6A09}"/>
              </a:ext>
            </a:extLst>
          </p:cNvPr>
          <p:cNvSpPr/>
          <p:nvPr/>
        </p:nvSpPr>
        <p:spPr bwMode="auto">
          <a:xfrm>
            <a:off x="6835743" y="2944503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76A435-55F1-425C-A941-A28B6BB7C9A7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463540" y="3045213"/>
            <a:ext cx="1372203" cy="1417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텍스트 개체 틀 2">
                <a:extLst>
                  <a:ext uri="{FF2B5EF4-FFF2-40B4-BE49-F238E27FC236}">
                    <a16:creationId xmlns:a16="http://schemas.microsoft.com/office/drawing/2014/main" id="{F793BB69-5B9F-416C-AC5A-A7041E04A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539" y="5600056"/>
                <a:ext cx="7324882" cy="275728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0" kern="1200">
                    <a:solidFill>
                      <a:schemeClr val="tx1"/>
                    </a:solidFill>
                  </a:rPr>
                  <a:t>* </a:t>
                </a:r>
                <a:r>
                  <a:rPr lang="ko-KR" altLang="en-US" sz="1200" b="0" kern="1200">
                    <a:solidFill>
                      <a:schemeClr val="tx1"/>
                    </a:solidFill>
                  </a:rPr>
                  <a:t>단어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200" b="0" i="1">
                            <a:latin typeface="Cambria Math" panose="02040503050406030204" pitchFamily="18" charset="0"/>
                          </a:rPr>
                          <m:t>나는</m:t>
                        </m:r>
                      </m:e>
                    </m:d>
                  </m:oMath>
                </a14:m>
                <a:r>
                  <a:rPr lang="ko-KR" altLang="en-US" sz="1200" b="0">
                    <a:latin typeface="Cambria Math" panose="02040503050406030204" pitchFamily="18" charset="0"/>
                  </a:rPr>
                  <a:t>의 셀프</a:t>
                </a:r>
                <a:r>
                  <a:rPr lang="en-US" altLang="ko-KR" sz="1200" b="0">
                    <a:latin typeface="Cambria Math" panose="02040503050406030204" pitchFamily="18" charset="0"/>
                  </a:rPr>
                  <a:t>-</a:t>
                </a:r>
                <a:r>
                  <a:rPr lang="ko-KR" altLang="en-US" sz="1200" b="0" err="1">
                    <a:latin typeface="Cambria Math" panose="02040503050406030204" pitchFamily="18" charset="0"/>
                  </a:rPr>
                  <a:t>어텐션값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2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b="0">
                    <a:latin typeface="Cambria Math" panose="02040503050406030204" pitchFamily="18" charset="0"/>
                  </a:rPr>
                  <a:t>)</a:t>
                </a:r>
                <a:r>
                  <a:rPr lang="ko-KR" altLang="en-US" sz="1200" b="0">
                    <a:latin typeface="Cambria Math" panose="02040503050406030204" pitchFamily="18" charset="0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200" b="0" i="1">
                            <a:latin typeface="Cambria Math" panose="02040503050406030204" pitchFamily="18" charset="0"/>
                          </a:rPr>
                          <m:t>나는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0" lang="ko-KR" altLang="en-US" sz="1200" b="0">
                    <a:latin typeface="+mn-ea"/>
                  </a:rPr>
                  <a:t> </a:t>
                </a:r>
                <a:r>
                  <a:rPr kumimoji="0" lang="en-US" altLang="ko-KR" sz="1200" b="0">
                    <a:latin typeface="+mn-ea"/>
                  </a:rPr>
                  <a:t>91.8%,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200" b="0" i="1">
                            <a:latin typeface="Cambria Math" panose="02040503050406030204" pitchFamily="18" charset="0"/>
                          </a:rPr>
                          <m:t>학생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0" lang="ko-KR" altLang="en-US" sz="1200" b="0">
                    <a:latin typeface="+mn-ea"/>
                  </a:rPr>
                  <a:t> </a:t>
                </a:r>
                <a:r>
                  <a:rPr kumimoji="0" lang="en-US" altLang="ko-KR" sz="1200" b="0">
                    <a:latin typeface="+mn-ea"/>
                  </a:rPr>
                  <a:t>7.5%,</a:t>
                </a:r>
                <a:r>
                  <a:rPr lang="en-US" altLang="ko-KR" sz="12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2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200" b="0" i="1">
                        <a:latin typeface="Cambria Math" panose="02040503050406030204" pitchFamily="18" charset="0"/>
                      </a:rPr>
                      <m:t>입니다</m:t>
                    </m:r>
                    <m:r>
                      <a:rPr lang="en-US" altLang="ko-KR" sz="1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ko-KR" sz="1200" b="0">
                    <a:latin typeface="+mn-ea"/>
                  </a:rPr>
                  <a:t>:</a:t>
                </a:r>
                <a:r>
                  <a:rPr kumimoji="0" lang="ko-KR" altLang="en-US" sz="1200" b="0">
                    <a:latin typeface="+mn-ea"/>
                  </a:rPr>
                  <a:t> </a:t>
                </a:r>
                <a:r>
                  <a:rPr kumimoji="0" lang="en-US" altLang="ko-KR" sz="1200" b="0">
                    <a:latin typeface="+mn-ea"/>
                  </a:rPr>
                  <a:t>0.6%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ko-KR" altLang="en-US" sz="1200" b="0">
                    <a:latin typeface="+mn-ea"/>
                  </a:rPr>
                  <a:t>값을 반영함</a:t>
                </a:r>
                <a:r>
                  <a:rPr kumimoji="0" lang="en-US" altLang="ko-KR" sz="1200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51" name="텍스트 개체 틀 2">
                <a:extLst>
                  <a:ext uri="{FF2B5EF4-FFF2-40B4-BE49-F238E27FC236}">
                    <a16:creationId xmlns:a16="http://schemas.microsoft.com/office/drawing/2014/main" id="{F793BB69-5B9F-416C-AC5A-A7041E04A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539" y="5600056"/>
                <a:ext cx="7324882" cy="275728"/>
              </a:xfrm>
              <a:prstGeom prst="rect">
                <a:avLst/>
              </a:prstGeom>
              <a:blipFill>
                <a:blip r:embed="rId11"/>
                <a:stretch>
                  <a:fillRect l="-333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709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err="1"/>
              <a:t>마스킹된</a:t>
            </a:r>
            <a:r>
              <a:rPr lang="ko-KR" altLang="en-US"/>
              <a:t> 멀티</a:t>
            </a:r>
            <a:r>
              <a:rPr lang="en-US" altLang="ko-KR"/>
              <a:t>-</a:t>
            </a:r>
            <a:r>
              <a:rPr lang="ko-KR" altLang="en-US"/>
              <a:t>헤드 셀프 </a:t>
            </a:r>
            <a:r>
              <a:rPr lang="ko-KR" altLang="en-US" err="1"/>
              <a:t>어텐션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54C8FD46-5BA9-4F02-A926-D512456E2C17}"/>
              </a:ext>
            </a:extLst>
          </p:cNvPr>
          <p:cNvSpPr txBox="1">
            <a:spLocks/>
          </p:cNvSpPr>
          <p:nvPr/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err="1"/>
              <a:t>마스킹된</a:t>
            </a:r>
            <a:r>
              <a:rPr lang="ko-KR" altLang="en-US" b="0"/>
              <a:t> 멀티</a:t>
            </a:r>
            <a:r>
              <a:rPr lang="en-US" altLang="ko-KR" b="0"/>
              <a:t>-</a:t>
            </a:r>
            <a:r>
              <a:rPr lang="ko-KR" altLang="en-US" b="0"/>
              <a:t>헤드 셀프 </a:t>
            </a:r>
            <a:r>
              <a:rPr lang="ko-KR" altLang="en-US" b="0" err="1"/>
              <a:t>어텐션은</a:t>
            </a:r>
            <a:r>
              <a:rPr lang="ko-KR" altLang="en-US" b="0"/>
              <a:t> 인코더에 사용된 </a:t>
            </a:r>
            <a:r>
              <a:rPr lang="ko-KR" altLang="en-US" b="0" err="1"/>
              <a:t>어텐션과</a:t>
            </a:r>
            <a:r>
              <a:rPr lang="ko-KR" altLang="en-US" b="0"/>
              <a:t> 기본원리는 같지만 모델이 아직 예측하지 않은 단어를 </a:t>
            </a:r>
            <a:r>
              <a:rPr lang="ko-KR" altLang="en-US" b="0" err="1"/>
              <a:t>마스킹한다는</a:t>
            </a:r>
            <a:r>
              <a:rPr lang="ko-KR" altLang="en-US" b="0"/>
              <a:t> 특징이 추가됨</a:t>
            </a:r>
            <a:r>
              <a:rPr lang="en-US" altLang="ko-KR" b="0"/>
              <a:t>. </a:t>
            </a:r>
            <a:r>
              <a:rPr lang="ko-KR" altLang="en-US" b="0"/>
              <a:t>셀프 </a:t>
            </a:r>
            <a:r>
              <a:rPr lang="ko-KR" altLang="en-US" b="0" err="1"/>
              <a:t>어텐션은</a:t>
            </a:r>
            <a:r>
              <a:rPr lang="ko-KR" altLang="en-US" b="0"/>
              <a:t> 문장 내 전체 단어에 대해 계산했다면 </a:t>
            </a:r>
            <a:r>
              <a:rPr lang="ko-KR" altLang="en-US" b="0" err="1"/>
              <a:t>마스킹된</a:t>
            </a:r>
            <a:r>
              <a:rPr lang="ko-KR" altLang="en-US" b="0"/>
              <a:t> 셀프 </a:t>
            </a:r>
            <a:r>
              <a:rPr lang="ko-KR" altLang="en-US" b="0" err="1"/>
              <a:t>어텐션은</a:t>
            </a:r>
            <a:r>
              <a:rPr lang="ko-KR" altLang="en-US" b="0"/>
              <a:t> 이전 단계에서 생성한 단어만 계산함</a:t>
            </a:r>
            <a:r>
              <a:rPr lang="en-US" altLang="ko-KR" b="0"/>
              <a:t>.</a:t>
            </a:r>
            <a:endParaRPr kumimoji="0" lang="en-US" altLang="ko-KR" b="0">
              <a:latin typeface="+mn-ea"/>
            </a:endParaRPr>
          </a:p>
        </p:txBody>
      </p:sp>
      <p:graphicFrame>
        <p:nvGraphicFramePr>
          <p:cNvPr id="37" name="표 39">
            <a:extLst>
              <a:ext uri="{FF2B5EF4-FFF2-40B4-BE49-F238E27FC236}">
                <a16:creationId xmlns:a16="http://schemas.microsoft.com/office/drawing/2014/main" id="{B275B3ED-0D13-433E-9ABA-CCE05940EDA8}"/>
              </a:ext>
            </a:extLst>
          </p:cNvPr>
          <p:cNvGraphicFramePr>
            <a:graphicFrameLocks noGrp="1"/>
          </p:cNvGraphicFramePr>
          <p:nvPr/>
        </p:nvGraphicFramePr>
        <p:xfrm>
          <a:off x="5430296" y="3882080"/>
          <a:ext cx="3479799" cy="82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93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94042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594042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  <a:gridCol w="759142">
                  <a:extLst>
                    <a:ext uri="{9D8B030D-6E8A-4147-A177-3AD203B41FA5}">
                      <a16:colId xmlns:a16="http://schemas.microsoft.com/office/drawing/2014/main" val="3130765047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b="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sos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mask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mask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mask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mask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b="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sos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mask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mask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b="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sos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student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</a:tbl>
          </a:graphicData>
        </a:graphic>
      </p:graphicFrame>
      <p:sp>
        <p:nvSpPr>
          <p:cNvPr id="40" name="양쪽 대괄호 39">
            <a:extLst>
              <a:ext uri="{FF2B5EF4-FFF2-40B4-BE49-F238E27FC236}">
                <a16:creationId xmlns:a16="http://schemas.microsoft.com/office/drawing/2014/main" id="{536E4921-DD02-4B42-83F1-2E30BD2DE26C}"/>
              </a:ext>
            </a:extLst>
          </p:cNvPr>
          <p:cNvSpPr/>
          <p:nvPr/>
        </p:nvSpPr>
        <p:spPr>
          <a:xfrm>
            <a:off x="5691616" y="3866475"/>
            <a:ext cx="3218479" cy="886727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B3B301-822F-48A6-94C3-6FC5BA79116F}"/>
              </a:ext>
            </a:extLst>
          </p:cNvPr>
          <p:cNvSpPr txBox="1"/>
          <p:nvPr/>
        </p:nvSpPr>
        <p:spPr>
          <a:xfrm>
            <a:off x="5987425" y="3406498"/>
            <a:ext cx="244856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u="sng">
                <a:latin typeface="+mn-ea"/>
                <a:ea typeface="+mn-ea"/>
              </a:rPr>
              <a:t>값에 대한 </a:t>
            </a:r>
            <a:r>
              <a:rPr lang="ko-KR" altLang="en-US" b="0" u="sng" err="1">
                <a:latin typeface="+mn-ea"/>
                <a:ea typeface="+mn-ea"/>
              </a:rPr>
              <a:t>마스킹</a:t>
            </a:r>
            <a:r>
              <a:rPr lang="ko-KR" altLang="en-US" b="0" u="sng">
                <a:latin typeface="+mn-ea"/>
                <a:ea typeface="+mn-ea"/>
              </a:rPr>
              <a:t> 처리</a:t>
            </a:r>
            <a:endParaRPr lang="ko-KR" altLang="en-US" u="sng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텍스트 개체 틀 2">
                <a:extLst>
                  <a:ext uri="{FF2B5EF4-FFF2-40B4-BE49-F238E27FC236}">
                    <a16:creationId xmlns:a16="http://schemas.microsoft.com/office/drawing/2014/main" id="{EED19FC3-8C64-42D0-B4EC-2DC8EC35F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5836" y="5192195"/>
                <a:ext cx="2161850" cy="27044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200" b="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0" lang="en-US" altLang="ko-K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US" altLang="ko-KR" sz="1200" b="0">
                    <a:latin typeface="+mn-ea"/>
                  </a:rPr>
                  <a:t> : &lt;</a:t>
                </a:r>
                <a:r>
                  <a:rPr kumimoji="0" lang="en-US" altLang="ko-KR" sz="1200" b="0" err="1">
                    <a:latin typeface="+mn-ea"/>
                  </a:rPr>
                  <a:t>sos</a:t>
                </a:r>
                <a:r>
                  <a:rPr kumimoji="0" lang="en-US" altLang="ko-KR" sz="1200" b="0">
                    <a:latin typeface="+mn-ea"/>
                  </a:rPr>
                  <a:t>&gt; I am a student</a:t>
                </a:r>
              </a:p>
            </p:txBody>
          </p:sp>
        </mc:Choice>
        <mc:Fallback xmlns="">
          <p:sp>
            <p:nvSpPr>
              <p:cNvPr id="45" name="텍스트 개체 틀 2">
                <a:extLst>
                  <a:ext uri="{FF2B5EF4-FFF2-40B4-BE49-F238E27FC236}">
                    <a16:creationId xmlns:a16="http://schemas.microsoft.com/office/drawing/2014/main" id="{EED19FC3-8C64-42D0-B4EC-2DC8EC35F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836" y="5192195"/>
                <a:ext cx="2161850" cy="270440"/>
              </a:xfrm>
              <a:prstGeom prst="rect">
                <a:avLst/>
              </a:prstGeom>
              <a:blipFill>
                <a:blip r:embed="rId3"/>
                <a:stretch>
                  <a:fillRect t="-68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55717E54-5A5E-46A7-938B-F5DBAA470ECD}"/>
              </a:ext>
            </a:extLst>
          </p:cNvPr>
          <p:cNvSpPr txBox="1">
            <a:spLocks/>
          </p:cNvSpPr>
          <p:nvPr/>
        </p:nvSpPr>
        <p:spPr>
          <a:xfrm>
            <a:off x="1078585" y="4170313"/>
            <a:ext cx="1220909" cy="271877"/>
          </a:xfrm>
          <a:prstGeom prst="rect">
            <a:avLst/>
          </a:prstGeom>
          <a:solidFill>
            <a:srgbClr val="BB9FCF"/>
          </a:solidFill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 err="1">
                <a:solidFill>
                  <a:schemeClr val="bg1"/>
                </a:solidFill>
                <a:latin typeface="+mn-ea"/>
              </a:rPr>
              <a:t>포지셔널</a:t>
            </a:r>
            <a:r>
              <a:rPr kumimoji="0" lang="ko-KR" altLang="en-US" sz="1000" b="0">
                <a:solidFill>
                  <a:schemeClr val="bg1"/>
                </a:solidFill>
                <a:latin typeface="+mn-ea"/>
              </a:rPr>
              <a:t> 인코딩</a:t>
            </a:r>
            <a:endParaRPr kumimoji="0" lang="en-US" altLang="ko-KR" sz="10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A7B74E6-6794-449C-9C37-4E219D0EFD32}"/>
              </a:ext>
            </a:extLst>
          </p:cNvPr>
          <p:cNvSpPr/>
          <p:nvPr/>
        </p:nvSpPr>
        <p:spPr bwMode="auto">
          <a:xfrm>
            <a:off x="2856923" y="4137558"/>
            <a:ext cx="319676" cy="319676"/>
          </a:xfrm>
          <a:prstGeom prst="ellipse">
            <a:avLst/>
          </a:prstGeom>
          <a:solidFill>
            <a:srgbClr val="BB9FC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CB93FEC-2ADC-4D21-A1C6-631048736C5E}"/>
              </a:ext>
            </a:extLst>
          </p:cNvPr>
          <p:cNvCxnSpPr>
            <a:cxnSpLocks/>
            <a:stCxn id="45" idx="0"/>
            <a:endCxn id="47" idx="4"/>
          </p:cNvCxnSpPr>
          <p:nvPr/>
        </p:nvCxnSpPr>
        <p:spPr>
          <a:xfrm flipV="1">
            <a:off x="3016761" y="4457234"/>
            <a:ext cx="0" cy="734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FCD72E6-DD8B-48C6-8C4A-CA791C0CF983}"/>
              </a:ext>
            </a:extLst>
          </p:cNvPr>
          <p:cNvSpPr/>
          <p:nvPr/>
        </p:nvSpPr>
        <p:spPr bwMode="auto">
          <a:xfrm>
            <a:off x="2616204" y="4652377"/>
            <a:ext cx="837184" cy="26118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800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텍스트 개체 틀 2">
            <a:extLst>
              <a:ext uri="{FF2B5EF4-FFF2-40B4-BE49-F238E27FC236}">
                <a16:creationId xmlns:a16="http://schemas.microsoft.com/office/drawing/2014/main" id="{A7FA41C8-C816-41D0-820C-B3EC47FD5D2A}"/>
              </a:ext>
            </a:extLst>
          </p:cNvPr>
          <p:cNvSpPr txBox="1">
            <a:spLocks/>
          </p:cNvSpPr>
          <p:nvPr/>
        </p:nvSpPr>
        <p:spPr>
          <a:xfrm>
            <a:off x="2620646" y="4669596"/>
            <a:ext cx="856898" cy="21796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000" b="0">
                <a:solidFill>
                  <a:schemeClr val="bg1"/>
                </a:solidFill>
                <a:latin typeface="+mn-ea"/>
              </a:rPr>
              <a:t>출력 </a:t>
            </a:r>
            <a:r>
              <a:rPr kumimoji="0" lang="ko-KR" altLang="en-US" sz="1000" b="0" err="1">
                <a:solidFill>
                  <a:schemeClr val="bg1"/>
                </a:solidFill>
                <a:latin typeface="+mn-ea"/>
              </a:rPr>
              <a:t>임베딩</a:t>
            </a:r>
            <a:endParaRPr kumimoji="0" lang="en-US" altLang="ko-KR" sz="1000" b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4DE83E3-C06F-4242-8509-19C5A16F0000}"/>
              </a:ext>
            </a:extLst>
          </p:cNvPr>
          <p:cNvCxnSpPr>
            <a:cxnSpLocks/>
            <a:stCxn id="46" idx="3"/>
            <a:endCxn id="47" idx="2"/>
          </p:cNvCxnSpPr>
          <p:nvPr/>
        </p:nvCxnSpPr>
        <p:spPr>
          <a:xfrm flipV="1">
            <a:off x="2299494" y="4297396"/>
            <a:ext cx="557429" cy="8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텍스트 개체 틀 2">
                <a:extLst>
                  <a:ext uri="{FF2B5EF4-FFF2-40B4-BE49-F238E27FC236}">
                    <a16:creationId xmlns:a16="http://schemas.microsoft.com/office/drawing/2014/main" id="{8271F899-20F6-4B25-8C8A-BC0F08752F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5830" y="2476010"/>
                <a:ext cx="2161856" cy="281978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200" b="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0" lang="en-US" altLang="ko-KR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en-US" altLang="ko-KR" sz="1200" b="0">
                    <a:latin typeface="+mn-ea"/>
                  </a:rPr>
                  <a:t> : I am a student &lt;</a:t>
                </a:r>
                <a:r>
                  <a:rPr kumimoji="0" lang="en-US" altLang="ko-KR" sz="1200" b="0" err="1">
                    <a:latin typeface="+mn-ea"/>
                  </a:rPr>
                  <a:t>eos</a:t>
                </a:r>
                <a:r>
                  <a:rPr kumimoji="0" lang="en-US" altLang="ko-KR" sz="1200" b="0">
                    <a:latin typeface="+mn-ea"/>
                  </a:rPr>
                  <a:t>&gt;</a:t>
                </a:r>
              </a:p>
            </p:txBody>
          </p:sp>
        </mc:Choice>
        <mc:Fallback xmlns="">
          <p:sp>
            <p:nvSpPr>
              <p:cNvPr id="52" name="텍스트 개체 틀 2">
                <a:extLst>
                  <a:ext uri="{FF2B5EF4-FFF2-40B4-BE49-F238E27FC236}">
                    <a16:creationId xmlns:a16="http://schemas.microsoft.com/office/drawing/2014/main" id="{8271F899-20F6-4B25-8C8A-BC0F08752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830" y="2476010"/>
                <a:ext cx="2161856" cy="281978"/>
              </a:xfrm>
              <a:prstGeom prst="rect">
                <a:avLst/>
              </a:prstGeom>
              <a:blipFill>
                <a:blip r:embed="rId4"/>
                <a:stretch>
                  <a:fillRect t="-65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ECAD928-3150-4E24-B09D-E7725499C165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flipH="1" flipV="1">
            <a:off x="3016758" y="2757988"/>
            <a:ext cx="3" cy="1379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FA6AE1C-9C62-49D3-A426-4405FA5322B8}"/>
              </a:ext>
            </a:extLst>
          </p:cNvPr>
          <p:cNvSpPr/>
          <p:nvPr/>
        </p:nvSpPr>
        <p:spPr bwMode="auto">
          <a:xfrm>
            <a:off x="2471740" y="3062620"/>
            <a:ext cx="1090042" cy="740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</a:t>
            </a:r>
            <a:b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#1~N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5764C5B5-CED8-471D-9D3B-6C2C8596DFD6}"/>
              </a:ext>
            </a:extLst>
          </p:cNvPr>
          <p:cNvCxnSpPr>
            <a:cxnSpLocks/>
          </p:cNvCxnSpPr>
          <p:nvPr/>
        </p:nvCxnSpPr>
        <p:spPr>
          <a:xfrm flipV="1">
            <a:off x="4241379" y="4284986"/>
            <a:ext cx="1116260" cy="1042429"/>
          </a:xfrm>
          <a:prstGeom prst="bentConnector3">
            <a:avLst>
              <a:gd name="adj1" fmla="val 53511"/>
            </a:avLst>
          </a:prstGeom>
          <a:ln w="57150">
            <a:solidFill>
              <a:srgbClr val="D0CE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183DA078-4737-48AE-B018-587DDEF719B1}"/>
              </a:ext>
            </a:extLst>
          </p:cNvPr>
          <p:cNvSpPr/>
          <p:nvPr/>
        </p:nvSpPr>
        <p:spPr bwMode="auto">
          <a:xfrm rot="5400000">
            <a:off x="5176691" y="4154326"/>
            <a:ext cx="335830" cy="261320"/>
          </a:xfrm>
          <a:prstGeom prst="triangle">
            <a:avLst/>
          </a:prstGeom>
          <a:solidFill>
            <a:srgbClr val="D0CECF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텍스트 개체 틀 2">
            <a:extLst>
              <a:ext uri="{FF2B5EF4-FFF2-40B4-BE49-F238E27FC236}">
                <a16:creationId xmlns:a16="http://schemas.microsoft.com/office/drawing/2014/main" id="{FE0021D7-9A33-49AA-8EAF-1297C97D5BD2}"/>
              </a:ext>
            </a:extLst>
          </p:cNvPr>
          <p:cNvSpPr txBox="1">
            <a:spLocks/>
          </p:cNvSpPr>
          <p:nvPr/>
        </p:nvSpPr>
        <p:spPr>
          <a:xfrm>
            <a:off x="4633590" y="2491113"/>
            <a:ext cx="4469135" cy="275728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kern="1200">
                <a:solidFill>
                  <a:schemeClr val="tx1"/>
                </a:solidFill>
              </a:rPr>
              <a:t>* </a:t>
            </a:r>
            <a:r>
              <a:rPr lang="ko-KR" altLang="en-US" sz="1200" b="0" err="1"/>
              <a:t>디코더는</a:t>
            </a:r>
            <a:r>
              <a:rPr lang="ko-KR" altLang="en-US" sz="1200" b="0"/>
              <a:t> 최종 토큰인 </a:t>
            </a:r>
            <a:r>
              <a:rPr lang="en-US" altLang="ko-KR" sz="1200" b="0"/>
              <a:t>&lt;</a:t>
            </a:r>
            <a:r>
              <a:rPr lang="en-US" altLang="ko-KR" sz="1200" b="0" err="1"/>
              <a:t>eos</a:t>
            </a:r>
            <a:r>
              <a:rPr lang="en-US" altLang="ko-KR" sz="1200" b="0"/>
              <a:t>&gt;</a:t>
            </a:r>
            <a:r>
              <a:rPr lang="ko-KR" altLang="en-US" sz="1200" b="0"/>
              <a:t>을 출력하면 예측을 종료함</a:t>
            </a:r>
            <a:r>
              <a:rPr lang="en-US" altLang="ko-KR" sz="1200" b="0"/>
              <a:t>.</a:t>
            </a:r>
            <a:endParaRPr kumimoji="0" lang="en-US" altLang="ko-KR" sz="1200" b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4612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(1/4)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 err="1">
                <a:latin typeface="+mn-ea"/>
              </a:rPr>
              <a:t>마스킹된</a:t>
            </a:r>
            <a:r>
              <a:rPr lang="ko-KR" altLang="en-US">
                <a:latin typeface="+mn-ea"/>
              </a:rPr>
              <a:t> </a:t>
            </a:r>
            <a:r>
              <a:rPr lang="ko-KR" altLang="en-US" err="1">
                <a:latin typeface="+mn-ea"/>
              </a:rPr>
              <a:t>어텐션</a:t>
            </a:r>
            <a:r>
              <a:rPr lang="ko-KR" altLang="en-US">
                <a:latin typeface="+mn-ea"/>
              </a:rPr>
              <a:t> 값을 구하기 위해서는 </a:t>
            </a:r>
            <a:r>
              <a:rPr lang="ko-KR" altLang="en-US" err="1">
                <a:latin typeface="+mn-ea"/>
              </a:rPr>
              <a:t>어텐션</a:t>
            </a:r>
            <a:r>
              <a:rPr lang="ko-KR" altLang="en-US">
                <a:latin typeface="+mn-ea"/>
              </a:rPr>
              <a:t> 계산 과정에서 </a:t>
            </a:r>
            <a:r>
              <a:rPr lang="ko-KR" altLang="en-US" err="1">
                <a:latin typeface="+mn-ea"/>
              </a:rPr>
              <a:t>소프트맥스</a:t>
            </a:r>
            <a:r>
              <a:rPr lang="ko-KR" altLang="en-US">
                <a:latin typeface="+mn-ea"/>
              </a:rPr>
              <a:t> 함수를 적용하기 전에 </a:t>
            </a:r>
            <a:r>
              <a:rPr lang="ko-KR" altLang="en-US" err="1">
                <a:latin typeface="+mn-ea"/>
              </a:rPr>
              <a:t>행렬값에</a:t>
            </a:r>
            <a:r>
              <a:rPr lang="ko-KR" altLang="en-US">
                <a:latin typeface="+mn-ea"/>
              </a:rPr>
              <a:t> 대한 </a:t>
            </a:r>
            <a:r>
              <a:rPr lang="ko-KR" altLang="en-US" err="1">
                <a:latin typeface="+mn-ea"/>
              </a:rPr>
              <a:t>마스킹</a:t>
            </a:r>
            <a:r>
              <a:rPr lang="ko-KR" altLang="en-US">
                <a:latin typeface="+mn-ea"/>
              </a:rPr>
              <a:t> 처리가 추가됨</a:t>
            </a:r>
            <a:r>
              <a:rPr lang="en-US" altLang="ko-KR">
                <a:latin typeface="+mn-ea"/>
              </a:rPr>
              <a:t>.</a:t>
            </a:r>
            <a:r>
              <a:rPr lang="ko-KR" altLang="en-US">
                <a:latin typeface="+mn-ea"/>
              </a:rPr>
              <a:t> 다음은 기존 </a:t>
            </a:r>
            <a:r>
              <a:rPr lang="ko-KR" altLang="en-US" err="1">
                <a:latin typeface="+mn-ea"/>
              </a:rPr>
              <a:t>스케일드</a:t>
            </a:r>
            <a:r>
              <a:rPr lang="ko-KR" altLang="en-US">
                <a:latin typeface="+mn-ea"/>
              </a:rPr>
              <a:t> 닷</a:t>
            </a:r>
            <a:r>
              <a:rPr lang="en-US" altLang="ko-KR">
                <a:latin typeface="+mn-ea"/>
              </a:rPr>
              <a:t>-</a:t>
            </a:r>
            <a:r>
              <a:rPr lang="ko-KR" altLang="en-US" err="1">
                <a:latin typeface="+mn-ea"/>
              </a:rPr>
              <a:t>프로덕트에</a:t>
            </a:r>
            <a:r>
              <a:rPr lang="ko-KR" altLang="en-US">
                <a:latin typeface="+mn-ea"/>
              </a:rPr>
              <a:t> </a:t>
            </a:r>
            <a:r>
              <a:rPr lang="ko-KR" altLang="en-US" err="1">
                <a:latin typeface="+mn-ea"/>
              </a:rPr>
              <a:t>마스킹과정이</a:t>
            </a:r>
            <a:r>
              <a:rPr lang="ko-KR" altLang="en-US">
                <a:latin typeface="+mn-ea"/>
              </a:rPr>
              <a:t> 추가된 과정임</a:t>
            </a:r>
            <a:r>
              <a:rPr lang="en-US" altLang="ko-KR">
                <a:latin typeface="+mn-ea"/>
              </a:rPr>
              <a:t>.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FE5E97-178E-4AB7-9DFC-F46E209A1C9B}"/>
              </a:ext>
            </a:extLst>
          </p:cNvPr>
          <p:cNvGrpSpPr/>
          <p:nvPr/>
        </p:nvGrpSpPr>
        <p:grpSpPr>
          <a:xfrm>
            <a:off x="737835" y="3125355"/>
            <a:ext cx="8430329" cy="2355725"/>
            <a:chOff x="946163" y="2627832"/>
            <a:chExt cx="8430329" cy="235572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B7AD96B-3E3C-4FFB-956E-BBD13D8DB0C5}"/>
                </a:ext>
              </a:extLst>
            </p:cNvPr>
            <p:cNvSpPr/>
            <p:nvPr/>
          </p:nvSpPr>
          <p:spPr bwMode="auto">
            <a:xfrm>
              <a:off x="7663424" y="3256656"/>
              <a:ext cx="975525" cy="17269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행렬곱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E6A07D9-094A-407A-AD77-24E931301DD2}"/>
                </a:ext>
              </a:extLst>
            </p:cNvPr>
            <p:cNvSpPr/>
            <p:nvPr/>
          </p:nvSpPr>
          <p:spPr bwMode="auto">
            <a:xfrm>
              <a:off x="5994231" y="3256657"/>
              <a:ext cx="1078478" cy="960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Softmax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987A39D-5006-4398-AF6C-D9FD90F6D3C8}"/>
                </a:ext>
              </a:extLst>
            </p:cNvPr>
            <p:cNvSpPr/>
            <p:nvPr/>
          </p:nvSpPr>
          <p:spPr bwMode="auto">
            <a:xfrm>
              <a:off x="3124965" y="3256657"/>
              <a:ext cx="1024354" cy="960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EDD6A2-B60D-424E-BCB1-95EF1B85F171}"/>
                </a:ext>
              </a:extLst>
            </p:cNvPr>
            <p:cNvSpPr/>
            <p:nvPr/>
          </p:nvSpPr>
          <p:spPr bwMode="auto">
            <a:xfrm>
              <a:off x="1729007" y="3256657"/>
              <a:ext cx="1027474" cy="960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행렬곱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B74A742-AB32-484E-BFCA-37BE9CB80DB2}"/>
                </a:ext>
              </a:extLst>
            </p:cNvPr>
            <p:cNvCxnSpPr>
              <a:cxnSpLocks/>
              <a:stCxn id="36" idx="3"/>
              <a:endCxn id="34" idx="1"/>
            </p:cNvCxnSpPr>
            <p:nvPr/>
          </p:nvCxnSpPr>
          <p:spPr>
            <a:xfrm>
              <a:off x="4149319" y="3737111"/>
              <a:ext cx="184491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9907AFB-A257-4D20-87A6-8D303A2F05F0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>
              <a:off x="2756481" y="3737111"/>
              <a:ext cx="36848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1A02F286-3FC2-44A5-B214-ADDD35392BB2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7072709" y="3737111"/>
              <a:ext cx="59071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AFB830D-EB9B-45C0-9BE1-599DDFD80F3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1253317" y="4587409"/>
              <a:ext cx="64101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2B2CED1-9E4F-4A87-89F1-6478B0C9B317}"/>
                </a:ext>
              </a:extLst>
            </p:cNvPr>
            <p:cNvCxnSpPr>
              <a:cxnSpLocks/>
            </p:cNvCxnSpPr>
            <p:nvPr/>
          </p:nvCxnSpPr>
          <p:spPr>
            <a:xfrm>
              <a:off x="1253317" y="3478129"/>
              <a:ext cx="45934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590C2C-002F-46F0-810B-16590642379E}"/>
                </a:ext>
              </a:extLst>
            </p:cNvPr>
            <p:cNvSpPr txBox="1"/>
            <p:nvPr/>
          </p:nvSpPr>
          <p:spPr>
            <a:xfrm>
              <a:off x="946163" y="3253086"/>
              <a:ext cx="30715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Q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78EF19-944E-4700-846D-09EEE9481AD2}"/>
                </a:ext>
              </a:extLst>
            </p:cNvPr>
            <p:cNvSpPr txBox="1"/>
            <p:nvPr/>
          </p:nvSpPr>
          <p:spPr>
            <a:xfrm>
              <a:off x="946163" y="3785863"/>
              <a:ext cx="30715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K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671BB7-7779-4529-B576-B0EDC60DAD8F}"/>
                </a:ext>
              </a:extLst>
            </p:cNvPr>
            <p:cNvSpPr txBox="1"/>
            <p:nvPr/>
          </p:nvSpPr>
          <p:spPr>
            <a:xfrm>
              <a:off x="946163" y="4400466"/>
              <a:ext cx="30715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V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7" name="텍스트 개체 틀 2">
              <a:extLst>
                <a:ext uri="{FF2B5EF4-FFF2-40B4-BE49-F238E27FC236}">
                  <a16:creationId xmlns:a16="http://schemas.microsoft.com/office/drawing/2014/main" id="{7DEC26C6-CF41-4EC7-BDCB-54696FD25260}"/>
                </a:ext>
              </a:extLst>
            </p:cNvPr>
            <p:cNvSpPr txBox="1">
              <a:spLocks/>
            </p:cNvSpPr>
            <p:nvPr/>
          </p:nvSpPr>
          <p:spPr>
            <a:xfrm>
              <a:off x="1859605" y="2659156"/>
              <a:ext cx="766278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1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9AB74E1-D490-4195-840E-E708FFB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253317" y="4004501"/>
              <a:ext cx="45934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D3705AB-54D0-4416-B2DC-CBE7716BF540}"/>
                </a:ext>
              </a:extLst>
            </p:cNvPr>
            <p:cNvCxnSpPr>
              <a:cxnSpLocks/>
            </p:cNvCxnSpPr>
            <p:nvPr/>
          </p:nvCxnSpPr>
          <p:spPr>
            <a:xfrm>
              <a:off x="4315853" y="2627832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텍스트 개체 틀 2">
              <a:extLst>
                <a:ext uri="{FF2B5EF4-FFF2-40B4-BE49-F238E27FC236}">
                  <a16:creationId xmlns:a16="http://schemas.microsoft.com/office/drawing/2014/main" id="{3401B8B7-FC99-42A4-A7FB-24BCDC863E3C}"/>
                </a:ext>
              </a:extLst>
            </p:cNvPr>
            <p:cNvSpPr txBox="1">
              <a:spLocks/>
            </p:cNvSpPr>
            <p:nvPr/>
          </p:nvSpPr>
          <p:spPr>
            <a:xfrm>
              <a:off x="7758800" y="2659156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5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201538B4-148B-4523-84E7-B93CA9137AFF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8638949" y="4120107"/>
              <a:ext cx="2835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AC259A5-615C-466F-81E3-E6A9F5232FD1}"/>
                    </a:ext>
                  </a:extLst>
                </p:cNvPr>
                <p:cNvSpPr txBox="1"/>
                <p:nvPr/>
              </p:nvSpPr>
              <p:spPr>
                <a:xfrm>
                  <a:off x="9069338" y="3887720"/>
                  <a:ext cx="30715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AC259A5-615C-466F-81E3-E6A9F5232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338" y="3887720"/>
                  <a:ext cx="307154" cy="415498"/>
                </a:xfrm>
                <a:prstGeom prst="rect">
                  <a:avLst/>
                </a:prstGeom>
                <a:blipFill>
                  <a:blip r:embed="rId3"/>
                  <a:stretch>
                    <a:fillRect l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2C68E3F-61F6-4B01-A934-8B985BF656E0}"/>
                </a:ext>
              </a:extLst>
            </p:cNvPr>
            <p:cNvCxnSpPr>
              <a:cxnSpLocks/>
            </p:cNvCxnSpPr>
            <p:nvPr/>
          </p:nvCxnSpPr>
          <p:spPr>
            <a:xfrm>
              <a:off x="7273579" y="2627832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65D761A9-53AE-4E9E-9DD9-BEC6F06A994F}"/>
                </a:ext>
              </a:extLst>
            </p:cNvPr>
            <p:cNvCxnSpPr>
              <a:cxnSpLocks/>
            </p:cNvCxnSpPr>
            <p:nvPr/>
          </p:nvCxnSpPr>
          <p:spPr>
            <a:xfrm>
              <a:off x="2924610" y="2627832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텍스트 개체 틀 2">
              <a:extLst>
                <a:ext uri="{FF2B5EF4-FFF2-40B4-BE49-F238E27FC236}">
                  <a16:creationId xmlns:a16="http://schemas.microsoft.com/office/drawing/2014/main" id="{011659B9-18AF-4F60-B2A1-110770A6BF62}"/>
                </a:ext>
              </a:extLst>
            </p:cNvPr>
            <p:cNvSpPr txBox="1">
              <a:spLocks/>
            </p:cNvSpPr>
            <p:nvPr/>
          </p:nvSpPr>
          <p:spPr>
            <a:xfrm>
              <a:off x="6141084" y="2659156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4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sp>
          <p:nvSpPr>
            <p:cNvPr id="60" name="텍스트 개체 틀 2">
              <a:extLst>
                <a:ext uri="{FF2B5EF4-FFF2-40B4-BE49-F238E27FC236}">
                  <a16:creationId xmlns:a16="http://schemas.microsoft.com/office/drawing/2014/main" id="{EEE654A9-9935-4EAE-AE9F-828513F6A69A}"/>
                </a:ext>
              </a:extLst>
            </p:cNvPr>
            <p:cNvSpPr txBox="1">
              <a:spLocks/>
            </p:cNvSpPr>
            <p:nvPr/>
          </p:nvSpPr>
          <p:spPr>
            <a:xfrm>
              <a:off x="3248832" y="2659156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2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3E3C2009-07B9-4B41-8823-DC24521952D9}"/>
                </a:ext>
              </a:extLst>
            </p:cNvPr>
            <p:cNvCxnSpPr>
              <a:cxnSpLocks/>
            </p:cNvCxnSpPr>
            <p:nvPr/>
          </p:nvCxnSpPr>
          <p:spPr>
            <a:xfrm>
              <a:off x="5762381" y="2627832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텍스트 개체 틀 2">
              <a:extLst>
                <a:ext uri="{FF2B5EF4-FFF2-40B4-BE49-F238E27FC236}">
                  <a16:creationId xmlns:a16="http://schemas.microsoft.com/office/drawing/2014/main" id="{47DA01BC-91C8-47CF-B3ED-1BAC7508BC36}"/>
                </a:ext>
              </a:extLst>
            </p:cNvPr>
            <p:cNvSpPr txBox="1">
              <a:spLocks/>
            </p:cNvSpPr>
            <p:nvPr/>
          </p:nvSpPr>
          <p:spPr>
            <a:xfrm>
              <a:off x="4608677" y="2659156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3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B8E652E-B8F5-4A89-A1DB-49CE92991400}"/>
                </a:ext>
              </a:extLst>
            </p:cNvPr>
            <p:cNvSpPr/>
            <p:nvPr/>
          </p:nvSpPr>
          <p:spPr bwMode="auto">
            <a:xfrm>
              <a:off x="4548386" y="3256657"/>
              <a:ext cx="1024354" cy="9609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마스킹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텍스트 개체 틀 2">
                <a:extLst>
                  <a:ext uri="{FF2B5EF4-FFF2-40B4-BE49-F238E27FC236}">
                    <a16:creationId xmlns:a16="http://schemas.microsoft.com/office/drawing/2014/main" id="{20248774-4493-4E21-B80E-F931782A37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359" y="1524637"/>
                <a:ext cx="8274961" cy="94987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1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쿼리 행렬과 키 행렬 간의 내적</a:t>
                </a:r>
                <a:r>
                  <a:rPr kumimoji="0" lang="en-US" altLang="ko-KR" b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kumimoji="0" lang="en-US" altLang="ko-KR" b="0" dirty="0">
                            <a:latin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ko-KR" b="0">
                    <a:latin typeface="+mn-ea"/>
                  </a:rPr>
                  <a:t>)</a:t>
                </a:r>
                <a:r>
                  <a:rPr kumimoji="0" lang="ko-KR" altLang="en-US" b="0">
                    <a:latin typeface="+mn-ea"/>
                  </a:rPr>
                  <a:t>을 계산하고 유사도 값을 산출함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2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쿼리 행렬과 키 행렬 간의 내적</a:t>
                </a:r>
                <a:r>
                  <a:rPr kumimoji="0" lang="en-US" altLang="ko-KR" b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kumimoji="0" lang="en-US" altLang="ko-KR" b="0" dirty="0">
                            <a:latin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ko-KR" b="0">
                    <a:latin typeface="+mn-ea"/>
                  </a:rPr>
                  <a:t>)</a:t>
                </a:r>
                <a:r>
                  <a:rPr kumimoji="0" lang="ko-KR" altLang="en-US" b="0">
                    <a:latin typeface="+mn-ea"/>
                  </a:rPr>
                  <a:t>를 키 행렬의 차원의 제곱근</a:t>
                </a:r>
                <a:r>
                  <a:rPr kumimoji="0" lang="en-US" altLang="ko-KR" b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kumimoji="0" lang="en-US" altLang="ko-KR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  <m:sub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altLang="ko-KR" b="0">
                    <a:latin typeface="+mn-ea"/>
                  </a:rPr>
                  <a:t>)</a:t>
                </a:r>
                <a:r>
                  <a:rPr kumimoji="0" lang="ko-KR" altLang="en-US" b="0">
                    <a:latin typeface="+mn-ea"/>
                  </a:rPr>
                  <a:t>로 나눔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3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예측에 사용되지않는 단어들을 </a:t>
                </a:r>
                <a14:m>
                  <m:oMath xmlns:m="http://schemas.openxmlformats.org/officeDocument/2006/math">
                    <m:r>
                      <a:rPr lang="en-US" altLang="ko-KR" sz="14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lang="en-US" altLang="ko-KR" sz="14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∞</m:t>
                    </m:r>
                  </m:oMath>
                </a14:m>
                <a:r>
                  <a:rPr kumimoji="0" lang="ko-KR" altLang="en-US" b="0">
                    <a:latin typeface="+mn-ea"/>
                  </a:rPr>
                  <a:t>로 </a:t>
                </a:r>
                <a:r>
                  <a:rPr kumimoji="0" lang="ko-KR" altLang="en-US" b="0" err="1">
                    <a:latin typeface="+mn-ea"/>
                  </a:rPr>
                  <a:t>마스킹함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4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스코어 행렬에 </a:t>
                </a:r>
                <a:r>
                  <a:rPr kumimoji="0" lang="en-US" altLang="ko-KR" b="0" err="1">
                    <a:latin typeface="+mn-ea"/>
                  </a:rPr>
                  <a:t>softmax</a:t>
                </a:r>
                <a:r>
                  <a:rPr kumimoji="0" lang="en-US" altLang="ko-KR" b="0">
                    <a:latin typeface="+mn-ea"/>
                  </a:rPr>
                  <a:t> </a:t>
                </a:r>
                <a:r>
                  <a:rPr kumimoji="0" lang="ko-KR" altLang="en-US" b="0">
                    <a:latin typeface="+mn-ea"/>
                  </a:rPr>
                  <a:t>함수를 적용해 </a:t>
                </a:r>
                <a:r>
                  <a:rPr kumimoji="0" lang="ko-KR" altLang="en-US" b="0" err="1">
                    <a:latin typeface="+mn-ea"/>
                  </a:rPr>
                  <a:t>정규화함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5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스코어 행렬에 </a:t>
                </a:r>
                <a:r>
                  <a:rPr kumimoji="0" lang="ko-KR" altLang="en-US" b="0" err="1">
                    <a:latin typeface="+mn-ea"/>
                  </a:rPr>
                  <a:t>밸류</a:t>
                </a:r>
                <a:r>
                  <a:rPr kumimoji="0" lang="ko-KR" altLang="en-US" b="0">
                    <a:latin typeface="+mn-ea"/>
                  </a:rPr>
                  <a:t> 행렬을 곱해 </a:t>
                </a:r>
                <a:r>
                  <a:rPr kumimoji="0" lang="ko-KR" altLang="en-US" b="0" err="1">
                    <a:latin typeface="+mn-ea"/>
                  </a:rPr>
                  <a:t>어텐션</a:t>
                </a:r>
                <a:r>
                  <a:rPr kumimoji="0" lang="ko-KR" altLang="en-US" b="0">
                    <a:latin typeface="+mn-ea"/>
                  </a:rPr>
                  <a:t> 행렬 </a:t>
                </a:r>
                <a:r>
                  <a:rPr kumimoji="0" lang="en-US" altLang="ko-KR" b="0">
                    <a:latin typeface="+mn-ea"/>
                  </a:rPr>
                  <a:t>Z</a:t>
                </a:r>
                <a:r>
                  <a:rPr kumimoji="0" lang="ko-KR" altLang="en-US" b="0">
                    <a:latin typeface="+mn-ea"/>
                  </a:rPr>
                  <a:t>를 산출함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75" name="텍스트 개체 틀 2">
                <a:extLst>
                  <a:ext uri="{FF2B5EF4-FFF2-40B4-BE49-F238E27FC236}">
                    <a16:creationId xmlns:a16="http://schemas.microsoft.com/office/drawing/2014/main" id="{20248774-4493-4E21-B80E-F931782A3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9" y="1524637"/>
                <a:ext cx="8274961" cy="949875"/>
              </a:xfrm>
              <a:prstGeom prst="rect">
                <a:avLst/>
              </a:prstGeom>
              <a:blipFill>
                <a:blip r:embed="rId4"/>
                <a:stretch>
                  <a:fillRect l="-295" t="-1923" b="-30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682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(2/4)</a:t>
            </a:r>
            <a:endParaRPr kumimoji="1" lang="en-US" altLang="ko-KR" sz="1600">
              <a:latin typeface="+mn-ea"/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</p:spPr>
            <p:txBody>
              <a:bodyPr/>
              <a:lstStyle/>
              <a:p>
                <a:r>
                  <a:rPr kumimoji="0" lang="ko-KR" altLang="en-US" b="0">
                    <a:latin typeface="+mn-ea"/>
                    <a:ea typeface="+mn-ea"/>
                  </a:rPr>
                  <a:t>쿼리 행렬과 키 행렬 간의 내적</a:t>
                </a:r>
                <a:r>
                  <a:rPr kumimoji="0" lang="en-US" altLang="ko-KR" b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Q</m:t>
                        </m:r>
                        <m:r>
                          <m:rPr>
                            <m:nor/>
                          </m:rPr>
                          <a:rPr kumimoji="0" lang="en-US" altLang="ko-KR" b="0" dirty="0">
                            <a:latin typeface="+mn-ea"/>
                            <a:ea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K</m:t>
                        </m:r>
                      </m:e>
                      <m:sup>
                        <m: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ko-KR" b="0">
                    <a:latin typeface="+mn-ea"/>
                    <a:ea typeface="+mn-ea"/>
                  </a:rPr>
                  <a:t>)</a:t>
                </a:r>
                <a:r>
                  <a:rPr kumimoji="0" lang="ko-KR" altLang="en-US" b="0">
                    <a:latin typeface="+mn-ea"/>
                    <a:ea typeface="+mn-ea"/>
                  </a:rPr>
                  <a:t>을 계산하고 유사도 값을 산출한 후 </a:t>
                </a:r>
                <a:r>
                  <a:rPr kumimoji="0" lang="ko-KR" altLang="en-US" b="0" err="1">
                    <a:latin typeface="+mn-ea"/>
                    <a:ea typeface="+mn-ea"/>
                  </a:rPr>
                  <a:t>스케일하는</a:t>
                </a:r>
                <a:r>
                  <a:rPr kumimoji="0" lang="ko-KR" altLang="en-US" b="0">
                    <a:latin typeface="+mn-ea"/>
                    <a:ea typeface="+mn-ea"/>
                  </a:rPr>
                  <a:t> 과정은 인코더의 계산방식과 동일함</a:t>
                </a:r>
                <a:r>
                  <a:rPr lang="en-US" altLang="ko-KR">
                    <a:latin typeface="+mn-ea"/>
                  </a:rPr>
                  <a:t>.</a:t>
                </a:r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  <a:blipFill>
                <a:blip r:embed="rId3"/>
                <a:stretch>
                  <a:fillRect l="-394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C4BD9D-67D5-44B5-B5FD-0C821300832D}"/>
                  </a:ext>
                </a:extLst>
              </p:cNvPr>
              <p:cNvSpPr txBox="1"/>
              <p:nvPr/>
            </p:nvSpPr>
            <p:spPr>
              <a:xfrm>
                <a:off x="2228587" y="2675951"/>
                <a:ext cx="1052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ko-KR" sz="2000" b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kumimoji="0" lang="en-US" altLang="ko-KR" sz="2000" b="0" dirty="0">
                              <a:latin typeface="+mn-ea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kumimoji="0" lang="en-US" altLang="ko-KR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C4BD9D-67D5-44B5-B5FD-0C8213008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587" y="2675951"/>
                <a:ext cx="1052444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표 39">
            <a:extLst>
              <a:ext uri="{FF2B5EF4-FFF2-40B4-BE49-F238E27FC236}">
                <a16:creationId xmlns:a16="http://schemas.microsoft.com/office/drawing/2014/main" id="{A122210A-EFBB-4762-803E-0084DA0B9387}"/>
              </a:ext>
            </a:extLst>
          </p:cNvPr>
          <p:cNvGraphicFramePr>
            <a:graphicFrameLocks noGrp="1"/>
          </p:cNvGraphicFramePr>
          <p:nvPr/>
        </p:nvGraphicFramePr>
        <p:xfrm>
          <a:off x="3208804" y="1931858"/>
          <a:ext cx="3980206" cy="1654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142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25266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625266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25266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  <a:gridCol w="625266">
                  <a:extLst>
                    <a:ext uri="{9D8B030D-6E8A-4147-A177-3AD203B41FA5}">
                      <a16:colId xmlns:a16="http://schemas.microsoft.com/office/drawing/2014/main" val="31307650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17954721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b="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sos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student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7523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b="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sos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73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45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99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42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am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58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83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46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267725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student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013268"/>
                  </a:ext>
                </a:extLst>
              </a:tr>
            </a:tbl>
          </a:graphicData>
        </a:graphic>
      </p:graphicFrame>
      <p:sp>
        <p:nvSpPr>
          <p:cNvPr id="39" name="양쪽 대괄호 38">
            <a:extLst>
              <a:ext uri="{FF2B5EF4-FFF2-40B4-BE49-F238E27FC236}">
                <a16:creationId xmlns:a16="http://schemas.microsoft.com/office/drawing/2014/main" id="{1848C107-80EE-4FE7-8D51-521A3296DC96}"/>
              </a:ext>
            </a:extLst>
          </p:cNvPr>
          <p:cNvSpPr/>
          <p:nvPr/>
        </p:nvSpPr>
        <p:spPr>
          <a:xfrm>
            <a:off x="4001725" y="2227418"/>
            <a:ext cx="3236697" cy="1342945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7D5E65-BDEC-468C-B477-40A69D706ED6}"/>
                  </a:ext>
                </a:extLst>
              </p:cNvPr>
              <p:cNvSpPr txBox="1"/>
              <p:nvPr/>
            </p:nvSpPr>
            <p:spPr>
              <a:xfrm>
                <a:off x="2228587" y="4766165"/>
                <a:ext cx="1052444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kumimoji="0" lang="en-US" altLang="ko-KR" sz="2000" b="0" dirty="0">
                                  <a:latin typeface="+mn-ea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ad>
                                <m:radPr>
                                  <m:degHide m:val="on"/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e>
                            <m:sub>
                              <m: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7D5E65-BDEC-468C-B477-40A69D706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587" y="4766165"/>
                <a:ext cx="1052444" cy="8093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표 39">
            <a:extLst>
              <a:ext uri="{FF2B5EF4-FFF2-40B4-BE49-F238E27FC236}">
                <a16:creationId xmlns:a16="http://schemas.microsoft.com/office/drawing/2014/main" id="{5ED11AD0-C291-4A8C-A0C9-F696404E985E}"/>
              </a:ext>
            </a:extLst>
          </p:cNvPr>
          <p:cNvGraphicFramePr>
            <a:graphicFrameLocks noGrp="1"/>
          </p:cNvGraphicFramePr>
          <p:nvPr/>
        </p:nvGraphicFramePr>
        <p:xfrm>
          <a:off x="3208804" y="4259119"/>
          <a:ext cx="3980206" cy="1654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142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41961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608571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625266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  <a:gridCol w="625266">
                  <a:extLst>
                    <a:ext uri="{9D8B030D-6E8A-4147-A177-3AD203B41FA5}">
                      <a16:colId xmlns:a16="http://schemas.microsoft.com/office/drawing/2014/main" val="31307650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17954721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b="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sos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student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7523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b="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sos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9.125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5.625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12.375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3.125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8.75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5.25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am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7.25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10.375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2.125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1.375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1.875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5.75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267725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student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2.875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1.875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11.25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013268"/>
                  </a:ext>
                </a:extLst>
              </a:tr>
            </a:tbl>
          </a:graphicData>
        </a:graphic>
      </p:graphicFrame>
      <p:sp>
        <p:nvSpPr>
          <p:cNvPr id="44" name="양쪽 대괄호 43">
            <a:extLst>
              <a:ext uri="{FF2B5EF4-FFF2-40B4-BE49-F238E27FC236}">
                <a16:creationId xmlns:a16="http://schemas.microsoft.com/office/drawing/2014/main" id="{157A62CD-7266-4482-8A06-DD50CF6C3B27}"/>
              </a:ext>
            </a:extLst>
          </p:cNvPr>
          <p:cNvSpPr/>
          <p:nvPr/>
        </p:nvSpPr>
        <p:spPr>
          <a:xfrm>
            <a:off x="4001725" y="4570542"/>
            <a:ext cx="3236697" cy="1342945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텍스트 개체 틀 2">
                <a:extLst>
                  <a:ext uri="{FF2B5EF4-FFF2-40B4-BE49-F238E27FC236}">
                    <a16:creationId xmlns:a16="http://schemas.microsoft.com/office/drawing/2014/main" id="{0A8092A2-CA4B-461A-9C2A-230F1EED1A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731" y="1524637"/>
                <a:ext cx="7320674" cy="311560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285750" indent="-285750">
                  <a:buFont typeface="Wingdings" panose="05000000000000000000" pitchFamily="2" charset="2"/>
                  <a:buChar char="ü"/>
                  <a:defRPr kumimoji="0">
                    <a:latin typeface="+mn-ea"/>
                    <a:ea typeface="+mn-ea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/>
                  <a:t>1</a:t>
                </a:r>
                <a:r>
                  <a:rPr lang="ko-KR" altLang="en-US"/>
                  <a:t>단계 </a:t>
                </a:r>
                <a:r>
                  <a:rPr lang="en-US" altLang="ko-KR"/>
                  <a:t>: </a:t>
                </a:r>
                <a:r>
                  <a:rPr lang="ko-KR" altLang="en-US" b="0"/>
                  <a:t>쿼리 행렬과 키 행렬 간의 내적</a:t>
                </a:r>
                <a:r>
                  <a:rPr lang="en-US" altLang="ko-KR" b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ko-KR" b="0" dirty="0"/>
                          <m:t>·</m:t>
                        </m:r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b="0"/>
                  <a:t>)</a:t>
                </a:r>
                <a:r>
                  <a:rPr lang="ko-KR" altLang="en-US" b="0"/>
                  <a:t>을 계산하고 유사도 값을 산출함</a:t>
                </a:r>
                <a:r>
                  <a:rPr lang="en-US" altLang="ko-KR" b="0"/>
                  <a:t>.</a:t>
                </a:r>
              </a:p>
            </p:txBody>
          </p:sp>
        </mc:Choice>
        <mc:Fallback xmlns="">
          <p:sp>
            <p:nvSpPr>
              <p:cNvPr id="45" name="텍스트 개체 틀 2">
                <a:extLst>
                  <a:ext uri="{FF2B5EF4-FFF2-40B4-BE49-F238E27FC236}">
                    <a16:creationId xmlns:a16="http://schemas.microsoft.com/office/drawing/2014/main" id="{0A8092A2-CA4B-461A-9C2A-230F1EED1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31" y="1524637"/>
                <a:ext cx="7320674" cy="311560"/>
              </a:xfrm>
              <a:prstGeom prst="rect">
                <a:avLst/>
              </a:prstGeom>
              <a:blipFill>
                <a:blip r:embed="rId6"/>
                <a:stretch>
                  <a:fillRect l="-83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텍스트 개체 틀 2">
                <a:extLst>
                  <a:ext uri="{FF2B5EF4-FFF2-40B4-BE49-F238E27FC236}">
                    <a16:creationId xmlns:a16="http://schemas.microsoft.com/office/drawing/2014/main" id="{B2390BB1-60BD-4F20-9415-9EC2F7785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730" y="3866459"/>
                <a:ext cx="7320675" cy="332207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285750" indent="-285750">
                  <a:buFont typeface="Wingdings" panose="05000000000000000000" pitchFamily="2" charset="2"/>
                  <a:buChar char="ü"/>
                  <a:defRPr kumimoji="0">
                    <a:latin typeface="+mn-ea"/>
                    <a:ea typeface="+mn-ea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/>
                  <a:t>2</a:t>
                </a:r>
                <a:r>
                  <a:rPr lang="ko-KR" altLang="en-US"/>
                  <a:t>단계 </a:t>
                </a:r>
                <a:r>
                  <a:rPr lang="en-US" altLang="ko-KR"/>
                  <a:t>: </a:t>
                </a:r>
                <a:r>
                  <a:rPr lang="ko-KR" altLang="en-US" b="0"/>
                  <a:t>쿼리 행렬과 키 행렬 간의 내적</a:t>
                </a:r>
                <a:r>
                  <a:rPr lang="en-US" altLang="ko-KR" b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ko-KR" b="0" dirty="0"/>
                          <m:t>·</m:t>
                        </m:r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b="0"/>
                  <a:t>)</a:t>
                </a:r>
                <a:r>
                  <a:rPr lang="ko-KR" altLang="en-US" b="0"/>
                  <a:t>를 키 행렬의 차원의 제곱근</a:t>
                </a:r>
                <a:r>
                  <a:rPr lang="en-US" altLang="ko-KR" b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rad>
                      </m:e>
                      <m:sub>
                        <m:r>
                          <m:rPr>
                            <m:sty m:val="p"/>
                          </m:rPr>
                          <a:rPr lang="en-US" altLang="ko-KR" b="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ko-KR" b="0"/>
                  <a:t>)</a:t>
                </a:r>
                <a:r>
                  <a:rPr lang="ko-KR" altLang="en-US" b="0"/>
                  <a:t>로 나눔</a:t>
                </a:r>
                <a:r>
                  <a:rPr lang="en-US" altLang="ko-KR" b="0"/>
                  <a:t>.</a:t>
                </a:r>
              </a:p>
            </p:txBody>
          </p:sp>
        </mc:Choice>
        <mc:Fallback xmlns="">
          <p:sp>
            <p:nvSpPr>
              <p:cNvPr id="46" name="텍스트 개체 틀 2">
                <a:extLst>
                  <a:ext uri="{FF2B5EF4-FFF2-40B4-BE49-F238E27FC236}">
                    <a16:creationId xmlns:a16="http://schemas.microsoft.com/office/drawing/2014/main" id="{B2390BB1-60BD-4F20-9415-9EC2F778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30" y="3866459"/>
                <a:ext cx="7320675" cy="332207"/>
              </a:xfrm>
              <a:prstGeom prst="rect">
                <a:avLst/>
              </a:prstGeom>
              <a:blipFill>
                <a:blip r:embed="rId7"/>
                <a:stretch>
                  <a:fillRect l="-83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843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(3/4)</a:t>
            </a:r>
            <a:endParaRPr kumimoji="1" lang="en-US" altLang="ko-KR" sz="1600">
              <a:latin typeface="+mn-ea"/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</p:spPr>
            <p:txBody>
              <a:bodyPr/>
              <a:lstStyle/>
              <a:p>
                <a:r>
                  <a:rPr kumimoji="0" lang="ko-KR" altLang="en-US" b="0" err="1">
                    <a:latin typeface="+mn-ea"/>
                  </a:rPr>
                  <a:t>어텐션</a:t>
                </a:r>
                <a:r>
                  <a:rPr kumimoji="0" lang="ko-KR" altLang="en-US" b="0">
                    <a:latin typeface="+mn-ea"/>
                  </a:rPr>
                  <a:t> 행렬은 </a:t>
                </a:r>
                <a:r>
                  <a:rPr kumimoji="0" lang="ko-KR" altLang="en-US" b="0" err="1">
                    <a:latin typeface="+mn-ea"/>
                  </a:rPr>
                  <a:t>디코더를</a:t>
                </a:r>
                <a:r>
                  <a:rPr kumimoji="0" lang="ko-KR" altLang="en-US" b="0">
                    <a:latin typeface="+mn-ea"/>
                  </a:rPr>
                  <a:t> 예측하는데 쓰이며 각 행 별 단어의 다음 단어를 예측하기 위해 참조할 수 없는 모든 단어들을 </a:t>
                </a:r>
                <a14:m>
                  <m:oMath xmlns:m="http://schemas.openxmlformats.org/officeDocument/2006/math">
                    <m:r>
                      <a:rPr lang="en-US" altLang="ko-KR" sz="1400" b="0" i="0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lang="en-US" altLang="ko-KR" sz="14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∞</m:t>
                    </m:r>
                  </m:oMath>
                </a14:m>
                <a:r>
                  <a:rPr lang="ko-KR" altLang="en-US"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rPr>
                  <a:t>로 </a:t>
                </a:r>
                <a:r>
                  <a:rPr lang="ko-KR" altLang="en-US" sz="1400" kern="1200" err="1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rPr>
                  <a:t>마스킹해야</a:t>
                </a:r>
                <a:r>
                  <a:rPr lang="ko-KR" altLang="en-US"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rPr>
                  <a:t> 함</a:t>
                </a:r>
                <a:r>
                  <a:rPr lang="en-US" altLang="ko-KR"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rPr>
                  <a:t>.</a:t>
                </a:r>
                <a:r>
                  <a:rPr lang="ko-KR" altLang="en-US"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rPr>
                  <a:t> </a:t>
                </a:r>
                <a:r>
                  <a:rPr lang="en-US" altLang="ko-KR"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rPr>
                  <a:t>&lt;</a:t>
                </a:r>
                <a:r>
                  <a:rPr lang="en-US" altLang="ko-KR" err="1">
                    <a:latin typeface="+mn-ea"/>
                  </a:rPr>
                  <a:t>sos</a:t>
                </a:r>
                <a:r>
                  <a:rPr lang="en-US" altLang="ko-KR">
                    <a:latin typeface="+mn-ea"/>
                  </a:rPr>
                  <a:t>&gt;</a:t>
                </a:r>
                <a:r>
                  <a:rPr lang="ko-KR" altLang="en-US">
                    <a:latin typeface="+mn-ea"/>
                  </a:rPr>
                  <a:t>의 다음 단어를 예측한다면 </a:t>
                </a:r>
                <a:r>
                  <a:rPr lang="en-US" altLang="ko-KR">
                    <a:latin typeface="+mn-ea"/>
                  </a:rPr>
                  <a:t>&lt;</a:t>
                </a:r>
                <a:r>
                  <a:rPr lang="en-US" altLang="ko-KR" err="1">
                    <a:latin typeface="+mn-ea"/>
                  </a:rPr>
                  <a:t>sos</a:t>
                </a:r>
                <a:r>
                  <a:rPr lang="en-US" altLang="ko-KR">
                    <a:latin typeface="+mn-ea"/>
                  </a:rPr>
                  <a:t>&gt; </a:t>
                </a:r>
                <a:r>
                  <a:rPr lang="ko-KR" altLang="en-US">
                    <a:latin typeface="+mn-ea"/>
                  </a:rPr>
                  <a:t>오른쪽에 있는 모든 단어는 텍스트 생성 시 사용이 불가능함</a:t>
                </a:r>
                <a:r>
                  <a:rPr lang="en-US" altLang="ko-KR">
                    <a:latin typeface="+mn-ea"/>
                  </a:rPr>
                  <a:t>.</a:t>
                </a:r>
                <a:r>
                  <a:rPr lang="ko-KR" altLang="en-US"/>
                  <a:t> 이후 </a:t>
                </a:r>
                <a:r>
                  <a:rPr lang="ko-KR" altLang="en-US" err="1"/>
                  <a:t>벨류</a:t>
                </a:r>
                <a:r>
                  <a:rPr lang="ko-KR" altLang="en-US"/>
                  <a:t> 행렬을 곱한 뒤 여러 개의 헤드를 사용해 다중 </a:t>
                </a:r>
                <a:r>
                  <a:rPr lang="ko-KR" altLang="en-US" err="1"/>
                  <a:t>어텐션</a:t>
                </a:r>
                <a:r>
                  <a:rPr lang="ko-KR" altLang="en-US"/>
                  <a:t> </a:t>
                </a:r>
                <a:r>
                  <a:rPr lang="ko-KR" altLang="en-US" err="1"/>
                  <a:t>행렬으로</a:t>
                </a:r>
                <a:r>
                  <a:rPr lang="ko-KR" altLang="en-US"/>
                  <a:t> 계산하여 마무리함</a:t>
                </a:r>
                <a:r>
                  <a:rPr lang="en-US" altLang="ko-KR"/>
                  <a:t>.</a:t>
                </a:r>
                <a:r>
                  <a:rPr lang="ko-KR" altLang="en-US"/>
                  <a:t> </a:t>
                </a:r>
                <a:endParaRPr lang="en-US" altLang="ko-KR" sz="14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  <a:blipFill>
                <a:blip r:embed="rId3"/>
                <a:stretch>
                  <a:fillRect l="-394" t="-2564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텍스트 개체 틀 2">
                <a:extLst>
                  <a:ext uri="{FF2B5EF4-FFF2-40B4-BE49-F238E27FC236}">
                    <a16:creationId xmlns:a16="http://schemas.microsoft.com/office/drawing/2014/main" id="{0A8092A2-CA4B-461A-9C2A-230F1EED1A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8731" y="2012952"/>
                <a:ext cx="6204550" cy="307777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285750" indent="-285750">
                  <a:buFont typeface="Wingdings" panose="05000000000000000000" pitchFamily="2" charset="2"/>
                  <a:buChar char="ü"/>
                  <a:defRPr kumimoji="0">
                    <a:latin typeface="+mn-ea"/>
                    <a:ea typeface="+mn-ea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/>
                  <a:t>3</a:t>
                </a:r>
                <a:r>
                  <a:rPr lang="ko-KR" altLang="en-US"/>
                  <a:t>단계 </a:t>
                </a:r>
                <a:r>
                  <a:rPr lang="en-US" altLang="ko-KR"/>
                  <a:t>: </a:t>
                </a:r>
                <a:r>
                  <a:rPr lang="ko-KR" altLang="en-US" b="0"/>
                  <a:t>예측에 사용되지않는 단어들을 </a:t>
                </a:r>
                <a14:m>
                  <m:oMath xmlns:m="http://schemas.openxmlformats.org/officeDocument/2006/math">
                    <m:r>
                      <a:rPr lang="en-US" altLang="ko-KR" b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ko-KR" altLang="en-US" b="0"/>
                  <a:t>로 </a:t>
                </a:r>
                <a:r>
                  <a:rPr lang="ko-KR" altLang="en-US" b="0" err="1"/>
                  <a:t>마스킹함</a:t>
                </a:r>
                <a:r>
                  <a:rPr lang="en-US" altLang="ko-KR" b="0"/>
                  <a:t>.</a:t>
                </a:r>
              </a:p>
            </p:txBody>
          </p:sp>
        </mc:Choice>
        <mc:Fallback xmlns="">
          <p:sp>
            <p:nvSpPr>
              <p:cNvPr id="45" name="텍스트 개체 틀 2">
                <a:extLst>
                  <a:ext uri="{FF2B5EF4-FFF2-40B4-BE49-F238E27FC236}">
                    <a16:creationId xmlns:a16="http://schemas.microsoft.com/office/drawing/2014/main" id="{0A8092A2-CA4B-461A-9C2A-230F1EED1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31" y="2012952"/>
                <a:ext cx="6204550" cy="307777"/>
              </a:xfrm>
              <a:prstGeom prst="rect">
                <a:avLst/>
              </a:prstGeom>
              <a:blipFill>
                <a:blip r:embed="rId4"/>
                <a:stretch>
                  <a:fillRect l="-98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39">
                <a:extLst>
                  <a:ext uri="{FF2B5EF4-FFF2-40B4-BE49-F238E27FC236}">
                    <a16:creationId xmlns:a16="http://schemas.microsoft.com/office/drawing/2014/main" id="{144D7F74-55CC-4D0A-AC01-89E3515C24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81031" y="2358059"/>
              <a:ext cx="3980206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9142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41961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8571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25266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625266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am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a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student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77523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9.125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ko-KR" sz="140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ko-KR" sz="14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ko-KR" sz="140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ko-KR" sz="14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ko-KR" sz="140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ko-KR" sz="14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ko-KR" sz="140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ko-KR" sz="14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12.375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ko-KR" sz="140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ko-KR" sz="14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ko-KR" sz="140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ko-KR" sz="14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ko-KR" sz="140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ko-KR" sz="14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10.375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ko-KR" sz="140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ko-KR" sz="14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ko-KR" sz="140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ko-KR" sz="140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lang="en-US" altLang="ko-KR" sz="1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5267725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0013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39">
                <a:extLst>
                  <a:ext uri="{FF2B5EF4-FFF2-40B4-BE49-F238E27FC236}">
                    <a16:creationId xmlns:a16="http://schemas.microsoft.com/office/drawing/2014/main" id="{144D7F74-55CC-4D0A-AC01-89E3515C24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81031" y="2358059"/>
              <a:ext cx="3980206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9142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41961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8571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25266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625266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am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a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student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77523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9.125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0000" t="-102222" r="-324000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20388" t="-102222" r="-214563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0388" t="-102222" r="-114563" b="-4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54237" t="-102222" b="-4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12.375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20388" t="-197826" r="-214563" b="-3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0388" t="-197826" r="-114563" b="-3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54237" t="-197826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10.375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0388" t="-304444" r="-114563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54237" t="-304444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54237" t="-395652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5267725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5.0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00132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B4E6D-9C88-4ACB-9832-15460149AD89}"/>
                  </a:ext>
                </a:extLst>
              </p:cNvPr>
              <p:cNvSpPr txBox="1"/>
              <p:nvPr/>
            </p:nvSpPr>
            <p:spPr>
              <a:xfrm>
                <a:off x="2228587" y="2920045"/>
                <a:ext cx="1052444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kumimoji="0" lang="en-US" altLang="ko-KR" sz="2000" b="0" dirty="0">
                                  <a:latin typeface="+mn-ea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ad>
                                <m:radPr>
                                  <m:degHide m:val="on"/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e>
                            <m:sub>
                              <m: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EB4E6D-9C88-4ACB-9832-15460149A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587" y="2920045"/>
                <a:ext cx="1052444" cy="8093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양쪽 대괄호 38">
            <a:extLst>
              <a:ext uri="{FF2B5EF4-FFF2-40B4-BE49-F238E27FC236}">
                <a16:creationId xmlns:a16="http://schemas.microsoft.com/office/drawing/2014/main" id="{1848C107-80EE-4FE7-8D51-521A3296DC96}"/>
              </a:ext>
            </a:extLst>
          </p:cNvPr>
          <p:cNvSpPr/>
          <p:nvPr/>
        </p:nvSpPr>
        <p:spPr>
          <a:xfrm>
            <a:off x="4024540" y="2653268"/>
            <a:ext cx="3236697" cy="1342945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0C8E084F-EAB1-4BF2-8ECE-7118B1F572DD}"/>
              </a:ext>
            </a:extLst>
          </p:cNvPr>
          <p:cNvSpPr txBox="1">
            <a:spLocks/>
          </p:cNvSpPr>
          <p:nvPr/>
        </p:nvSpPr>
        <p:spPr>
          <a:xfrm>
            <a:off x="1268730" y="4318308"/>
            <a:ext cx="6204551" cy="307777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ü"/>
              <a:defRPr kumimoji="0">
                <a:latin typeface="+mn-ea"/>
                <a:ea typeface="+mn-ea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4</a:t>
            </a:r>
            <a:r>
              <a:rPr lang="ko-KR" altLang="en-US"/>
              <a:t>단계 </a:t>
            </a:r>
            <a:r>
              <a:rPr lang="en-US" altLang="ko-KR"/>
              <a:t>: </a:t>
            </a:r>
            <a:r>
              <a:rPr lang="ko-KR" altLang="en-US" b="0"/>
              <a:t>스코어 행렬에 </a:t>
            </a:r>
            <a:r>
              <a:rPr lang="en-US" altLang="ko-KR" b="0" err="1"/>
              <a:t>softmax</a:t>
            </a:r>
            <a:r>
              <a:rPr lang="en-US" altLang="ko-KR" b="0"/>
              <a:t> </a:t>
            </a:r>
            <a:r>
              <a:rPr lang="ko-KR" altLang="en-US" b="0"/>
              <a:t>함수를 적용해 </a:t>
            </a:r>
            <a:r>
              <a:rPr lang="ko-KR" altLang="en-US" b="0" err="1"/>
              <a:t>정규화함</a:t>
            </a:r>
            <a:r>
              <a:rPr lang="en-US" altLang="ko-KR" b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E73487-5373-4D0A-B1E6-D484E72A5180}"/>
                  </a:ext>
                </a:extLst>
              </p:cNvPr>
              <p:cNvSpPr txBox="1"/>
              <p:nvPr/>
            </p:nvSpPr>
            <p:spPr>
              <a:xfrm>
                <a:off x="1907250" y="5281040"/>
                <a:ext cx="2431335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altLang="ko-KR" sz="2000" b="0" dirty="0">
                                      <a:latin typeface="+mn-ea"/>
                                    </a:rPr>
                                    <m:t>·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ko-KR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ko-KR" sz="2000" b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e>
                                <m:sub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E73487-5373-4D0A-B1E6-D484E72A5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50" y="5281040"/>
                <a:ext cx="2431335" cy="8093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39">
            <a:extLst>
              <a:ext uri="{FF2B5EF4-FFF2-40B4-BE49-F238E27FC236}">
                <a16:creationId xmlns:a16="http://schemas.microsoft.com/office/drawing/2014/main" id="{2036CBE5-73E5-48F0-8637-71D3A7B57E13}"/>
              </a:ext>
            </a:extLst>
          </p:cNvPr>
          <p:cNvGraphicFramePr>
            <a:graphicFrameLocks noGrp="1"/>
          </p:cNvGraphicFramePr>
          <p:nvPr/>
        </p:nvGraphicFramePr>
        <p:xfrm>
          <a:off x="4024540" y="4702649"/>
          <a:ext cx="4359142" cy="1654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142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307650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17954721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b="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sos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student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7523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b="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sos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0.000626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0.999374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am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0.041902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0.004416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0.953682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0.000203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0.000179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0.000296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0.999321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267725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student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0.00023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0.001925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0.00043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8.46E-05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0.997331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013268"/>
                  </a:ext>
                </a:extLst>
              </a:tr>
            </a:tbl>
          </a:graphicData>
        </a:graphic>
      </p:graphicFrame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0362974E-3539-47EF-BB05-395585ABFB34}"/>
              </a:ext>
            </a:extLst>
          </p:cNvPr>
          <p:cNvSpPr/>
          <p:nvPr/>
        </p:nvSpPr>
        <p:spPr>
          <a:xfrm>
            <a:off x="4768049" y="4997858"/>
            <a:ext cx="3615633" cy="1342945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17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D3767-A485-A0BC-9056-6C202B51B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39">
                <a:extLst>
                  <a:ext uri="{FF2B5EF4-FFF2-40B4-BE49-F238E27FC236}">
                    <a16:creationId xmlns:a16="http://schemas.microsoft.com/office/drawing/2014/main" id="{1F25DA62-0C7C-9EF4-36E8-128651D559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57890"/>
                  </p:ext>
                </p:extLst>
              </p:nvPr>
            </p:nvGraphicFramePr>
            <p:xfrm>
              <a:off x="7274783" y="2354916"/>
              <a:ext cx="2723516" cy="13862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724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8.12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0.65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10.10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80.75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19.8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..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1227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39">
                <a:extLst>
                  <a:ext uri="{FF2B5EF4-FFF2-40B4-BE49-F238E27FC236}">
                    <a16:creationId xmlns:a16="http://schemas.microsoft.com/office/drawing/2014/main" id="{1F25DA62-0C7C-9EF4-36E8-128651D559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57890"/>
                  </p:ext>
                </p:extLst>
              </p:nvPr>
            </p:nvGraphicFramePr>
            <p:xfrm>
              <a:off x="7274783" y="2354916"/>
              <a:ext cx="2723516" cy="13862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724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8.12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0930" b="-4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0930" t="-102222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0.65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10.10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80.75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0930" t="-197826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0930" t="-304444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19.8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..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0930" t="-395652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1227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754B3A-C714-7C43-D837-82AB03CC00E1}"/>
              </a:ext>
            </a:extLst>
          </p:cNvPr>
          <p:cNvSpPr/>
          <p:nvPr/>
        </p:nvSpPr>
        <p:spPr>
          <a:xfrm>
            <a:off x="7331481" y="2362482"/>
            <a:ext cx="2115904" cy="1378640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표 39">
            <a:extLst>
              <a:ext uri="{FF2B5EF4-FFF2-40B4-BE49-F238E27FC236}">
                <a16:creationId xmlns:a16="http://schemas.microsoft.com/office/drawing/2014/main" id="{FAA63BBE-4F1A-8E92-0F8F-0227CC72A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63981"/>
              </p:ext>
            </p:extLst>
          </p:nvPr>
        </p:nvGraphicFramePr>
        <p:xfrm>
          <a:off x="1296478" y="4582696"/>
          <a:ext cx="1542960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4.11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6.31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E0A6BB7-E693-4B4A-9271-382808FC7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(4/4)</a:t>
            </a:r>
            <a:endParaRPr kumimoji="1" lang="en-US" altLang="ko-KR" sz="1600">
              <a:latin typeface="+mn-ea"/>
              <a:sym typeface="Wingdings" pitchFamily="2" charset="2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F3F42C9-1340-184C-3DEC-8FC5B2DB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3606B-0BE1-EB52-2E32-54F1FC406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5B6C49-6A4A-475B-504E-94B064D5FB5C}"/>
                  </a:ext>
                </a:extLst>
              </p:cNvPr>
              <p:cNvSpPr txBox="1"/>
              <p:nvPr/>
            </p:nvSpPr>
            <p:spPr>
              <a:xfrm>
                <a:off x="93459" y="2653637"/>
                <a:ext cx="3218217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altLang="ko-KR" sz="2000" b="0" dirty="0">
                                      <a:latin typeface="+mn-ea"/>
                                    </a:rPr>
                                    <m:t>·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ko-KR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ko-KR" sz="2000" b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e>
                                <m:sub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  <m:sSub>
                        <m:sSubPr>
                          <m:ctrlP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5B6C49-6A4A-475B-504E-94B064D5F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9" y="2653637"/>
                <a:ext cx="3218217" cy="8093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61D826-C634-EE4B-3CF8-BBE6F72A0E67}"/>
                  </a:ext>
                </a:extLst>
              </p:cNvPr>
              <p:cNvSpPr txBox="1"/>
              <p:nvPr/>
            </p:nvSpPr>
            <p:spPr>
              <a:xfrm>
                <a:off x="6688430" y="2862604"/>
                <a:ext cx="365352" cy="40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61D826-C634-EE4B-3CF8-BBE6F72A0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430" y="2862604"/>
                <a:ext cx="365352" cy="407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D1028A-FE8A-D78E-674F-31C697CDC109}"/>
                  </a:ext>
                </a:extLst>
              </p:cNvPr>
              <p:cNvSpPr txBox="1"/>
              <p:nvPr/>
            </p:nvSpPr>
            <p:spPr>
              <a:xfrm>
                <a:off x="20452" y="4963317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D1028A-FE8A-D78E-674F-31C697CDC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2" y="4963317"/>
                <a:ext cx="3653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10F09755-1FEA-F986-7108-78B40CCF76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596719"/>
                  </p:ext>
                </p:extLst>
              </p:nvPr>
            </p:nvGraphicFramePr>
            <p:xfrm>
              <a:off x="-67046" y="4545378"/>
              <a:ext cx="1214393" cy="137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39490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10F09755-1FEA-F986-7108-78B40CCF76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596719"/>
                  </p:ext>
                </p:extLst>
              </p:nvPr>
            </p:nvGraphicFramePr>
            <p:xfrm>
              <a:off x="-67046" y="4545378"/>
              <a:ext cx="1214393" cy="137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b="-4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t="-97826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t="-20222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t="-295652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t="-404444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4909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D8293F7F-F3CF-BB61-7CB2-37D3C4060CAC}"/>
              </a:ext>
            </a:extLst>
          </p:cNvPr>
          <p:cNvSpPr/>
          <p:nvPr/>
        </p:nvSpPr>
        <p:spPr>
          <a:xfrm>
            <a:off x="771019" y="4593414"/>
            <a:ext cx="376328" cy="133060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CD23E36-0621-C141-5D23-493549598AC1}"/>
              </a:ext>
            </a:extLst>
          </p:cNvPr>
          <p:cNvCxnSpPr>
            <a:cxnSpLocks/>
          </p:cNvCxnSpPr>
          <p:nvPr/>
        </p:nvCxnSpPr>
        <p:spPr>
          <a:xfrm>
            <a:off x="1053844" y="4720560"/>
            <a:ext cx="278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텍스트 개체 틀 2">
                <a:extLst>
                  <a:ext uri="{FF2B5EF4-FFF2-40B4-BE49-F238E27FC236}">
                    <a16:creationId xmlns:a16="http://schemas.microsoft.com/office/drawing/2014/main" id="{B55DCE9A-6F14-439F-FDA1-7A908F8420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3534" y="4840462"/>
                <a:ext cx="1300659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sos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48" name="텍스트 개체 틀 2">
                <a:extLst>
                  <a:ext uri="{FF2B5EF4-FFF2-40B4-BE49-F238E27FC236}">
                    <a16:creationId xmlns:a16="http://schemas.microsoft.com/office/drawing/2014/main" id="{B55DCE9A-6F14-439F-FDA1-7A908F842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534" y="4840462"/>
                <a:ext cx="1300659" cy="305915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8BB55FD6-94EF-4DC2-EA8C-1B1F66F43167}"/>
              </a:ext>
            </a:extLst>
          </p:cNvPr>
          <p:cNvSpPr txBox="1">
            <a:spLocks/>
          </p:cNvSpPr>
          <p:nvPr/>
        </p:nvSpPr>
        <p:spPr>
          <a:xfrm>
            <a:off x="2808887" y="4564672"/>
            <a:ext cx="292608" cy="35044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kern="1200">
                <a:solidFill>
                  <a:schemeClr val="tx1"/>
                </a:solidFill>
                <a:ea typeface="+mn-ea"/>
                <a:cs typeface="+mn-cs"/>
              </a:rPr>
              <a:t>+</a:t>
            </a:r>
            <a:endParaRPr kumimoji="0" lang="en-US" altLang="ko-KR" b="0">
              <a:latin typeface="+mn-ea"/>
            </a:endParaRPr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E33A4AE5-3607-1CE2-D30F-6ABD6F509C9E}"/>
              </a:ext>
            </a:extLst>
          </p:cNvPr>
          <p:cNvSpPr txBox="1">
            <a:spLocks/>
          </p:cNvSpPr>
          <p:nvPr/>
        </p:nvSpPr>
        <p:spPr>
          <a:xfrm>
            <a:off x="4540069" y="4568272"/>
            <a:ext cx="292608" cy="35044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kern="1200">
                <a:solidFill>
                  <a:schemeClr val="tx1"/>
                </a:solidFill>
                <a:ea typeface="+mn-ea"/>
                <a:cs typeface="+mn-cs"/>
              </a:rPr>
              <a:t>+</a:t>
            </a:r>
            <a:endParaRPr kumimoji="0" lang="en-US" altLang="ko-KR" b="0">
              <a:latin typeface="+mn-ea"/>
            </a:endParaRPr>
          </a:p>
        </p:txBody>
      </p:sp>
      <p:graphicFrame>
        <p:nvGraphicFramePr>
          <p:cNvPr id="22" name="표 39">
            <a:extLst>
              <a:ext uri="{FF2B5EF4-FFF2-40B4-BE49-F238E27FC236}">
                <a16:creationId xmlns:a16="http://schemas.microsoft.com/office/drawing/2014/main" id="{CE9F42D6-B1FC-4FB7-680E-9216D7F16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02934"/>
              </p:ext>
            </p:extLst>
          </p:nvPr>
        </p:nvGraphicFramePr>
        <p:xfrm>
          <a:off x="3015726" y="4582696"/>
          <a:ext cx="1553330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55901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11.3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7.11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p:graphicFrame>
        <p:nvGraphicFramePr>
          <p:cNvPr id="23" name="표 39">
            <a:extLst>
              <a:ext uri="{FF2B5EF4-FFF2-40B4-BE49-F238E27FC236}">
                <a16:creationId xmlns:a16="http://schemas.microsoft.com/office/drawing/2014/main" id="{B9F4C0C8-E404-53E5-952A-8E0772145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27531"/>
              </p:ext>
            </p:extLst>
          </p:nvPr>
        </p:nvGraphicFramePr>
        <p:xfrm>
          <a:off x="4758234" y="4577044"/>
          <a:ext cx="1601062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560136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50606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0.65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10.10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텍스트 개체 틀 2">
                <a:extLst>
                  <a:ext uri="{FF2B5EF4-FFF2-40B4-BE49-F238E27FC236}">
                    <a16:creationId xmlns:a16="http://schemas.microsoft.com/office/drawing/2014/main" id="{F4A0A324-33AF-8FD0-CDE3-203AD5E695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2944" y="4840462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26" name="텍스트 개체 틀 2">
                <a:extLst>
                  <a:ext uri="{FF2B5EF4-FFF2-40B4-BE49-F238E27FC236}">
                    <a16:creationId xmlns:a16="http://schemas.microsoft.com/office/drawing/2014/main" id="{F4A0A324-33AF-8FD0-CDE3-203AD5E69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944" y="4840462"/>
                <a:ext cx="612140" cy="305915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936B3BD8-4070-4F7F-0838-ED07231081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8716" y="4856101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am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936B3BD8-4070-4F7F-0838-ED0723108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16" y="4856101"/>
                <a:ext cx="612140" cy="305915"/>
              </a:xfrm>
              <a:prstGeom prst="rect">
                <a:avLst/>
              </a:prstGeom>
              <a:blipFill>
                <a:blip r:embed="rId10"/>
                <a:stretch>
                  <a:fillRect r="-1683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3EB16F-A62F-1BA7-D03F-22409EFE8F04}"/>
              </a:ext>
            </a:extLst>
          </p:cNvPr>
          <p:cNvSpPr/>
          <p:nvPr/>
        </p:nvSpPr>
        <p:spPr bwMode="auto">
          <a:xfrm>
            <a:off x="7408464" y="2657361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1830EC2-A4A2-C8E5-7E02-79602B13E93F}"/>
              </a:ext>
            </a:extLst>
          </p:cNvPr>
          <p:cNvCxnSpPr>
            <a:cxnSpLocks/>
            <a:stCxn id="9" idx="1"/>
            <a:endCxn id="49" idx="0"/>
          </p:cNvCxnSpPr>
          <p:nvPr/>
        </p:nvCxnSpPr>
        <p:spPr>
          <a:xfrm flipH="1">
            <a:off x="2067958" y="2486589"/>
            <a:ext cx="5340506" cy="20961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0CF64A-F26B-F4D5-DFE0-19947C640AE4}"/>
              </a:ext>
            </a:extLst>
          </p:cNvPr>
          <p:cNvSpPr/>
          <p:nvPr/>
        </p:nvSpPr>
        <p:spPr bwMode="auto">
          <a:xfrm>
            <a:off x="7408464" y="2932227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69B37FF-9670-DFB0-089E-DF35B28D78B2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6220551" y="3032937"/>
            <a:ext cx="1187913" cy="15316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3A25635-D1EE-519A-9BF2-8F0EDC2C71F3}"/>
              </a:ext>
            </a:extLst>
          </p:cNvPr>
          <p:cNvSpPr/>
          <p:nvPr/>
        </p:nvSpPr>
        <p:spPr bwMode="auto">
          <a:xfrm>
            <a:off x="7408464" y="3211578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6DF60F8-0E19-5EEA-3C08-4D774971BDF5}"/>
              </a:ext>
            </a:extLst>
          </p:cNvPr>
          <p:cNvCxnSpPr>
            <a:cxnSpLocks/>
            <a:stCxn id="50" idx="2"/>
            <a:endCxn id="12" idx="0"/>
          </p:cNvCxnSpPr>
          <p:nvPr/>
        </p:nvCxnSpPr>
        <p:spPr>
          <a:xfrm flipH="1">
            <a:off x="7320821" y="3412998"/>
            <a:ext cx="1053132" cy="11569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3DEC147-7015-2A28-BA73-D79D89B76EB4}"/>
              </a:ext>
            </a:extLst>
          </p:cNvPr>
          <p:cNvSpPr txBox="1"/>
          <p:nvPr/>
        </p:nvSpPr>
        <p:spPr>
          <a:xfrm>
            <a:off x="725121" y="1562750"/>
            <a:ext cx="5963309" cy="307777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ü"/>
              <a:defRPr kumimoji="0">
                <a:latin typeface="+mn-ea"/>
                <a:ea typeface="+mn-ea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en-US" altLang="ko-KR">
                <a:latin typeface="+mn-ea"/>
              </a:rPr>
              <a:t>5</a:t>
            </a:r>
            <a:r>
              <a:rPr kumimoji="0" lang="ko-KR" altLang="en-US">
                <a:latin typeface="+mn-ea"/>
              </a:rPr>
              <a:t>단계 </a:t>
            </a:r>
            <a:r>
              <a:rPr kumimoji="0" lang="en-US" altLang="ko-KR">
                <a:latin typeface="+mn-ea"/>
              </a:rPr>
              <a:t>: </a:t>
            </a:r>
            <a:r>
              <a:rPr kumimoji="0" lang="ko-KR" altLang="en-US" b="0">
                <a:latin typeface="+mn-ea"/>
              </a:rPr>
              <a:t>스코어 행렬에 </a:t>
            </a:r>
            <a:r>
              <a:rPr kumimoji="0" lang="ko-KR" altLang="en-US" b="0" err="1">
                <a:latin typeface="+mn-ea"/>
              </a:rPr>
              <a:t>밸류</a:t>
            </a:r>
            <a:r>
              <a:rPr kumimoji="0" lang="ko-KR" altLang="en-US" b="0">
                <a:latin typeface="+mn-ea"/>
              </a:rPr>
              <a:t> 행렬을 곱해 </a:t>
            </a:r>
            <a:r>
              <a:rPr kumimoji="0" lang="ko-KR" altLang="en-US" b="0" err="1">
                <a:latin typeface="+mn-ea"/>
              </a:rPr>
              <a:t>어텐션</a:t>
            </a:r>
            <a:r>
              <a:rPr kumimoji="0" lang="ko-KR" altLang="en-US" b="0">
                <a:latin typeface="+mn-ea"/>
              </a:rPr>
              <a:t> 행렬 </a:t>
            </a:r>
            <a:r>
              <a:rPr kumimoji="0" lang="en-US" altLang="ko-KR" b="0">
                <a:latin typeface="+mn-ea"/>
              </a:rPr>
              <a:t>Z</a:t>
            </a:r>
            <a:r>
              <a:rPr kumimoji="0" lang="ko-KR" altLang="en-US" b="0">
                <a:latin typeface="+mn-ea"/>
              </a:rPr>
              <a:t>를 산출함</a:t>
            </a:r>
            <a:r>
              <a:rPr kumimoji="0" lang="en-US" altLang="ko-KR" b="0">
                <a:latin typeface="+mn-ea"/>
              </a:rPr>
              <a:t>.</a:t>
            </a:r>
          </a:p>
        </p:txBody>
      </p:sp>
      <p:sp>
        <p:nvSpPr>
          <p:cNvPr id="56" name="텍스트 개체 틀 2">
            <a:extLst>
              <a:ext uri="{FF2B5EF4-FFF2-40B4-BE49-F238E27FC236}">
                <a16:creationId xmlns:a16="http://schemas.microsoft.com/office/drawing/2014/main" id="{BF214204-3D74-D85B-778A-556A467C9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/>
              <a:t>이후 여러 개의 헤드를 사용해 다중 </a:t>
            </a:r>
            <a:r>
              <a:rPr lang="ko-KR" altLang="en-US" err="1"/>
              <a:t>어텐션</a:t>
            </a:r>
            <a:r>
              <a:rPr lang="ko-KR" altLang="en-US"/>
              <a:t> </a:t>
            </a:r>
            <a:r>
              <a:rPr lang="ko-KR" altLang="en-US" err="1"/>
              <a:t>행렬으로</a:t>
            </a:r>
            <a:r>
              <a:rPr lang="ko-KR" altLang="en-US"/>
              <a:t> 계산하여 마무리함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sz="1400" kern="120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graphicFrame>
        <p:nvGraphicFramePr>
          <p:cNvPr id="3" name="표 39">
            <a:extLst>
              <a:ext uri="{FF2B5EF4-FFF2-40B4-BE49-F238E27FC236}">
                <a16:creationId xmlns:a16="http://schemas.microsoft.com/office/drawing/2014/main" id="{0566E5DD-999E-11FD-1AC3-383D388B0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61749"/>
              </p:ext>
            </p:extLst>
          </p:nvPr>
        </p:nvGraphicFramePr>
        <p:xfrm>
          <a:off x="2866308" y="2086753"/>
          <a:ext cx="4359142" cy="1654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142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307650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17954721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b="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sos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am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student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7523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b="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sos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929194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0.000626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0.999374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041770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am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0.041902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0.004416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0.953682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0387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0.000203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0.000179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0.000296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0.999321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267725"/>
                  </a:ext>
                </a:extLst>
              </a:tr>
              <a:tr h="2757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student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0.00023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0.001925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0.00043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8.46E-05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0.997331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013268"/>
                  </a:ext>
                </a:extLst>
              </a:tr>
            </a:tbl>
          </a:graphicData>
        </a:graphic>
      </p:graphicFrame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112CE86B-7604-F651-78CA-CA0E203650DA}"/>
              </a:ext>
            </a:extLst>
          </p:cNvPr>
          <p:cNvSpPr/>
          <p:nvPr/>
        </p:nvSpPr>
        <p:spPr>
          <a:xfrm>
            <a:off x="3609817" y="2381962"/>
            <a:ext cx="3615633" cy="1342945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CBCDF-C2F3-6D1B-148F-209496A5B4C9}"/>
              </a:ext>
            </a:extLst>
          </p:cNvPr>
          <p:cNvSpPr/>
          <p:nvPr/>
        </p:nvSpPr>
        <p:spPr bwMode="auto">
          <a:xfrm>
            <a:off x="7408464" y="2385879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46CB6D-BA70-298C-E7CF-4B3521925102}"/>
              </a:ext>
            </a:extLst>
          </p:cNvPr>
          <p:cNvSpPr/>
          <p:nvPr/>
        </p:nvSpPr>
        <p:spPr bwMode="auto">
          <a:xfrm>
            <a:off x="7408464" y="3474377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60F4DC7-C7CD-54DD-0FF9-18BC4B4A0763}"/>
              </a:ext>
            </a:extLst>
          </p:cNvPr>
          <p:cNvSpPr txBox="1">
            <a:spLocks/>
          </p:cNvSpPr>
          <p:nvPr/>
        </p:nvSpPr>
        <p:spPr>
          <a:xfrm>
            <a:off x="6314511" y="4555540"/>
            <a:ext cx="292608" cy="35044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kern="1200">
                <a:solidFill>
                  <a:schemeClr val="tx1"/>
                </a:solidFill>
                <a:ea typeface="+mn-ea"/>
                <a:cs typeface="+mn-cs"/>
              </a:rPr>
              <a:t>+</a:t>
            </a:r>
            <a:endParaRPr kumimoji="0" lang="en-US" altLang="ko-KR" b="0">
              <a:latin typeface="+mn-ea"/>
            </a:endParaRPr>
          </a:p>
        </p:txBody>
      </p:sp>
      <p:graphicFrame>
        <p:nvGraphicFramePr>
          <p:cNvPr id="12" name="표 39">
            <a:extLst>
              <a:ext uri="{FF2B5EF4-FFF2-40B4-BE49-F238E27FC236}">
                <a16:creationId xmlns:a16="http://schemas.microsoft.com/office/drawing/2014/main" id="{DD458547-FB35-D689-9846-E4140C71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538308"/>
              </p:ext>
            </p:extLst>
          </p:nvPr>
        </p:nvGraphicFramePr>
        <p:xfrm>
          <a:off x="6520290" y="4569964"/>
          <a:ext cx="1601062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06742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11.16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11.11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개체 틀 2">
                <a:extLst>
                  <a:ext uri="{FF2B5EF4-FFF2-40B4-BE49-F238E27FC236}">
                    <a16:creationId xmlns:a16="http://schemas.microsoft.com/office/drawing/2014/main" id="{F42740C1-FC71-2A80-E77A-DB8718B1E0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8802" y="4843369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13" name="텍스트 개체 틀 2">
                <a:extLst>
                  <a:ext uri="{FF2B5EF4-FFF2-40B4-BE49-F238E27FC236}">
                    <a16:creationId xmlns:a16="http://schemas.microsoft.com/office/drawing/2014/main" id="{F42740C1-FC71-2A80-E77A-DB8718B1E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802" y="4843369"/>
                <a:ext cx="612140" cy="305915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39">
            <a:extLst>
              <a:ext uri="{FF2B5EF4-FFF2-40B4-BE49-F238E27FC236}">
                <a16:creationId xmlns:a16="http://schemas.microsoft.com/office/drawing/2014/main" id="{9CC39893-AD98-944D-4F23-0BEDB05D0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277156"/>
              </p:ext>
            </p:extLst>
          </p:nvPr>
        </p:nvGraphicFramePr>
        <p:xfrm>
          <a:off x="8276733" y="4559360"/>
          <a:ext cx="1601062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06742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19.8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9.4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개체 틀 2">
                <a:extLst>
                  <a:ext uri="{FF2B5EF4-FFF2-40B4-BE49-F238E27FC236}">
                    <a16:creationId xmlns:a16="http://schemas.microsoft.com/office/drawing/2014/main" id="{A28FC7C7-924A-2B1F-9E30-51CBDBF91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4397" y="4843369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student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15" name="텍스트 개체 틀 2">
                <a:extLst>
                  <a:ext uri="{FF2B5EF4-FFF2-40B4-BE49-F238E27FC236}">
                    <a16:creationId xmlns:a16="http://schemas.microsoft.com/office/drawing/2014/main" id="{A28FC7C7-924A-2B1F-9E30-51CBDBF9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397" y="4843369"/>
                <a:ext cx="612140" cy="305915"/>
              </a:xfrm>
              <a:prstGeom prst="rect">
                <a:avLst/>
              </a:prstGeom>
              <a:blipFill>
                <a:blip r:embed="rId12"/>
                <a:stretch>
                  <a:fillRect r="-7227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E52853CA-EE16-226F-B6D2-7A0375D428BD}"/>
              </a:ext>
            </a:extLst>
          </p:cNvPr>
          <p:cNvSpPr txBox="1">
            <a:spLocks/>
          </p:cNvSpPr>
          <p:nvPr/>
        </p:nvSpPr>
        <p:spPr>
          <a:xfrm>
            <a:off x="8108822" y="4555540"/>
            <a:ext cx="292608" cy="35044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kern="1200">
                <a:solidFill>
                  <a:schemeClr val="tx1"/>
                </a:solidFill>
                <a:ea typeface="+mn-ea"/>
                <a:cs typeface="+mn-cs"/>
              </a:rPr>
              <a:t>+</a:t>
            </a:r>
            <a:endParaRPr kumimoji="0" lang="en-US" altLang="ko-KR" b="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1636949-D489-1427-A71E-8D4E96330B72}"/>
              </a:ext>
            </a:extLst>
          </p:cNvPr>
          <p:cNvCxnSpPr>
            <a:cxnSpLocks/>
            <a:stCxn id="30" idx="1"/>
            <a:endCxn id="22" idx="0"/>
          </p:cNvCxnSpPr>
          <p:nvPr/>
        </p:nvCxnSpPr>
        <p:spPr>
          <a:xfrm flipH="1">
            <a:off x="3792391" y="2758071"/>
            <a:ext cx="3616073" cy="1824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2A66E0-9F0B-CAD5-15F3-54D16317A08E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8373953" y="3675797"/>
            <a:ext cx="703311" cy="883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279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인코더</a:t>
            </a:r>
            <a:r>
              <a:rPr lang="en-US" altLang="ko-KR"/>
              <a:t>-</a:t>
            </a:r>
            <a:r>
              <a:rPr lang="ko-KR" altLang="en-US" err="1"/>
              <a:t>디코더</a:t>
            </a:r>
            <a:r>
              <a:rPr lang="ko-KR" altLang="en-US"/>
              <a:t> 멀티</a:t>
            </a:r>
            <a:r>
              <a:rPr lang="en-US" altLang="ko-KR"/>
              <a:t>-</a:t>
            </a:r>
            <a:r>
              <a:rPr lang="ko-KR" altLang="en-US"/>
              <a:t>헤드 </a:t>
            </a:r>
            <a:r>
              <a:rPr lang="ko-KR" altLang="en-US" err="1"/>
              <a:t>어텐션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54C8FD46-5BA9-4F02-A926-D512456E2C17}"/>
              </a:ext>
            </a:extLst>
          </p:cNvPr>
          <p:cNvSpPr txBox="1">
            <a:spLocks/>
          </p:cNvSpPr>
          <p:nvPr/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b="0">
                <a:latin typeface="+mn-ea"/>
              </a:rPr>
              <a:t>인코더</a:t>
            </a:r>
            <a:r>
              <a:rPr kumimoji="0" lang="en-US" altLang="ko-KR" b="0">
                <a:latin typeface="+mn-ea"/>
              </a:rPr>
              <a:t>-</a:t>
            </a:r>
            <a:r>
              <a:rPr kumimoji="0" lang="ko-KR" altLang="en-US" b="0" err="1">
                <a:latin typeface="+mn-ea"/>
              </a:rPr>
              <a:t>디코더</a:t>
            </a:r>
            <a:r>
              <a:rPr kumimoji="0" lang="ko-KR" altLang="en-US" b="0">
                <a:latin typeface="+mn-ea"/>
              </a:rPr>
              <a:t> 멀티</a:t>
            </a:r>
            <a:r>
              <a:rPr kumimoji="0" lang="en-US" altLang="ko-KR" b="0">
                <a:latin typeface="+mn-ea"/>
              </a:rPr>
              <a:t>-</a:t>
            </a:r>
            <a:r>
              <a:rPr kumimoji="0" lang="ko-KR" altLang="en-US" b="0">
                <a:latin typeface="+mn-ea"/>
              </a:rPr>
              <a:t>헤드 </a:t>
            </a:r>
            <a:r>
              <a:rPr kumimoji="0" lang="ko-KR" altLang="en-US" b="0" err="1">
                <a:latin typeface="+mn-ea"/>
              </a:rPr>
              <a:t>어텐션에서는</a:t>
            </a:r>
            <a:r>
              <a:rPr kumimoji="0" lang="ko-KR" altLang="en-US" b="0">
                <a:latin typeface="+mn-ea"/>
              </a:rPr>
              <a:t> 인코더의 값과 이전 레이어인 </a:t>
            </a:r>
            <a:r>
              <a:rPr kumimoji="0" lang="ko-KR" altLang="en-US" b="0" err="1">
                <a:latin typeface="+mn-ea"/>
              </a:rPr>
              <a:t>마스킹된</a:t>
            </a:r>
            <a:r>
              <a:rPr kumimoji="0" lang="ko-KR" altLang="en-US" b="0">
                <a:latin typeface="+mn-ea"/>
              </a:rPr>
              <a:t> 멀티</a:t>
            </a:r>
            <a:r>
              <a:rPr kumimoji="0" lang="en-US" altLang="ko-KR" b="0">
                <a:latin typeface="+mn-ea"/>
              </a:rPr>
              <a:t>-</a:t>
            </a:r>
            <a:r>
              <a:rPr kumimoji="0" lang="ko-KR" altLang="en-US" b="0">
                <a:latin typeface="+mn-ea"/>
              </a:rPr>
              <a:t>헤드 </a:t>
            </a:r>
            <a:r>
              <a:rPr kumimoji="0" lang="ko-KR" altLang="en-US" b="0" err="1">
                <a:latin typeface="+mn-ea"/>
              </a:rPr>
              <a:t>어텐션의</a:t>
            </a:r>
            <a:r>
              <a:rPr kumimoji="0" lang="ko-KR" altLang="en-US" b="0">
                <a:latin typeface="+mn-ea"/>
              </a:rPr>
              <a:t> </a:t>
            </a:r>
            <a:r>
              <a:rPr kumimoji="0" lang="ko-KR" altLang="en-US" b="0" err="1">
                <a:latin typeface="+mn-ea"/>
              </a:rPr>
              <a:t>결괏값</a:t>
            </a:r>
            <a:r>
              <a:rPr kumimoji="0" lang="ko-KR" altLang="en-US" b="0">
                <a:latin typeface="+mn-ea"/>
              </a:rPr>
              <a:t> </a:t>
            </a:r>
            <a:r>
              <a:rPr kumimoji="0" lang="en-US" altLang="ko-KR" b="0">
                <a:latin typeface="+mn-ea"/>
              </a:rPr>
              <a:t>2</a:t>
            </a:r>
            <a:r>
              <a:rPr kumimoji="0" lang="ko-KR" altLang="en-US" b="0">
                <a:latin typeface="+mn-ea"/>
              </a:rPr>
              <a:t>개의 입력 데이터를 받아 상호작용함</a:t>
            </a:r>
            <a:r>
              <a:rPr kumimoji="0" lang="en-US" altLang="ko-KR" b="0">
                <a:latin typeface="+mn-ea"/>
              </a:rPr>
              <a:t>. 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165775E-DEA9-4BE7-BFDC-86DBCB9C7A33}"/>
              </a:ext>
            </a:extLst>
          </p:cNvPr>
          <p:cNvGrpSpPr/>
          <p:nvPr/>
        </p:nvGrpSpPr>
        <p:grpSpPr>
          <a:xfrm>
            <a:off x="2508465" y="2072640"/>
            <a:ext cx="5596768" cy="3825240"/>
            <a:chOff x="882575" y="2072640"/>
            <a:chExt cx="5596768" cy="3825240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9F6D92DA-BDDD-410B-BF32-279B954DC0F6}"/>
                </a:ext>
              </a:extLst>
            </p:cNvPr>
            <p:cNvSpPr/>
            <p:nvPr/>
          </p:nvSpPr>
          <p:spPr bwMode="auto">
            <a:xfrm>
              <a:off x="2626698" y="4064734"/>
              <a:ext cx="2864304" cy="1579880"/>
            </a:xfrm>
            <a:prstGeom prst="roundRect">
              <a:avLst>
                <a:gd name="adj" fmla="val 78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C1272D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kumimoji="0" lang="en-US" altLang="ko-KR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  <a:p>
              <a:pPr algn="ctr" defTabSz="911896"/>
              <a:endParaRPr kumimoji="0" lang="en-US" altLang="ko-KR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  <a:p>
              <a:pPr algn="ctr" defTabSz="911896"/>
              <a:endParaRPr kumimoji="0" lang="en-US" altLang="ko-KR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  <a:p>
              <a:pPr algn="ctr" defTabSz="911896"/>
              <a:endParaRPr kumimoji="0" lang="ko-KR" altLang="en-US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420467F-AA87-45C8-9B45-72C128BB255D}"/>
                </a:ext>
              </a:extLst>
            </p:cNvPr>
            <p:cNvSpPr/>
            <p:nvPr/>
          </p:nvSpPr>
          <p:spPr bwMode="auto">
            <a:xfrm>
              <a:off x="2627176" y="2286000"/>
              <a:ext cx="2864304" cy="1579880"/>
            </a:xfrm>
            <a:prstGeom prst="roundRect">
              <a:avLst>
                <a:gd name="adj" fmla="val 78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C1272D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kumimoji="0" lang="en-US" altLang="ko-KR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  <a:p>
              <a:pPr algn="ctr" defTabSz="911896"/>
              <a:endParaRPr kumimoji="0" lang="en-US" altLang="ko-KR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  <a:p>
              <a:pPr algn="ctr" defTabSz="911896"/>
              <a:endParaRPr kumimoji="0" lang="en-US" altLang="ko-KR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  <a:p>
              <a:pPr algn="ctr" defTabSz="911896"/>
              <a:endParaRPr kumimoji="0" lang="ko-KR" altLang="en-US" sz="2000" b="0">
                <a:solidFill>
                  <a:schemeClr val="tx1"/>
                </a:solidFill>
                <a:latin typeface="+mn-ea"/>
                <a:ea typeface="맑은 고딕" panose="020B0503020000020004" pitchFamily="50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9F44F33-4C6F-4FD3-850A-08A3F0726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327" y="2072640"/>
              <a:ext cx="0" cy="6916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F2AD684-783F-40A8-95E2-5230EF3CEA5A}"/>
                </a:ext>
              </a:extLst>
            </p:cNvPr>
            <p:cNvSpPr/>
            <p:nvPr/>
          </p:nvSpPr>
          <p:spPr bwMode="auto">
            <a:xfrm>
              <a:off x="2835158" y="2764254"/>
              <a:ext cx="2472169" cy="333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 hangingPunct="0">
                <a:spcBef>
                  <a:spcPts val="0"/>
                </a:spcBef>
              </a:pPr>
              <a:r>
                <a:rPr kumimoji="0" lang="ko-KR" altLang="en-US" sz="1200" b="0">
                  <a:solidFill>
                    <a:schemeClr val="tx1"/>
                  </a:solidFill>
                  <a:latin typeface="+mn-ea"/>
                </a:rPr>
                <a:t>인코더</a:t>
              </a:r>
              <a:r>
                <a:rPr kumimoji="0" lang="en-US" altLang="ko-KR" sz="1200" b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kumimoji="0" lang="ko-KR" altLang="en-US" sz="1200" b="0" err="1">
                  <a:solidFill>
                    <a:schemeClr val="tx1"/>
                  </a:solidFill>
                  <a:latin typeface="+mn-ea"/>
                </a:rPr>
                <a:t>디코더</a:t>
              </a:r>
              <a:r>
                <a:rPr kumimoji="0" lang="ko-KR" altLang="en-US" sz="1200" b="0">
                  <a:solidFill>
                    <a:schemeClr val="tx1"/>
                  </a:solidFill>
                  <a:latin typeface="+mn-ea"/>
                </a:rPr>
                <a:t> 멀티</a:t>
              </a:r>
              <a:r>
                <a:rPr kumimoji="0" lang="en-US" altLang="ko-KR" sz="1200" b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kumimoji="0" lang="ko-KR" altLang="en-US" sz="1200" b="0">
                  <a:solidFill>
                    <a:schemeClr val="tx1"/>
                  </a:solidFill>
                  <a:latin typeface="+mn-ea"/>
                </a:rPr>
                <a:t>헤드</a:t>
              </a:r>
              <a:r>
                <a:rPr kumimoji="0" lang="en-US" altLang="ko-KR" sz="1200" b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200" b="0" err="1">
                  <a:solidFill>
                    <a:schemeClr val="tx1"/>
                  </a:solidFill>
                  <a:latin typeface="+mn-ea"/>
                </a:rPr>
                <a:t>어텐션</a:t>
              </a:r>
              <a:endParaRPr kumimoji="0" lang="en-US" altLang="ko-KR" sz="1200" b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A9C812CF-A011-4B2A-9C55-8D5628CA286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013560" y="3164116"/>
              <a:ext cx="538708" cy="423342"/>
            </a:xfrm>
            <a:prstGeom prst="bentConnector3">
              <a:avLst>
                <a:gd name="adj1" fmla="val 7616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5B0AC93-4AB5-47E1-AB73-EE6C0104BF38}"/>
                </a:ext>
              </a:extLst>
            </p:cNvPr>
            <p:cNvSpPr/>
            <p:nvPr/>
          </p:nvSpPr>
          <p:spPr bwMode="auto">
            <a:xfrm>
              <a:off x="3494278" y="2382788"/>
              <a:ext cx="1130099" cy="25151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66AAD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sz="1200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피드포워드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3BA7868-91AE-4AE5-B8B4-E03CE31B3BDA}"/>
                </a:ext>
              </a:extLst>
            </p:cNvPr>
            <p:cNvCxnSpPr>
              <a:cxnSpLocks/>
              <a:stCxn id="84" idx="0"/>
              <a:endCxn id="23" idx="2"/>
            </p:cNvCxnSpPr>
            <p:nvPr/>
          </p:nvCxnSpPr>
          <p:spPr>
            <a:xfrm flipV="1">
              <a:off x="4070765" y="3680995"/>
              <a:ext cx="478" cy="8619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E920C43-CEA6-4503-AE2B-82958EF8600E}"/>
                </a:ext>
              </a:extLst>
            </p:cNvPr>
            <p:cNvSpPr/>
            <p:nvPr/>
          </p:nvSpPr>
          <p:spPr bwMode="auto">
            <a:xfrm>
              <a:off x="2835159" y="3347192"/>
              <a:ext cx="2472168" cy="333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200" b="0" err="1">
                  <a:solidFill>
                    <a:schemeClr val="tx1"/>
                  </a:solidFill>
                  <a:latin typeface="+mn-ea"/>
                </a:rPr>
                <a:t>마스킹된</a:t>
              </a:r>
              <a:r>
                <a:rPr kumimoji="0" lang="ko-KR" altLang="en-US" sz="1200" b="0">
                  <a:solidFill>
                    <a:schemeClr val="tx1"/>
                  </a:solidFill>
                  <a:latin typeface="+mn-ea"/>
                </a:rPr>
                <a:t> 멀티</a:t>
              </a:r>
              <a:r>
                <a:rPr kumimoji="0" lang="en-US" altLang="ko-KR" sz="1200" b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kumimoji="0" lang="ko-KR" altLang="en-US" sz="1200" b="0">
                  <a:solidFill>
                    <a:schemeClr val="tx1"/>
                  </a:solidFill>
                  <a:latin typeface="+mn-ea"/>
                </a:rPr>
                <a:t>헤드 셀프 </a:t>
              </a:r>
              <a:r>
                <a:rPr kumimoji="0" lang="ko-KR" altLang="en-US" sz="1200" b="0" err="1">
                  <a:solidFill>
                    <a:schemeClr val="tx1"/>
                  </a:solidFill>
                  <a:latin typeface="+mn-ea"/>
                </a:rPr>
                <a:t>어텐션</a:t>
              </a:r>
              <a:endParaRPr kumimoji="0" lang="en-US" altLang="ko-KR" sz="1200" b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5C204C9E-DDD2-4042-9C21-BC7789FFBD5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037077" y="3343557"/>
              <a:ext cx="994467" cy="2048827"/>
            </a:xfrm>
            <a:prstGeom prst="bentConnector5">
              <a:avLst>
                <a:gd name="adj1" fmla="val -22987"/>
                <a:gd name="adj2" fmla="val 39582"/>
                <a:gd name="adj3" fmla="val 115835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74538269-EACD-4101-A08B-B3207BEBD429}"/>
                </a:ext>
              </a:extLst>
            </p:cNvPr>
            <p:cNvSpPr/>
            <p:nvPr/>
          </p:nvSpPr>
          <p:spPr bwMode="auto">
            <a:xfrm>
              <a:off x="2834680" y="4542988"/>
              <a:ext cx="2472169" cy="333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 hangingPunct="0">
                <a:spcBef>
                  <a:spcPts val="0"/>
                </a:spcBef>
              </a:pPr>
              <a:r>
                <a:rPr kumimoji="0" lang="ko-KR" altLang="en-US" sz="1200" b="0">
                  <a:solidFill>
                    <a:schemeClr val="tx1"/>
                  </a:solidFill>
                  <a:latin typeface="+mn-ea"/>
                </a:rPr>
                <a:t>인코더</a:t>
              </a:r>
              <a:r>
                <a:rPr kumimoji="0" lang="en-US" altLang="ko-KR" sz="1200" b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kumimoji="0" lang="ko-KR" altLang="en-US" sz="1200" b="0" err="1">
                  <a:solidFill>
                    <a:schemeClr val="tx1"/>
                  </a:solidFill>
                  <a:latin typeface="+mn-ea"/>
                </a:rPr>
                <a:t>디코더</a:t>
              </a:r>
              <a:r>
                <a:rPr kumimoji="0" lang="ko-KR" altLang="en-US" sz="1200" b="0">
                  <a:solidFill>
                    <a:schemeClr val="tx1"/>
                  </a:solidFill>
                  <a:latin typeface="+mn-ea"/>
                </a:rPr>
                <a:t> 멀티</a:t>
              </a:r>
              <a:r>
                <a:rPr kumimoji="0" lang="en-US" altLang="ko-KR" sz="1200" b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kumimoji="0" lang="ko-KR" altLang="en-US" sz="1200" b="0">
                  <a:solidFill>
                    <a:schemeClr val="tx1"/>
                  </a:solidFill>
                  <a:latin typeface="+mn-ea"/>
                </a:rPr>
                <a:t>헤드</a:t>
              </a:r>
              <a:r>
                <a:rPr kumimoji="0" lang="en-US" altLang="ko-KR" sz="1200" b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200" b="0" err="1">
                  <a:solidFill>
                    <a:schemeClr val="tx1"/>
                  </a:solidFill>
                  <a:latin typeface="+mn-ea"/>
                </a:rPr>
                <a:t>어텐션</a:t>
              </a:r>
              <a:endParaRPr kumimoji="0" lang="en-US" altLang="ko-KR" sz="1200" b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5" name="연결선: 꺾임 84">
              <a:extLst>
                <a:ext uri="{FF2B5EF4-FFF2-40B4-BE49-F238E27FC236}">
                  <a16:creationId xmlns:a16="http://schemas.microsoft.com/office/drawing/2014/main" id="{28428564-4584-4553-8D71-3A05188609C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013082" y="4942850"/>
              <a:ext cx="538708" cy="423342"/>
            </a:xfrm>
            <a:prstGeom prst="bentConnector3">
              <a:avLst>
                <a:gd name="adj1" fmla="val 76168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E9F78553-5B50-4E90-AF24-A2156A23EC2C}"/>
                </a:ext>
              </a:extLst>
            </p:cNvPr>
            <p:cNvSpPr/>
            <p:nvPr/>
          </p:nvSpPr>
          <p:spPr bwMode="auto">
            <a:xfrm>
              <a:off x="3493800" y="4161522"/>
              <a:ext cx="1130099" cy="25151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66AAD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sz="1200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피드포워드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30656EAA-7E98-44D8-A5CD-8FD86FC0BB7A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4070765" y="5459729"/>
              <a:ext cx="0" cy="3947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3556DE54-9CCC-4BFD-B0D2-F11FDC4AD623}"/>
                </a:ext>
              </a:extLst>
            </p:cNvPr>
            <p:cNvSpPr/>
            <p:nvPr/>
          </p:nvSpPr>
          <p:spPr bwMode="auto">
            <a:xfrm>
              <a:off x="2834681" y="5125926"/>
              <a:ext cx="2472168" cy="3338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200" b="0" err="1">
                  <a:solidFill>
                    <a:schemeClr val="tx1"/>
                  </a:solidFill>
                  <a:latin typeface="+mn-ea"/>
                </a:rPr>
                <a:t>마스킹된</a:t>
              </a:r>
              <a:r>
                <a:rPr kumimoji="0" lang="ko-KR" altLang="en-US" sz="1200" b="0">
                  <a:solidFill>
                    <a:schemeClr val="tx1"/>
                  </a:solidFill>
                  <a:latin typeface="+mn-ea"/>
                </a:rPr>
                <a:t> 멀티</a:t>
              </a:r>
              <a:r>
                <a:rPr kumimoji="0" lang="en-US" altLang="ko-KR" sz="1200" b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kumimoji="0" lang="ko-KR" altLang="en-US" sz="1200" b="0">
                  <a:solidFill>
                    <a:schemeClr val="tx1"/>
                  </a:solidFill>
                  <a:latin typeface="+mn-ea"/>
                </a:rPr>
                <a:t>헤드 셀프 </a:t>
              </a:r>
              <a:r>
                <a:rPr kumimoji="0" lang="ko-KR" altLang="en-US" sz="1200" b="0" err="1">
                  <a:solidFill>
                    <a:schemeClr val="tx1"/>
                  </a:solidFill>
                  <a:latin typeface="+mn-ea"/>
                </a:rPr>
                <a:t>어텐션</a:t>
              </a:r>
              <a:endParaRPr kumimoji="0" lang="en-US" altLang="ko-KR" sz="1200" b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D9708502-0859-430F-B93A-2B7A260A7B1D}"/>
                </a:ext>
              </a:extLst>
            </p:cNvPr>
            <p:cNvSpPr/>
            <p:nvPr/>
          </p:nvSpPr>
          <p:spPr bwMode="auto">
            <a:xfrm>
              <a:off x="958758" y="5385959"/>
              <a:ext cx="1090042" cy="2511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66AAD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Encoder #1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A712AC1A-24A2-4018-B700-44B8529BCD59}"/>
                </a:ext>
              </a:extLst>
            </p:cNvPr>
            <p:cNvSpPr/>
            <p:nvPr/>
          </p:nvSpPr>
          <p:spPr bwMode="auto">
            <a:xfrm>
              <a:off x="958758" y="5088826"/>
              <a:ext cx="1090042" cy="2511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66AAD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Encoder #2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644B786A-DDFA-4ED6-ADC4-9BE22BBB8035}"/>
                </a:ext>
              </a:extLst>
            </p:cNvPr>
            <p:cNvSpPr/>
            <p:nvPr/>
          </p:nvSpPr>
          <p:spPr bwMode="auto">
            <a:xfrm>
              <a:off x="958758" y="4785842"/>
              <a:ext cx="1090042" cy="2511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66AAD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Encoder #3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01B78D6D-E792-4569-BE80-177082045EAF}"/>
                </a:ext>
              </a:extLst>
            </p:cNvPr>
            <p:cNvSpPr/>
            <p:nvPr/>
          </p:nvSpPr>
          <p:spPr bwMode="auto">
            <a:xfrm>
              <a:off x="958758" y="4488330"/>
              <a:ext cx="1090042" cy="2511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66AAD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Encoder #4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680AA706-B17C-4EC9-A3CC-D41868569CCC}"/>
                </a:ext>
              </a:extLst>
            </p:cNvPr>
            <p:cNvSpPr/>
            <p:nvPr/>
          </p:nvSpPr>
          <p:spPr bwMode="auto">
            <a:xfrm>
              <a:off x="958758" y="4185346"/>
              <a:ext cx="1090042" cy="2511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66AAD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F1B74146-140E-4D5D-922D-433E454AA369}"/>
                </a:ext>
              </a:extLst>
            </p:cNvPr>
            <p:cNvSpPr/>
            <p:nvPr/>
          </p:nvSpPr>
          <p:spPr bwMode="auto">
            <a:xfrm>
              <a:off x="963937" y="3882324"/>
              <a:ext cx="1090042" cy="2511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66AAD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Encoder #n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27B362D5-9515-4358-A64E-17B77FACC951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 flipV="1">
              <a:off x="1503778" y="5637158"/>
              <a:ext cx="1" cy="2607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0D6768E4-CDA9-47D3-9A77-50E768F9BCFC}"/>
                </a:ext>
              </a:extLst>
            </p:cNvPr>
            <p:cNvCxnSpPr>
              <a:cxnSpLocks/>
              <a:stCxn id="96" idx="0"/>
            </p:cNvCxnSpPr>
            <p:nvPr/>
          </p:nvCxnSpPr>
          <p:spPr>
            <a:xfrm rot="5400000" flipH="1" flipV="1">
              <a:off x="2141708" y="2465308"/>
              <a:ext cx="784267" cy="2049766"/>
            </a:xfrm>
            <a:prstGeom prst="bentConnector3">
              <a:avLst>
                <a:gd name="adj1" fmla="val 8044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텍스트 개체 틀 2">
              <a:extLst>
                <a:ext uri="{FF2B5EF4-FFF2-40B4-BE49-F238E27FC236}">
                  <a16:creationId xmlns:a16="http://schemas.microsoft.com/office/drawing/2014/main" id="{BABFDCF1-50AE-4437-AF1B-3F74CBBAB050}"/>
                </a:ext>
              </a:extLst>
            </p:cNvPr>
            <p:cNvSpPr txBox="1">
              <a:spLocks/>
            </p:cNvSpPr>
            <p:nvPr/>
          </p:nvSpPr>
          <p:spPr>
            <a:xfrm>
              <a:off x="5499556" y="4720715"/>
              <a:ext cx="979787" cy="164452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sz="1200" b="0">
                  <a:latin typeface="+mn-ea"/>
                </a:rPr>
                <a:t>Decoder 1</a:t>
              </a:r>
            </a:p>
          </p:txBody>
        </p:sp>
        <p:sp>
          <p:nvSpPr>
            <p:cNvPr id="137" name="텍스트 개체 틀 2">
              <a:extLst>
                <a:ext uri="{FF2B5EF4-FFF2-40B4-BE49-F238E27FC236}">
                  <a16:creationId xmlns:a16="http://schemas.microsoft.com/office/drawing/2014/main" id="{933BB713-64CC-4C70-878D-AA58D4970575}"/>
                </a:ext>
              </a:extLst>
            </p:cNvPr>
            <p:cNvSpPr txBox="1">
              <a:spLocks/>
            </p:cNvSpPr>
            <p:nvPr/>
          </p:nvSpPr>
          <p:spPr>
            <a:xfrm>
              <a:off x="5499556" y="2923792"/>
              <a:ext cx="979787" cy="164452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sz="1200" b="0">
                  <a:latin typeface="+mn-ea"/>
                </a:rPr>
                <a:t>Decoder 2</a:t>
              </a:r>
            </a:p>
          </p:txBody>
        </p:sp>
        <p:sp>
          <p:nvSpPr>
            <p:cNvPr id="138" name="텍스트 개체 틀 2">
              <a:extLst>
                <a:ext uri="{FF2B5EF4-FFF2-40B4-BE49-F238E27FC236}">
                  <a16:creationId xmlns:a16="http://schemas.microsoft.com/office/drawing/2014/main" id="{56A61A46-717F-4293-91D5-04B2F12EBA90}"/>
                </a:ext>
              </a:extLst>
            </p:cNvPr>
            <p:cNvSpPr txBox="1">
              <a:spLocks/>
            </p:cNvSpPr>
            <p:nvPr/>
          </p:nvSpPr>
          <p:spPr>
            <a:xfrm>
              <a:off x="882575" y="3505525"/>
              <a:ext cx="774160" cy="251199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>
                  <a:solidFill>
                    <a:srgbClr val="FF0000"/>
                  </a:solidFill>
                  <a:latin typeface="+mn-ea"/>
                </a:rPr>
                <a:t>K, V</a:t>
              </a:r>
            </a:p>
          </p:txBody>
        </p:sp>
        <p:sp>
          <p:nvSpPr>
            <p:cNvPr id="139" name="텍스트 개체 틀 2">
              <a:extLst>
                <a:ext uri="{FF2B5EF4-FFF2-40B4-BE49-F238E27FC236}">
                  <a16:creationId xmlns:a16="http://schemas.microsoft.com/office/drawing/2014/main" id="{CF75712B-2263-4C3A-8896-38EF820E85B9}"/>
                </a:ext>
              </a:extLst>
            </p:cNvPr>
            <p:cNvSpPr txBox="1">
              <a:spLocks/>
            </p:cNvSpPr>
            <p:nvPr/>
          </p:nvSpPr>
          <p:spPr>
            <a:xfrm>
              <a:off x="4315009" y="4850578"/>
              <a:ext cx="774160" cy="251199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>
                  <a:solidFill>
                    <a:srgbClr val="FF0000"/>
                  </a:solidFill>
                  <a:latin typeface="+mn-ea"/>
                </a:rPr>
                <a:t>Q</a:t>
              </a:r>
            </a:p>
          </p:txBody>
        </p:sp>
        <p:sp>
          <p:nvSpPr>
            <p:cNvPr id="140" name="텍스트 개체 틀 2">
              <a:extLst>
                <a:ext uri="{FF2B5EF4-FFF2-40B4-BE49-F238E27FC236}">
                  <a16:creationId xmlns:a16="http://schemas.microsoft.com/office/drawing/2014/main" id="{A5AD279D-6F71-4763-9BC5-60A0B2AEFAEC}"/>
                </a:ext>
              </a:extLst>
            </p:cNvPr>
            <p:cNvSpPr txBox="1">
              <a:spLocks/>
            </p:cNvSpPr>
            <p:nvPr/>
          </p:nvSpPr>
          <p:spPr>
            <a:xfrm>
              <a:off x="4315009" y="3082817"/>
              <a:ext cx="774160" cy="251199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>
                  <a:solidFill>
                    <a:srgbClr val="FF0000"/>
                  </a:solidFill>
                  <a:latin typeface="+mn-ea"/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0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AB27BF-D475-ADC0-8B75-DA189B75B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RNN</a:t>
            </a:r>
            <a:r>
              <a:rPr lang="ko-KR" altLang="en-US"/>
              <a:t> 활용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AD0222-2522-42B0-AD46-8EBFA46FA9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RNN</a:t>
            </a:r>
            <a:r>
              <a:rPr lang="ko-KR" altLang="en-US"/>
              <a:t>은 입력 시퀀스</a:t>
            </a:r>
            <a:r>
              <a:rPr lang="en-US" altLang="ko-KR"/>
              <a:t> </a:t>
            </a:r>
            <a:r>
              <a:rPr lang="ko-KR" altLang="en-US"/>
              <a:t>길이에 </a:t>
            </a:r>
            <a:r>
              <a:rPr lang="ko-KR" altLang="en-US" err="1"/>
              <a:t>구애받지</a:t>
            </a:r>
            <a:r>
              <a:rPr lang="ko-KR" altLang="en-US"/>
              <a:t> 않고 입력 및 출력을 설계할 수 있음</a:t>
            </a:r>
            <a:r>
              <a:rPr lang="en-US" altLang="ko-KR"/>
              <a:t>. </a:t>
            </a:r>
            <a:r>
              <a:rPr lang="ko-KR" altLang="en-US"/>
              <a:t>사</a:t>
            </a:r>
            <a:r>
              <a:rPr lang="ko-KR" altLang="en-US" sz="1400"/>
              <a:t>용자의 필요에 따라 다음과 같이 다양한 </a:t>
            </a:r>
            <a:r>
              <a:rPr lang="en-US" altLang="ko-KR"/>
              <a:t>task</a:t>
            </a:r>
            <a:r>
              <a:rPr lang="ko-KR" altLang="en-US"/>
              <a:t>에 맞게</a:t>
            </a:r>
            <a:r>
              <a:rPr lang="ko-KR" altLang="en-US" sz="1400"/>
              <a:t> 유연한 구조 구성이 가능함</a:t>
            </a:r>
            <a:r>
              <a:rPr lang="en-US" altLang="ko-KR" sz="1400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003A37A-C1A4-9DC1-70A4-88478411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(Recurrent Neural Network)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00C658A-CFA5-43E8-A0E6-2BE33C183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C67FF-07D3-97BC-B9D2-6AA7486E5FF3}"/>
              </a:ext>
            </a:extLst>
          </p:cNvPr>
          <p:cNvSpPr txBox="1"/>
          <p:nvPr/>
        </p:nvSpPr>
        <p:spPr>
          <a:xfrm>
            <a:off x="832908" y="5898801"/>
            <a:ext cx="8176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</a:t>
            </a:r>
            <a:r>
              <a:rPr lang="ko-KR" altLang="en-US" sz="1200" b="0">
                <a:latin typeface="+mn-ea"/>
                <a:ea typeface="+mn-ea"/>
              </a:rPr>
              <a:t>입출력 형태에 따른 </a:t>
            </a:r>
            <a:r>
              <a:rPr lang="en-US" altLang="ko-KR" sz="1200" b="0">
                <a:latin typeface="+mn-ea"/>
                <a:ea typeface="+mn-ea"/>
              </a:rPr>
              <a:t>RNN </a:t>
            </a:r>
            <a:r>
              <a:rPr lang="ko-KR" altLang="en-US" sz="1200" b="0">
                <a:latin typeface="+mn-ea"/>
                <a:ea typeface="+mn-ea"/>
              </a:rPr>
              <a:t>구조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FAE6D40-4FFA-F3B2-B416-A2A285C34171}"/>
              </a:ext>
            </a:extLst>
          </p:cNvPr>
          <p:cNvGrpSpPr/>
          <p:nvPr/>
        </p:nvGrpSpPr>
        <p:grpSpPr>
          <a:xfrm>
            <a:off x="1216998" y="2056612"/>
            <a:ext cx="7416763" cy="3262058"/>
            <a:chOff x="1216998" y="2056612"/>
            <a:chExt cx="7416763" cy="32620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128A98-047D-4680-8B0A-EA4A5167158A}"/>
                </a:ext>
              </a:extLst>
            </p:cNvPr>
            <p:cNvSpPr txBox="1"/>
            <p:nvPr/>
          </p:nvSpPr>
          <p:spPr>
            <a:xfrm>
              <a:off x="1216998" y="2056613"/>
              <a:ext cx="1204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+mn-ea"/>
                  <a:ea typeface="+mn-ea"/>
                </a:rPr>
                <a:t>&lt;</a:t>
              </a:r>
              <a:r>
                <a:rPr lang="ko-KR" altLang="en-US" sz="1200">
                  <a:latin typeface="+mn-ea"/>
                  <a:ea typeface="+mn-ea"/>
                </a:rPr>
                <a:t>기본구조</a:t>
              </a:r>
              <a:r>
                <a:rPr lang="en-US" altLang="ko-KR" sz="1200">
                  <a:latin typeface="+mn-ea"/>
                  <a:ea typeface="+mn-ea"/>
                </a:rPr>
                <a:t>&gt;</a:t>
              </a:r>
              <a:endParaRPr lang="ko-KR" altLang="en-US" sz="1200">
                <a:latin typeface="+mn-ea"/>
                <a:ea typeface="+mn-ea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9C515DB-ACE8-7829-E126-65075A692578}"/>
                </a:ext>
              </a:extLst>
            </p:cNvPr>
            <p:cNvGrpSpPr/>
            <p:nvPr/>
          </p:nvGrpSpPr>
          <p:grpSpPr>
            <a:xfrm>
              <a:off x="1447079" y="2408238"/>
              <a:ext cx="1009102" cy="2347574"/>
              <a:chOff x="490539" y="2397650"/>
              <a:chExt cx="1009102" cy="234757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B2300A2-F2E1-45F9-3B2A-86FED7E4E663}"/>
                  </a:ext>
                </a:extLst>
              </p:cNvPr>
              <p:cNvSpPr/>
              <p:nvPr/>
            </p:nvSpPr>
            <p:spPr>
              <a:xfrm>
                <a:off x="712180" y="2397650"/>
                <a:ext cx="304800" cy="677862"/>
              </a:xfrm>
              <a:prstGeom prst="rect">
                <a:avLst/>
              </a:prstGeom>
              <a:solidFill>
                <a:srgbClr val="C9DAF8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r>
                  <a:rPr lang="en-US" sz="1600" b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/>
                  </a:rPr>
                  <a:t>y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6FC85D-1CBA-9C35-B57D-AC25FCEA19E9}"/>
                  </a:ext>
                </a:extLst>
              </p:cNvPr>
              <p:cNvSpPr/>
              <p:nvPr/>
            </p:nvSpPr>
            <p:spPr>
              <a:xfrm>
                <a:off x="710213" y="4067362"/>
                <a:ext cx="304800" cy="677862"/>
              </a:xfrm>
              <a:prstGeom prst="rect">
                <a:avLst/>
              </a:prstGeom>
              <a:solidFill>
                <a:srgbClr val="F4CCCC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r>
                  <a:rPr lang="en-US" sz="1600" b="0">
                    <a:solidFill>
                      <a:sysClr val="windowText" lastClr="000000"/>
                    </a:solidFill>
                    <a:latin typeface="+mn-lt"/>
                    <a:ea typeface="+mn-ea"/>
                    <a:cs typeface="Arial"/>
                  </a:rPr>
                  <a:t>x</a:t>
                </a:r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CEE6CC24-6B7C-C373-D30C-EC5DBCFF00BC}"/>
                  </a:ext>
                </a:extLst>
              </p:cNvPr>
              <p:cNvCxnSpPr>
                <a:stCxn id="9" idx="0"/>
                <a:endCxn id="8" idx="2"/>
              </p:cNvCxnSpPr>
              <p:nvPr/>
            </p:nvCxnSpPr>
            <p:spPr>
              <a:xfrm flipV="1">
                <a:off x="862613" y="3801111"/>
                <a:ext cx="46" cy="266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31F5D6FA-704E-851C-AA33-3936DF2E011D}"/>
                  </a:ext>
                </a:extLst>
              </p:cNvPr>
              <p:cNvCxnSpPr>
                <a:cxnSpLocks/>
                <a:stCxn id="8" idx="0"/>
                <a:endCxn id="6" idx="2"/>
              </p:cNvCxnSpPr>
              <p:nvPr/>
            </p:nvCxnSpPr>
            <p:spPr>
              <a:xfrm flipV="1">
                <a:off x="862659" y="3075512"/>
                <a:ext cx="1921" cy="266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950CE78-38FC-8363-0DBF-1F979B45B85B}"/>
                  </a:ext>
                </a:extLst>
              </p:cNvPr>
              <p:cNvSpPr/>
              <p:nvPr/>
            </p:nvSpPr>
            <p:spPr>
              <a:xfrm>
                <a:off x="490539" y="3341763"/>
                <a:ext cx="744240" cy="459348"/>
              </a:xfrm>
              <a:prstGeom prst="rect">
                <a:avLst/>
              </a:prstGeom>
              <a:solidFill>
                <a:srgbClr val="38761D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r>
                  <a:rPr lang="en-US" sz="1600" b="0">
                    <a:solidFill>
                      <a:schemeClr val="bg1"/>
                    </a:solidFill>
                    <a:latin typeface="+mn-lt"/>
                    <a:ea typeface="+mn-ea"/>
                    <a:cs typeface="Arial"/>
                  </a:rPr>
                  <a:t>RNN</a:t>
                </a:r>
              </a:p>
            </p:txBody>
          </p:sp>
          <p:sp>
            <p:nvSpPr>
              <p:cNvPr id="34" name="화살표: 원형 33">
                <a:extLst>
                  <a:ext uri="{FF2B5EF4-FFF2-40B4-BE49-F238E27FC236}">
                    <a16:creationId xmlns:a16="http://schemas.microsoft.com/office/drawing/2014/main" id="{24255A2E-3AC6-F2BB-BD3B-5532289116B9}"/>
                  </a:ext>
                </a:extLst>
              </p:cNvPr>
              <p:cNvSpPr/>
              <p:nvPr/>
            </p:nvSpPr>
            <p:spPr>
              <a:xfrm rot="5400000">
                <a:off x="1080889" y="3297269"/>
                <a:ext cx="307778" cy="529727"/>
              </a:xfrm>
              <a:prstGeom prst="circularArrow">
                <a:avLst>
                  <a:gd name="adj1" fmla="val 4285"/>
                  <a:gd name="adj2" fmla="val 1142319"/>
                  <a:gd name="adj3" fmla="val 20525536"/>
                  <a:gd name="adj4" fmla="val 10800000"/>
                  <a:gd name="adj5" fmla="val 9341"/>
                </a:avLst>
              </a:pr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BAA7238-32DA-05AE-8A78-0171B38BFA55}"/>
                </a:ext>
              </a:extLst>
            </p:cNvPr>
            <p:cNvGrpSpPr/>
            <p:nvPr/>
          </p:nvGrpSpPr>
          <p:grpSpPr>
            <a:xfrm>
              <a:off x="2857498" y="2056612"/>
              <a:ext cx="1600202" cy="3262058"/>
              <a:chOff x="2857498" y="2056612"/>
              <a:chExt cx="1600202" cy="3262058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B5DDDF9C-F461-37E5-2AB5-A2799F137BFC}"/>
                  </a:ext>
                </a:extLst>
              </p:cNvPr>
              <p:cNvSpPr/>
              <p:nvPr/>
            </p:nvSpPr>
            <p:spPr>
              <a:xfrm>
                <a:off x="2986087" y="2336031"/>
                <a:ext cx="1343025" cy="2521719"/>
              </a:xfrm>
              <a:prstGeom prst="roundRect">
                <a:avLst/>
              </a:prstGeom>
              <a:solidFill>
                <a:srgbClr val="F3F3F3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D9FA92F-C42E-BAE4-F577-E16DB10E7DB2}"/>
                  </a:ext>
                </a:extLst>
              </p:cNvPr>
              <p:cNvSpPr/>
              <p:nvPr/>
            </p:nvSpPr>
            <p:spPr>
              <a:xfrm>
                <a:off x="3162300" y="2483235"/>
                <a:ext cx="247650" cy="527868"/>
              </a:xfrm>
              <a:prstGeom prst="rect">
                <a:avLst/>
              </a:prstGeom>
              <a:solidFill>
                <a:srgbClr val="C9DAF8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2A1C392-84A3-99BB-1CC5-FCCAF6F2F377}"/>
                  </a:ext>
                </a:extLst>
              </p:cNvPr>
              <p:cNvSpPr/>
              <p:nvPr/>
            </p:nvSpPr>
            <p:spPr>
              <a:xfrm>
                <a:off x="3162300" y="4152338"/>
                <a:ext cx="247650" cy="527868"/>
              </a:xfrm>
              <a:prstGeom prst="rect">
                <a:avLst/>
              </a:prstGeom>
              <a:solidFill>
                <a:srgbClr val="F4CCCC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DF3E618-FC5C-9BED-8F27-323AAC9A612D}"/>
                  </a:ext>
                </a:extLst>
              </p:cNvPr>
              <p:cNvSpPr/>
              <p:nvPr/>
            </p:nvSpPr>
            <p:spPr>
              <a:xfrm>
                <a:off x="3533775" y="2483235"/>
                <a:ext cx="247650" cy="527868"/>
              </a:xfrm>
              <a:prstGeom prst="rect">
                <a:avLst/>
              </a:prstGeom>
              <a:solidFill>
                <a:srgbClr val="C9DAF8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83B8933-B7C1-A2BB-51B5-F5A8DFCD22C6}"/>
                  </a:ext>
                </a:extLst>
              </p:cNvPr>
              <p:cNvSpPr/>
              <p:nvPr/>
            </p:nvSpPr>
            <p:spPr>
              <a:xfrm>
                <a:off x="3905250" y="2483235"/>
                <a:ext cx="247650" cy="527868"/>
              </a:xfrm>
              <a:prstGeom prst="rect">
                <a:avLst/>
              </a:prstGeom>
              <a:solidFill>
                <a:srgbClr val="C9DAF8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67ACC63-8F31-B882-EC32-F647533E196B}"/>
                  </a:ext>
                </a:extLst>
              </p:cNvPr>
              <p:cNvSpPr/>
              <p:nvPr/>
            </p:nvSpPr>
            <p:spPr>
              <a:xfrm>
                <a:off x="3162300" y="3317786"/>
                <a:ext cx="247650" cy="527868"/>
              </a:xfrm>
              <a:prstGeom prst="rect">
                <a:avLst/>
              </a:prstGeom>
              <a:solidFill>
                <a:srgbClr val="D8EAD3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C251FD5-1352-C080-1B52-F0B84D3BFDF5}"/>
                  </a:ext>
                </a:extLst>
              </p:cNvPr>
              <p:cNvSpPr/>
              <p:nvPr/>
            </p:nvSpPr>
            <p:spPr>
              <a:xfrm>
                <a:off x="3533775" y="3317786"/>
                <a:ext cx="247650" cy="527868"/>
              </a:xfrm>
              <a:prstGeom prst="rect">
                <a:avLst/>
              </a:prstGeom>
              <a:solidFill>
                <a:srgbClr val="D8EAD3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BA78AE1-32DA-09BA-232E-FF0E9F6CB64A}"/>
                  </a:ext>
                </a:extLst>
              </p:cNvPr>
              <p:cNvSpPr/>
              <p:nvPr/>
            </p:nvSpPr>
            <p:spPr>
              <a:xfrm>
                <a:off x="3905250" y="3317786"/>
                <a:ext cx="247650" cy="527868"/>
              </a:xfrm>
              <a:prstGeom prst="rect">
                <a:avLst/>
              </a:prstGeom>
              <a:solidFill>
                <a:srgbClr val="D8EAD3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E4B2D5F-F336-0D3F-E160-CF4ECEFA6B16}"/>
                  </a:ext>
                </a:extLst>
              </p:cNvPr>
              <p:cNvCxnSpPr>
                <a:stCxn id="41" idx="0"/>
                <a:endCxn id="37" idx="2"/>
              </p:cNvCxnSpPr>
              <p:nvPr/>
            </p:nvCxnSpPr>
            <p:spPr>
              <a:xfrm flipV="1">
                <a:off x="3286125" y="3011103"/>
                <a:ext cx="0" cy="306683"/>
              </a:xfrm>
              <a:prstGeom prst="straightConnector1">
                <a:avLst/>
              </a:prstGeom>
              <a:ln>
                <a:solidFill>
                  <a:srgbClr val="2155C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605D5FB-3AE1-4D9F-B560-C15B24D48877}"/>
                  </a:ext>
                </a:extLst>
              </p:cNvPr>
              <p:cNvCxnSpPr>
                <a:cxnSpLocks/>
                <a:stCxn id="42" idx="0"/>
                <a:endCxn id="39" idx="2"/>
              </p:cNvCxnSpPr>
              <p:nvPr/>
            </p:nvCxnSpPr>
            <p:spPr>
              <a:xfrm flipV="1">
                <a:off x="3657600" y="3011103"/>
                <a:ext cx="0" cy="306683"/>
              </a:xfrm>
              <a:prstGeom prst="straightConnector1">
                <a:avLst/>
              </a:prstGeom>
              <a:ln>
                <a:solidFill>
                  <a:srgbClr val="2155C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E3C305A5-41D3-BD8D-A6DD-A66B2851559C}"/>
                  </a:ext>
                </a:extLst>
              </p:cNvPr>
              <p:cNvCxnSpPr>
                <a:cxnSpLocks/>
                <a:stCxn id="43" idx="0"/>
                <a:endCxn id="40" idx="2"/>
              </p:cNvCxnSpPr>
              <p:nvPr/>
            </p:nvCxnSpPr>
            <p:spPr>
              <a:xfrm flipV="1">
                <a:off x="4029075" y="3011103"/>
                <a:ext cx="0" cy="306683"/>
              </a:xfrm>
              <a:prstGeom prst="straightConnector1">
                <a:avLst/>
              </a:prstGeom>
              <a:ln>
                <a:solidFill>
                  <a:srgbClr val="2155C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5CE65697-D135-196F-B630-2C91267C12BE}"/>
                  </a:ext>
                </a:extLst>
              </p:cNvPr>
              <p:cNvCxnSpPr>
                <a:cxnSpLocks/>
                <a:stCxn id="41" idx="3"/>
                <a:endCxn id="42" idx="1"/>
              </p:cNvCxnSpPr>
              <p:nvPr/>
            </p:nvCxnSpPr>
            <p:spPr>
              <a:xfrm>
                <a:off x="3409950" y="3581720"/>
                <a:ext cx="123825" cy="0"/>
              </a:xfrm>
              <a:prstGeom prst="straightConnector1">
                <a:avLst/>
              </a:prstGeom>
              <a:ln>
                <a:solidFill>
                  <a:srgbClr val="64885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44FE96D5-87C3-B60D-DB0F-96FE822E596A}"/>
                  </a:ext>
                </a:extLst>
              </p:cNvPr>
              <p:cNvCxnSpPr>
                <a:cxnSpLocks/>
                <a:endCxn id="43" idx="1"/>
              </p:cNvCxnSpPr>
              <p:nvPr/>
            </p:nvCxnSpPr>
            <p:spPr>
              <a:xfrm>
                <a:off x="3781425" y="3581720"/>
                <a:ext cx="123825" cy="0"/>
              </a:xfrm>
              <a:prstGeom prst="straightConnector1">
                <a:avLst/>
              </a:prstGeom>
              <a:ln>
                <a:solidFill>
                  <a:srgbClr val="64885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FFC1FCB-83C3-59D5-D1D6-BC0103E380F6}"/>
                  </a:ext>
                </a:extLst>
              </p:cNvPr>
              <p:cNvCxnSpPr>
                <a:cxnSpLocks/>
                <a:stCxn id="38" idx="0"/>
                <a:endCxn id="41" idx="2"/>
              </p:cNvCxnSpPr>
              <p:nvPr/>
            </p:nvCxnSpPr>
            <p:spPr>
              <a:xfrm flipV="1">
                <a:off x="3286125" y="3845654"/>
                <a:ext cx="0" cy="306684"/>
              </a:xfrm>
              <a:prstGeom prst="straightConnector1">
                <a:avLst/>
              </a:prstGeom>
              <a:ln>
                <a:solidFill>
                  <a:srgbClr val="B80A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B27C76-2766-8A18-F2AC-9ABD4D45892F}"/>
                  </a:ext>
                </a:extLst>
              </p:cNvPr>
              <p:cNvSpPr txBox="1"/>
              <p:nvPr/>
            </p:nvSpPr>
            <p:spPr>
              <a:xfrm>
                <a:off x="3055444" y="2056612"/>
                <a:ext cx="12043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+mn-ea"/>
                    <a:ea typeface="+mn-ea"/>
                  </a:rPr>
                  <a:t>One to many</a:t>
                </a:r>
                <a:endParaRPr lang="ko-KR" altLang="en-US" sz="1200">
                  <a:latin typeface="+mn-ea"/>
                  <a:ea typeface="+mn-ea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DFD718B-3D93-3D9E-C30D-117888D3C8F4}"/>
                  </a:ext>
                </a:extLst>
              </p:cNvPr>
              <p:cNvSpPr txBox="1"/>
              <p:nvPr/>
            </p:nvSpPr>
            <p:spPr>
              <a:xfrm>
                <a:off x="2857498" y="4857005"/>
                <a:ext cx="16002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0">
                    <a:latin typeface="+mn-ea"/>
                    <a:ea typeface="+mn-ea"/>
                  </a:rPr>
                  <a:t>&lt;</a:t>
                </a:r>
                <a:r>
                  <a:rPr lang="ko-KR" altLang="en-US" sz="1200" b="0">
                    <a:latin typeface="+mn-ea"/>
                    <a:ea typeface="+mn-ea"/>
                  </a:rPr>
                  <a:t>사진설명 붙이기</a:t>
                </a:r>
                <a:r>
                  <a:rPr lang="en-US" altLang="ko-KR" sz="1200" b="0">
                    <a:latin typeface="+mn-ea"/>
                    <a:ea typeface="+mn-ea"/>
                  </a:rPr>
                  <a:t>&gt;</a:t>
                </a:r>
              </a:p>
              <a:p>
                <a:pPr algn="ctr"/>
                <a:r>
                  <a:rPr lang="ko-KR" altLang="en-US" sz="1200" b="0" err="1">
                    <a:latin typeface="+mn-ea"/>
                    <a:ea typeface="+mn-ea"/>
                  </a:rPr>
                  <a:t>사진→단어들</a:t>
                </a:r>
                <a:endParaRPr lang="ko-KR" altLang="en-US" sz="1200" b="0">
                  <a:latin typeface="+mn-ea"/>
                  <a:ea typeface="+mn-ea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DD2629C-7F14-1B0D-4039-9226C32C3271}"/>
                </a:ext>
              </a:extLst>
            </p:cNvPr>
            <p:cNvGrpSpPr/>
            <p:nvPr/>
          </p:nvGrpSpPr>
          <p:grpSpPr>
            <a:xfrm>
              <a:off x="4623376" y="2056612"/>
              <a:ext cx="1600202" cy="3262058"/>
              <a:chOff x="2857498" y="2056612"/>
              <a:chExt cx="1600202" cy="3262058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9B0E9F75-8C64-8762-3A14-E7CF8DA6D8EB}"/>
                  </a:ext>
                </a:extLst>
              </p:cNvPr>
              <p:cNvSpPr/>
              <p:nvPr/>
            </p:nvSpPr>
            <p:spPr>
              <a:xfrm>
                <a:off x="2986087" y="2336031"/>
                <a:ext cx="1343025" cy="2521719"/>
              </a:xfrm>
              <a:prstGeom prst="roundRect">
                <a:avLst/>
              </a:prstGeom>
              <a:solidFill>
                <a:srgbClr val="F3F3F3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A9249A3-5FE8-09FB-EAD8-464A664EB2F6}"/>
                  </a:ext>
                </a:extLst>
              </p:cNvPr>
              <p:cNvSpPr/>
              <p:nvPr/>
            </p:nvSpPr>
            <p:spPr>
              <a:xfrm>
                <a:off x="3162300" y="4152338"/>
                <a:ext cx="247650" cy="527868"/>
              </a:xfrm>
              <a:prstGeom prst="rect">
                <a:avLst/>
              </a:prstGeom>
              <a:solidFill>
                <a:srgbClr val="F4CCCC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9FBB51DD-B8E0-F7BC-45E9-5E32054519CD}"/>
                  </a:ext>
                </a:extLst>
              </p:cNvPr>
              <p:cNvSpPr/>
              <p:nvPr/>
            </p:nvSpPr>
            <p:spPr>
              <a:xfrm>
                <a:off x="3905250" y="2483235"/>
                <a:ext cx="247650" cy="527868"/>
              </a:xfrm>
              <a:prstGeom prst="rect">
                <a:avLst/>
              </a:prstGeom>
              <a:solidFill>
                <a:srgbClr val="C9DAF8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35836342-52E0-200E-B8AB-296CE9549B01}"/>
                  </a:ext>
                </a:extLst>
              </p:cNvPr>
              <p:cNvSpPr/>
              <p:nvPr/>
            </p:nvSpPr>
            <p:spPr>
              <a:xfrm>
                <a:off x="3162300" y="3317786"/>
                <a:ext cx="247650" cy="527868"/>
              </a:xfrm>
              <a:prstGeom prst="rect">
                <a:avLst/>
              </a:prstGeom>
              <a:solidFill>
                <a:srgbClr val="D8EAD3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439279B-4F09-CD46-FD96-EF670DBF5845}"/>
                  </a:ext>
                </a:extLst>
              </p:cNvPr>
              <p:cNvSpPr/>
              <p:nvPr/>
            </p:nvSpPr>
            <p:spPr>
              <a:xfrm>
                <a:off x="3533775" y="3317786"/>
                <a:ext cx="247650" cy="527868"/>
              </a:xfrm>
              <a:prstGeom prst="rect">
                <a:avLst/>
              </a:prstGeom>
              <a:solidFill>
                <a:srgbClr val="D8EAD3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2913C6F-704E-4A36-15AD-3514F5155446}"/>
                  </a:ext>
                </a:extLst>
              </p:cNvPr>
              <p:cNvSpPr/>
              <p:nvPr/>
            </p:nvSpPr>
            <p:spPr>
              <a:xfrm>
                <a:off x="3905250" y="3317786"/>
                <a:ext cx="247650" cy="527868"/>
              </a:xfrm>
              <a:prstGeom prst="rect">
                <a:avLst/>
              </a:prstGeom>
              <a:solidFill>
                <a:srgbClr val="D8EAD3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87313545-7B53-B2F4-97A2-62A4FD6D527C}"/>
                  </a:ext>
                </a:extLst>
              </p:cNvPr>
              <p:cNvCxnSpPr>
                <a:cxnSpLocks/>
                <a:stCxn id="75" idx="0"/>
                <a:endCxn id="72" idx="2"/>
              </p:cNvCxnSpPr>
              <p:nvPr/>
            </p:nvCxnSpPr>
            <p:spPr>
              <a:xfrm flipV="1">
                <a:off x="4029075" y="3011103"/>
                <a:ext cx="0" cy="306683"/>
              </a:xfrm>
              <a:prstGeom prst="straightConnector1">
                <a:avLst/>
              </a:prstGeom>
              <a:ln>
                <a:solidFill>
                  <a:srgbClr val="2155C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D5F2DDEB-E877-3BBD-E9B3-293BE9E5347E}"/>
                  </a:ext>
                </a:extLst>
              </p:cNvPr>
              <p:cNvCxnSpPr>
                <a:cxnSpLocks/>
                <a:stCxn id="73" idx="3"/>
                <a:endCxn id="74" idx="1"/>
              </p:cNvCxnSpPr>
              <p:nvPr/>
            </p:nvCxnSpPr>
            <p:spPr>
              <a:xfrm>
                <a:off x="3409950" y="3581720"/>
                <a:ext cx="123825" cy="0"/>
              </a:xfrm>
              <a:prstGeom prst="straightConnector1">
                <a:avLst/>
              </a:prstGeom>
              <a:ln>
                <a:solidFill>
                  <a:srgbClr val="64885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65B488C4-AC77-2DC1-4409-B5489A642532}"/>
                  </a:ext>
                </a:extLst>
              </p:cNvPr>
              <p:cNvCxnSpPr>
                <a:cxnSpLocks/>
                <a:endCxn id="75" idx="1"/>
              </p:cNvCxnSpPr>
              <p:nvPr/>
            </p:nvCxnSpPr>
            <p:spPr>
              <a:xfrm>
                <a:off x="3781425" y="3581720"/>
                <a:ext cx="123825" cy="0"/>
              </a:xfrm>
              <a:prstGeom prst="straightConnector1">
                <a:avLst/>
              </a:prstGeom>
              <a:ln>
                <a:solidFill>
                  <a:srgbClr val="64885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CB34D026-5D42-2270-84D7-147A8FC0E9F3}"/>
                  </a:ext>
                </a:extLst>
              </p:cNvPr>
              <p:cNvCxnSpPr>
                <a:cxnSpLocks/>
                <a:stCxn id="70" idx="0"/>
                <a:endCxn id="73" idx="2"/>
              </p:cNvCxnSpPr>
              <p:nvPr/>
            </p:nvCxnSpPr>
            <p:spPr>
              <a:xfrm flipV="1">
                <a:off x="3286125" y="3845654"/>
                <a:ext cx="0" cy="306684"/>
              </a:xfrm>
              <a:prstGeom prst="straightConnector1">
                <a:avLst/>
              </a:prstGeom>
              <a:ln>
                <a:solidFill>
                  <a:srgbClr val="B80A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0928209-DA11-7753-2A02-92A8EA05C0C6}"/>
                  </a:ext>
                </a:extLst>
              </p:cNvPr>
              <p:cNvSpPr txBox="1"/>
              <p:nvPr/>
            </p:nvSpPr>
            <p:spPr>
              <a:xfrm>
                <a:off x="3055444" y="2056612"/>
                <a:ext cx="12043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+mn-ea"/>
                    <a:ea typeface="+mn-ea"/>
                  </a:rPr>
                  <a:t>Many</a:t>
                </a:r>
                <a:r>
                  <a:rPr lang="ko-KR" altLang="en-US" sz="1200">
                    <a:latin typeface="+mn-ea"/>
                    <a:ea typeface="+mn-ea"/>
                  </a:rPr>
                  <a:t> </a:t>
                </a:r>
                <a:r>
                  <a:rPr lang="en-US" altLang="ko-KR" sz="1200">
                    <a:latin typeface="+mn-ea"/>
                    <a:ea typeface="+mn-ea"/>
                  </a:rPr>
                  <a:t>to</a:t>
                </a:r>
                <a:r>
                  <a:rPr lang="ko-KR" altLang="en-US" sz="1200">
                    <a:latin typeface="+mn-ea"/>
                    <a:ea typeface="+mn-ea"/>
                  </a:rPr>
                  <a:t> </a:t>
                </a:r>
                <a:r>
                  <a:rPr lang="en-US" altLang="ko-KR" sz="1200">
                    <a:latin typeface="+mn-ea"/>
                    <a:ea typeface="+mn-ea"/>
                  </a:rPr>
                  <a:t>one</a:t>
                </a:r>
                <a:endParaRPr lang="ko-KR" altLang="en-US" sz="1200">
                  <a:latin typeface="+mn-ea"/>
                  <a:ea typeface="+mn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289465F-F97F-0C7E-75BB-4D3C17447E45}"/>
                  </a:ext>
                </a:extLst>
              </p:cNvPr>
              <p:cNvSpPr txBox="1"/>
              <p:nvPr/>
            </p:nvSpPr>
            <p:spPr>
              <a:xfrm>
                <a:off x="2857498" y="4857005"/>
                <a:ext cx="16002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0">
                    <a:latin typeface="+mn-ea"/>
                    <a:ea typeface="+mn-ea"/>
                  </a:rPr>
                  <a:t>&lt;</a:t>
                </a:r>
                <a:r>
                  <a:rPr lang="ko-KR" altLang="en-US" sz="1200" b="0">
                    <a:latin typeface="+mn-ea"/>
                    <a:ea typeface="+mn-ea"/>
                  </a:rPr>
                  <a:t>감성분석</a:t>
                </a:r>
                <a:r>
                  <a:rPr lang="en-US" altLang="ko-KR" sz="1200" b="0">
                    <a:latin typeface="+mn-ea"/>
                    <a:ea typeface="+mn-ea"/>
                  </a:rPr>
                  <a:t>&gt;</a:t>
                </a:r>
              </a:p>
              <a:p>
                <a:pPr algn="ctr"/>
                <a:r>
                  <a:rPr lang="ko-KR" altLang="en-US" sz="1200" b="0" err="1">
                    <a:latin typeface="+mn-ea"/>
                    <a:ea typeface="+mn-ea"/>
                  </a:rPr>
                  <a:t>단어들→감성점수</a:t>
                </a:r>
                <a:endParaRPr lang="ko-KR" altLang="en-US" sz="1200" b="0">
                  <a:latin typeface="+mn-ea"/>
                  <a:ea typeface="+mn-ea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4276023-28B6-68BE-CC8F-C8598494372D}"/>
                  </a:ext>
                </a:extLst>
              </p:cNvPr>
              <p:cNvSpPr/>
              <p:nvPr/>
            </p:nvSpPr>
            <p:spPr>
              <a:xfrm>
                <a:off x="3533775" y="4152337"/>
                <a:ext cx="247650" cy="527868"/>
              </a:xfrm>
              <a:prstGeom prst="rect">
                <a:avLst/>
              </a:prstGeom>
              <a:solidFill>
                <a:srgbClr val="F4CCCC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3A58B44-F728-F742-DE04-52CF76C80BB3}"/>
                  </a:ext>
                </a:extLst>
              </p:cNvPr>
              <p:cNvSpPr/>
              <p:nvPr/>
            </p:nvSpPr>
            <p:spPr>
              <a:xfrm>
                <a:off x="3905250" y="4152336"/>
                <a:ext cx="247650" cy="527868"/>
              </a:xfrm>
              <a:prstGeom prst="rect">
                <a:avLst/>
              </a:prstGeom>
              <a:solidFill>
                <a:srgbClr val="F4CCCC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10D9AE8E-FC45-95D8-305A-0C7957587B84}"/>
                  </a:ext>
                </a:extLst>
              </p:cNvPr>
              <p:cNvCxnSpPr>
                <a:cxnSpLocks/>
                <a:stCxn id="84" idx="0"/>
                <a:endCxn id="74" idx="2"/>
              </p:cNvCxnSpPr>
              <p:nvPr/>
            </p:nvCxnSpPr>
            <p:spPr>
              <a:xfrm flipV="1">
                <a:off x="3657600" y="3845654"/>
                <a:ext cx="0" cy="306683"/>
              </a:xfrm>
              <a:prstGeom prst="straightConnector1">
                <a:avLst/>
              </a:prstGeom>
              <a:ln>
                <a:solidFill>
                  <a:srgbClr val="B80A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567AB1C8-10D4-9C40-8B93-E8423C18D0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9075" y="3845654"/>
                <a:ext cx="0" cy="306683"/>
              </a:xfrm>
              <a:prstGeom prst="straightConnector1">
                <a:avLst/>
              </a:prstGeom>
              <a:ln>
                <a:solidFill>
                  <a:srgbClr val="B80A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D7A512F2-9F8D-C910-52A5-2ACCA13586FE}"/>
                </a:ext>
              </a:extLst>
            </p:cNvPr>
            <p:cNvGrpSpPr/>
            <p:nvPr/>
          </p:nvGrpSpPr>
          <p:grpSpPr>
            <a:xfrm>
              <a:off x="6523675" y="2060259"/>
              <a:ext cx="2110086" cy="3241639"/>
              <a:chOff x="6523675" y="2060259"/>
              <a:chExt cx="2110086" cy="3241639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489D255D-1A18-6FA7-FBAB-446D82017BCA}"/>
                  </a:ext>
                </a:extLst>
              </p:cNvPr>
              <p:cNvSpPr/>
              <p:nvPr/>
            </p:nvSpPr>
            <p:spPr>
              <a:xfrm>
                <a:off x="6523675" y="2319259"/>
                <a:ext cx="2110086" cy="2521719"/>
              </a:xfrm>
              <a:prstGeom prst="roundRect">
                <a:avLst/>
              </a:prstGeom>
              <a:solidFill>
                <a:srgbClr val="F3F3F3"/>
              </a:solidFill>
              <a:ln w="9525">
                <a:noFill/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Arial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3756C41-2929-0FEA-6A6B-6F01614501B9}"/>
                  </a:ext>
                </a:extLst>
              </p:cNvPr>
              <p:cNvSpPr/>
              <p:nvPr/>
            </p:nvSpPr>
            <p:spPr>
              <a:xfrm>
                <a:off x="8197842" y="2466463"/>
                <a:ext cx="247650" cy="527868"/>
              </a:xfrm>
              <a:prstGeom prst="rect">
                <a:avLst/>
              </a:prstGeom>
              <a:solidFill>
                <a:srgbClr val="C9DAF8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40E4A48C-47C5-80A5-30B7-6FC9E10BAFCE}"/>
                  </a:ext>
                </a:extLst>
              </p:cNvPr>
              <p:cNvSpPr/>
              <p:nvPr/>
            </p:nvSpPr>
            <p:spPr>
              <a:xfrm>
                <a:off x="7083418" y="4135566"/>
                <a:ext cx="247650" cy="527868"/>
              </a:xfrm>
              <a:prstGeom prst="rect">
                <a:avLst/>
              </a:prstGeom>
              <a:solidFill>
                <a:srgbClr val="F4CCCC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29FA5C83-AFB4-F96F-4276-CE0B079621CA}"/>
                  </a:ext>
                </a:extLst>
              </p:cNvPr>
              <p:cNvSpPr/>
              <p:nvPr/>
            </p:nvSpPr>
            <p:spPr>
              <a:xfrm>
                <a:off x="7454893" y="2466463"/>
                <a:ext cx="247650" cy="527868"/>
              </a:xfrm>
              <a:prstGeom prst="rect">
                <a:avLst/>
              </a:prstGeom>
              <a:solidFill>
                <a:srgbClr val="C9DAF8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5C9BA07-3F04-9279-5267-3627F55CB2D7}"/>
                  </a:ext>
                </a:extLst>
              </p:cNvPr>
              <p:cNvSpPr/>
              <p:nvPr/>
            </p:nvSpPr>
            <p:spPr>
              <a:xfrm>
                <a:off x="7826368" y="2466463"/>
                <a:ext cx="247650" cy="527868"/>
              </a:xfrm>
              <a:prstGeom prst="rect">
                <a:avLst/>
              </a:prstGeom>
              <a:solidFill>
                <a:srgbClr val="C9DAF8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D754B4BF-0BEC-1AB2-FD4B-3553F2CABEA0}"/>
                  </a:ext>
                </a:extLst>
              </p:cNvPr>
              <p:cNvSpPr/>
              <p:nvPr/>
            </p:nvSpPr>
            <p:spPr>
              <a:xfrm>
                <a:off x="7083418" y="3301014"/>
                <a:ext cx="247650" cy="527868"/>
              </a:xfrm>
              <a:prstGeom prst="rect">
                <a:avLst/>
              </a:prstGeom>
              <a:solidFill>
                <a:srgbClr val="D8EAD3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B5EFE5B-29DE-970B-DAB1-AFF1830839CD}"/>
                  </a:ext>
                </a:extLst>
              </p:cNvPr>
              <p:cNvSpPr/>
              <p:nvPr/>
            </p:nvSpPr>
            <p:spPr>
              <a:xfrm>
                <a:off x="7454893" y="3301014"/>
                <a:ext cx="247650" cy="527868"/>
              </a:xfrm>
              <a:prstGeom prst="rect">
                <a:avLst/>
              </a:prstGeom>
              <a:solidFill>
                <a:srgbClr val="D8EAD3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4F65CCEB-146A-AA25-ECB3-E12E9F623E48}"/>
                  </a:ext>
                </a:extLst>
              </p:cNvPr>
              <p:cNvSpPr/>
              <p:nvPr/>
            </p:nvSpPr>
            <p:spPr>
              <a:xfrm>
                <a:off x="7826368" y="3301014"/>
                <a:ext cx="247650" cy="527868"/>
              </a:xfrm>
              <a:prstGeom prst="rect">
                <a:avLst/>
              </a:prstGeom>
              <a:solidFill>
                <a:srgbClr val="D8EAD3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E71E7596-7552-F555-012F-915FB014C713}"/>
                  </a:ext>
                </a:extLst>
              </p:cNvPr>
              <p:cNvCxnSpPr>
                <a:cxnSpLocks/>
                <a:stCxn id="111" idx="0"/>
                <a:endCxn id="92" idx="2"/>
              </p:cNvCxnSpPr>
              <p:nvPr/>
            </p:nvCxnSpPr>
            <p:spPr>
              <a:xfrm flipH="1" flipV="1">
                <a:off x="8321667" y="2994331"/>
                <a:ext cx="1" cy="306683"/>
              </a:xfrm>
              <a:prstGeom prst="straightConnector1">
                <a:avLst/>
              </a:prstGeom>
              <a:ln>
                <a:solidFill>
                  <a:srgbClr val="2155C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406F8215-54EF-B08B-0C73-6F9872D370F9}"/>
                  </a:ext>
                </a:extLst>
              </p:cNvPr>
              <p:cNvCxnSpPr>
                <a:cxnSpLocks/>
                <a:stCxn id="97" idx="0"/>
                <a:endCxn id="94" idx="2"/>
              </p:cNvCxnSpPr>
              <p:nvPr/>
            </p:nvCxnSpPr>
            <p:spPr>
              <a:xfrm flipV="1">
                <a:off x="7578718" y="2994331"/>
                <a:ext cx="0" cy="306683"/>
              </a:xfrm>
              <a:prstGeom prst="straightConnector1">
                <a:avLst/>
              </a:prstGeom>
              <a:ln>
                <a:solidFill>
                  <a:srgbClr val="2155C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44E4238-9B97-7EED-419D-8B34E8301D78}"/>
                  </a:ext>
                </a:extLst>
              </p:cNvPr>
              <p:cNvCxnSpPr>
                <a:cxnSpLocks/>
                <a:stCxn id="98" idx="0"/>
                <a:endCxn id="95" idx="2"/>
              </p:cNvCxnSpPr>
              <p:nvPr/>
            </p:nvCxnSpPr>
            <p:spPr>
              <a:xfrm flipV="1">
                <a:off x="7950193" y="2994331"/>
                <a:ext cx="0" cy="306683"/>
              </a:xfrm>
              <a:prstGeom prst="straightConnector1">
                <a:avLst/>
              </a:prstGeom>
              <a:ln>
                <a:solidFill>
                  <a:srgbClr val="2155C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CADF9B97-0D17-7D4C-3B32-5F9075CE43AE}"/>
                  </a:ext>
                </a:extLst>
              </p:cNvPr>
              <p:cNvCxnSpPr>
                <a:cxnSpLocks/>
                <a:stCxn id="96" idx="3"/>
                <a:endCxn id="97" idx="1"/>
              </p:cNvCxnSpPr>
              <p:nvPr/>
            </p:nvCxnSpPr>
            <p:spPr>
              <a:xfrm>
                <a:off x="7331068" y="3564948"/>
                <a:ext cx="123825" cy="0"/>
              </a:xfrm>
              <a:prstGeom prst="straightConnector1">
                <a:avLst/>
              </a:prstGeom>
              <a:ln>
                <a:solidFill>
                  <a:srgbClr val="64885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175873D3-CF07-F469-495A-21D0532C61F9}"/>
                  </a:ext>
                </a:extLst>
              </p:cNvPr>
              <p:cNvCxnSpPr>
                <a:cxnSpLocks/>
                <a:endCxn id="98" idx="1"/>
              </p:cNvCxnSpPr>
              <p:nvPr/>
            </p:nvCxnSpPr>
            <p:spPr>
              <a:xfrm>
                <a:off x="7702543" y="3564948"/>
                <a:ext cx="123825" cy="0"/>
              </a:xfrm>
              <a:prstGeom prst="straightConnector1">
                <a:avLst/>
              </a:prstGeom>
              <a:ln>
                <a:solidFill>
                  <a:srgbClr val="64885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>
                <a:extLst>
                  <a:ext uri="{FF2B5EF4-FFF2-40B4-BE49-F238E27FC236}">
                    <a16:creationId xmlns:a16="http://schemas.microsoft.com/office/drawing/2014/main" id="{CCFED77B-3D74-14CF-D5DE-17437AA8E0AF}"/>
                  </a:ext>
                </a:extLst>
              </p:cNvPr>
              <p:cNvCxnSpPr>
                <a:cxnSpLocks/>
                <a:stCxn id="93" idx="0"/>
                <a:endCxn id="96" idx="2"/>
              </p:cNvCxnSpPr>
              <p:nvPr/>
            </p:nvCxnSpPr>
            <p:spPr>
              <a:xfrm flipV="1">
                <a:off x="7207243" y="3828882"/>
                <a:ext cx="0" cy="306684"/>
              </a:xfrm>
              <a:prstGeom prst="straightConnector1">
                <a:avLst/>
              </a:prstGeom>
              <a:ln>
                <a:solidFill>
                  <a:srgbClr val="B80A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A37B1A3-AF15-117B-A329-37582772E9CD}"/>
                  </a:ext>
                </a:extLst>
              </p:cNvPr>
              <p:cNvSpPr txBox="1"/>
              <p:nvPr/>
            </p:nvSpPr>
            <p:spPr>
              <a:xfrm>
                <a:off x="6886605" y="2060259"/>
                <a:ext cx="1427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+mn-ea"/>
                    <a:ea typeface="+mn-ea"/>
                  </a:rPr>
                  <a:t>Many to many</a:t>
                </a:r>
                <a:endParaRPr lang="ko-KR" altLang="en-US" sz="1200">
                  <a:latin typeface="+mn-ea"/>
                  <a:ea typeface="+mn-ea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0BD5438-DB99-41BD-5787-7E89B3560A26}"/>
                  </a:ext>
                </a:extLst>
              </p:cNvPr>
              <p:cNvSpPr txBox="1"/>
              <p:nvPr/>
            </p:nvSpPr>
            <p:spPr>
              <a:xfrm>
                <a:off x="6778616" y="4840233"/>
                <a:ext cx="16002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0">
                    <a:latin typeface="+mn-ea"/>
                    <a:ea typeface="+mn-ea"/>
                  </a:rPr>
                  <a:t>&lt;</a:t>
                </a:r>
                <a:r>
                  <a:rPr lang="ko-KR" altLang="en-US" sz="1200" b="0">
                    <a:latin typeface="+mn-ea"/>
                    <a:ea typeface="+mn-ea"/>
                  </a:rPr>
                  <a:t>번역</a:t>
                </a:r>
                <a:r>
                  <a:rPr lang="en-US" altLang="ko-KR" sz="1200" b="0">
                    <a:latin typeface="+mn-ea"/>
                    <a:ea typeface="+mn-ea"/>
                  </a:rPr>
                  <a:t>&gt;</a:t>
                </a:r>
              </a:p>
              <a:p>
                <a:pPr algn="ctr"/>
                <a:r>
                  <a:rPr lang="ko-KR" altLang="en-US" sz="1200" b="0" err="1">
                    <a:latin typeface="+mn-ea"/>
                    <a:ea typeface="+mn-ea"/>
                  </a:rPr>
                  <a:t>단어들→단어들</a:t>
                </a:r>
                <a:endParaRPr lang="ko-KR" altLang="en-US" sz="1200" b="0">
                  <a:latin typeface="+mn-ea"/>
                  <a:ea typeface="+mn-ea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F9C0ED82-E13A-0E49-CA1C-79434E60C1C9}"/>
                  </a:ext>
                </a:extLst>
              </p:cNvPr>
              <p:cNvSpPr/>
              <p:nvPr/>
            </p:nvSpPr>
            <p:spPr>
              <a:xfrm>
                <a:off x="6712152" y="3301014"/>
                <a:ext cx="247650" cy="527868"/>
              </a:xfrm>
              <a:prstGeom prst="rect">
                <a:avLst/>
              </a:prstGeom>
              <a:solidFill>
                <a:srgbClr val="D8EAD3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DC9D5E34-EA09-A585-8B39-172DC922A1D4}"/>
                  </a:ext>
                </a:extLst>
              </p:cNvPr>
              <p:cNvSpPr/>
              <p:nvPr/>
            </p:nvSpPr>
            <p:spPr>
              <a:xfrm>
                <a:off x="8197843" y="3301014"/>
                <a:ext cx="247650" cy="527868"/>
              </a:xfrm>
              <a:prstGeom prst="rect">
                <a:avLst/>
              </a:prstGeom>
              <a:solidFill>
                <a:srgbClr val="D8EAD3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785C3220-7038-D2FE-499A-9C6D044199A0}"/>
                  </a:ext>
                </a:extLst>
              </p:cNvPr>
              <p:cNvCxnSpPr>
                <a:cxnSpLocks/>
                <a:stCxn id="98" idx="3"/>
                <a:endCxn id="111" idx="1"/>
              </p:cNvCxnSpPr>
              <p:nvPr/>
            </p:nvCxnSpPr>
            <p:spPr>
              <a:xfrm>
                <a:off x="8074018" y="3564948"/>
                <a:ext cx="123825" cy="0"/>
              </a:xfrm>
              <a:prstGeom prst="straightConnector1">
                <a:avLst/>
              </a:prstGeom>
              <a:ln>
                <a:solidFill>
                  <a:srgbClr val="64885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>
                <a:extLst>
                  <a:ext uri="{FF2B5EF4-FFF2-40B4-BE49-F238E27FC236}">
                    <a16:creationId xmlns:a16="http://schemas.microsoft.com/office/drawing/2014/main" id="{D090276F-7BDE-1F8B-3113-97DE50771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9802" y="3564948"/>
                <a:ext cx="123616" cy="0"/>
              </a:xfrm>
              <a:prstGeom prst="straightConnector1">
                <a:avLst/>
              </a:prstGeom>
              <a:ln>
                <a:solidFill>
                  <a:srgbClr val="64885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28358DD5-B78E-0262-1483-AE0B52ED2FBD}"/>
                  </a:ext>
                </a:extLst>
              </p:cNvPr>
              <p:cNvSpPr/>
              <p:nvPr/>
            </p:nvSpPr>
            <p:spPr>
              <a:xfrm>
                <a:off x="6716204" y="4135566"/>
                <a:ext cx="247650" cy="527868"/>
              </a:xfrm>
              <a:prstGeom prst="rect">
                <a:avLst/>
              </a:prstGeom>
              <a:solidFill>
                <a:srgbClr val="F4CCCC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07044107-FDDF-1AC2-D202-365A8772F5D3}"/>
                  </a:ext>
                </a:extLst>
              </p:cNvPr>
              <p:cNvSpPr/>
              <p:nvPr/>
            </p:nvSpPr>
            <p:spPr>
              <a:xfrm>
                <a:off x="7454892" y="4135566"/>
                <a:ext cx="247650" cy="527868"/>
              </a:xfrm>
              <a:prstGeom prst="rect">
                <a:avLst/>
              </a:prstGeom>
              <a:solidFill>
                <a:srgbClr val="F4CCCC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lIns="90000" tIns="46800" rIns="90000" bIns="46800" rtlCol="0" anchor="ctr"/>
              <a:lstStyle/>
              <a:p>
                <a:pPr marL="0" indent="0" algn="ctr">
                  <a:lnSpc>
                    <a:spcPct val="120000"/>
                  </a:lnSpc>
                  <a:buFont typeface="Wingdings"/>
                  <a:buNone/>
                  <a:tabLst>
                    <a:tab pos="95250" algn="l"/>
                  </a:tabLst>
                </a:pPr>
                <a:endParaRPr lang="en-US" sz="1600" b="0">
                  <a:solidFill>
                    <a:sysClr val="windowText" lastClr="000000"/>
                  </a:solidFill>
                  <a:latin typeface="+mn-lt"/>
                  <a:ea typeface="+mn-ea"/>
                  <a:cs typeface="Arial"/>
                </a:endParaRPr>
              </a:p>
            </p:txBody>
          </p: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DE61E59D-5B90-B543-4D2C-54E6B196CF99}"/>
                  </a:ext>
                </a:extLst>
              </p:cNvPr>
              <p:cNvCxnSpPr>
                <a:cxnSpLocks/>
                <a:stCxn id="115" idx="0"/>
                <a:endCxn id="107" idx="2"/>
              </p:cNvCxnSpPr>
              <p:nvPr/>
            </p:nvCxnSpPr>
            <p:spPr>
              <a:xfrm flipH="1" flipV="1">
                <a:off x="6835977" y="3828882"/>
                <a:ext cx="4052" cy="306684"/>
              </a:xfrm>
              <a:prstGeom prst="straightConnector1">
                <a:avLst/>
              </a:prstGeom>
              <a:ln>
                <a:solidFill>
                  <a:srgbClr val="B80A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FD80AEE6-33EC-4C23-C830-845823A275DB}"/>
                  </a:ext>
                </a:extLst>
              </p:cNvPr>
              <p:cNvCxnSpPr>
                <a:cxnSpLocks/>
                <a:stCxn id="116" idx="0"/>
                <a:endCxn id="97" idx="2"/>
              </p:cNvCxnSpPr>
              <p:nvPr/>
            </p:nvCxnSpPr>
            <p:spPr>
              <a:xfrm flipV="1">
                <a:off x="7578717" y="3828882"/>
                <a:ext cx="1" cy="306684"/>
              </a:xfrm>
              <a:prstGeom prst="straightConnector1">
                <a:avLst/>
              </a:prstGeom>
              <a:ln>
                <a:solidFill>
                  <a:srgbClr val="B80A0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3926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77ED6-1A5B-58EA-1140-0CFB914F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13BE5AA-32FF-2026-B5B4-FDFF897130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(1/5)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97F42B-393D-630A-E8D9-E50B41F3D3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/>
              <a:t>인코더</a:t>
            </a:r>
            <a:r>
              <a:rPr lang="en-US" altLang="ko-KR"/>
              <a:t>-</a:t>
            </a:r>
            <a:r>
              <a:rPr lang="ko-KR" altLang="en-US" err="1"/>
              <a:t>디코더</a:t>
            </a:r>
            <a:r>
              <a:rPr lang="ko-KR" altLang="en-US"/>
              <a:t> 멀티</a:t>
            </a:r>
            <a:r>
              <a:rPr lang="en-US" altLang="ko-KR"/>
              <a:t>-</a:t>
            </a:r>
            <a:r>
              <a:rPr lang="ko-KR" altLang="en-US"/>
              <a:t>헤드 </a:t>
            </a:r>
            <a:r>
              <a:rPr lang="ko-KR" altLang="en-US" err="1"/>
              <a:t>어텐션의</a:t>
            </a:r>
            <a:r>
              <a:rPr lang="ko-KR" altLang="en-US"/>
              <a:t> 연산은 </a:t>
            </a:r>
            <a:r>
              <a:rPr kumimoji="0" lang="ko-KR" altLang="en-US" b="0" err="1">
                <a:latin typeface="+mn-ea"/>
              </a:rPr>
              <a:t>디코더의</a:t>
            </a:r>
            <a:r>
              <a:rPr kumimoji="0" lang="ko-KR" altLang="en-US" b="0">
                <a:latin typeface="+mn-ea"/>
              </a:rPr>
              <a:t> </a:t>
            </a:r>
            <a:r>
              <a:rPr kumimoji="0" lang="ko-KR" altLang="en-US" b="0" err="1">
                <a:latin typeface="+mn-ea"/>
              </a:rPr>
              <a:t>어텐션</a:t>
            </a:r>
            <a:r>
              <a:rPr kumimoji="0" lang="ko-KR" altLang="en-US" b="0">
                <a:latin typeface="+mn-ea"/>
              </a:rPr>
              <a:t> </a:t>
            </a:r>
            <a:r>
              <a:rPr kumimoji="0" lang="ko-KR" altLang="en-US" b="0" err="1">
                <a:latin typeface="+mn-ea"/>
              </a:rPr>
              <a:t>행렬로부터</a:t>
            </a:r>
            <a:r>
              <a:rPr kumimoji="0" lang="ko-KR" altLang="en-US" b="0">
                <a:latin typeface="+mn-ea"/>
              </a:rPr>
              <a:t> 쿼리 행렬을</a:t>
            </a:r>
            <a:r>
              <a:rPr kumimoji="0" lang="en-US" altLang="ko-KR" b="0">
                <a:latin typeface="+mn-ea"/>
              </a:rPr>
              <a:t>, </a:t>
            </a:r>
            <a:r>
              <a:rPr kumimoji="0" lang="ko-KR" altLang="en-US" b="0">
                <a:latin typeface="+mn-ea"/>
              </a:rPr>
              <a:t>인코더의 </a:t>
            </a:r>
            <a:r>
              <a:rPr kumimoji="0" lang="ko-KR" altLang="en-US" b="0" err="1">
                <a:latin typeface="+mn-ea"/>
              </a:rPr>
              <a:t>행렬로부터</a:t>
            </a:r>
            <a:r>
              <a:rPr kumimoji="0" lang="ko-KR" altLang="en-US" b="0">
                <a:latin typeface="+mn-ea"/>
              </a:rPr>
              <a:t> 키와 </a:t>
            </a:r>
            <a:r>
              <a:rPr kumimoji="0" lang="ko-KR" altLang="en-US" b="0" err="1">
                <a:latin typeface="+mn-ea"/>
              </a:rPr>
              <a:t>벨류를</a:t>
            </a:r>
            <a:r>
              <a:rPr kumimoji="0" lang="ko-KR" altLang="en-US" b="0">
                <a:latin typeface="+mn-ea"/>
              </a:rPr>
              <a:t> </a:t>
            </a:r>
            <a:r>
              <a:rPr lang="ko-KR" altLang="en-US">
                <a:latin typeface="+mn-ea"/>
              </a:rPr>
              <a:t>사용함</a:t>
            </a:r>
            <a:r>
              <a:rPr lang="en-US" altLang="ko-KR">
                <a:latin typeface="+mn-ea"/>
              </a:rPr>
              <a:t>. </a:t>
            </a:r>
            <a:r>
              <a:rPr kumimoji="0" lang="ko-KR" altLang="en-US" b="0" err="1">
                <a:latin typeface="+mn-ea"/>
              </a:rPr>
              <a:t>어텐션</a:t>
            </a:r>
            <a:r>
              <a:rPr kumimoji="0" lang="ko-KR" altLang="en-US" b="0">
                <a:latin typeface="+mn-ea"/>
              </a:rPr>
              <a:t> 계산 방식은 동일하게 </a:t>
            </a:r>
            <a:r>
              <a:rPr kumimoji="0" lang="ko-KR" altLang="en-US" b="0" err="1">
                <a:latin typeface="+mn-ea"/>
              </a:rPr>
              <a:t>스케일드</a:t>
            </a:r>
            <a:r>
              <a:rPr kumimoji="0" lang="ko-KR" altLang="en-US" b="0">
                <a:latin typeface="+mn-ea"/>
              </a:rPr>
              <a:t> 닷</a:t>
            </a:r>
            <a:r>
              <a:rPr kumimoji="0" lang="en-US" altLang="ko-KR" b="0">
                <a:latin typeface="+mn-ea"/>
              </a:rPr>
              <a:t>-</a:t>
            </a:r>
            <a:r>
              <a:rPr kumimoji="0" lang="ko-KR" altLang="en-US" b="0">
                <a:latin typeface="+mn-ea"/>
              </a:rPr>
              <a:t>프로덕트 </a:t>
            </a:r>
            <a:r>
              <a:rPr kumimoji="0" lang="ko-KR" altLang="en-US" b="0" err="1">
                <a:latin typeface="+mn-ea"/>
              </a:rPr>
              <a:t>어텐션을</a:t>
            </a:r>
            <a:r>
              <a:rPr kumimoji="0" lang="ko-KR" altLang="en-US" b="0">
                <a:latin typeface="+mn-ea"/>
              </a:rPr>
              <a:t> 사용함</a:t>
            </a:r>
            <a:r>
              <a:rPr kumimoji="0" lang="en-US" altLang="ko-KR" b="0">
                <a:latin typeface="+mn-ea"/>
              </a:rPr>
              <a:t>.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6A884ED-6366-3441-CC9B-A2F34503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085374-A38B-8B0A-E29F-37F4AEE4F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E3C8B6AF-9484-492C-4A1A-D17060F1D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359" y="1524637"/>
                <a:ext cx="8274961" cy="94987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1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쿼리 행렬과 키 행렬 간의 내적</a:t>
                </a:r>
                <a:r>
                  <a:rPr kumimoji="0" lang="en-US" altLang="ko-KR" b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kumimoji="0" lang="en-US" altLang="ko-KR" b="0" dirty="0">
                            <a:latin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ko-KR" b="0">
                    <a:latin typeface="+mn-ea"/>
                  </a:rPr>
                  <a:t>)</a:t>
                </a:r>
                <a:r>
                  <a:rPr kumimoji="0" lang="ko-KR" altLang="en-US" b="0">
                    <a:latin typeface="+mn-ea"/>
                  </a:rPr>
                  <a:t>을 계산하고 유사도 값을 산출함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2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쿼리 행렬과 키 행렬 간의 내적</a:t>
                </a:r>
                <a:r>
                  <a:rPr kumimoji="0" lang="en-US" altLang="ko-KR" b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kumimoji="0" lang="en-US" altLang="ko-KR" b="0" dirty="0">
                            <a:latin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ko-KR" b="0">
                    <a:latin typeface="+mn-ea"/>
                  </a:rPr>
                  <a:t>)</a:t>
                </a:r>
                <a:r>
                  <a:rPr kumimoji="0" lang="ko-KR" altLang="en-US" b="0">
                    <a:latin typeface="+mn-ea"/>
                  </a:rPr>
                  <a:t>를 키 행렬의 차원의 제곱근</a:t>
                </a:r>
                <a:r>
                  <a:rPr kumimoji="0" lang="en-US" altLang="ko-KR" b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kumimoji="0" lang="en-US" altLang="ko-KR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  <m:sub>
                        <m:r>
                          <a:rPr kumimoji="0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altLang="ko-KR" b="0">
                    <a:latin typeface="+mn-ea"/>
                  </a:rPr>
                  <a:t>)</a:t>
                </a:r>
                <a:r>
                  <a:rPr kumimoji="0" lang="ko-KR" altLang="en-US" b="0">
                    <a:latin typeface="+mn-ea"/>
                  </a:rPr>
                  <a:t>로 나눔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3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스코어 행렬에 </a:t>
                </a:r>
                <a:r>
                  <a:rPr kumimoji="0" lang="en-US" altLang="ko-KR" b="0" err="1">
                    <a:latin typeface="+mn-ea"/>
                  </a:rPr>
                  <a:t>softmax</a:t>
                </a:r>
                <a:r>
                  <a:rPr kumimoji="0" lang="en-US" altLang="ko-KR" b="0">
                    <a:latin typeface="+mn-ea"/>
                  </a:rPr>
                  <a:t> </a:t>
                </a:r>
                <a:r>
                  <a:rPr kumimoji="0" lang="ko-KR" altLang="en-US" b="0">
                    <a:latin typeface="+mn-ea"/>
                  </a:rPr>
                  <a:t>함수를 적용해 </a:t>
                </a:r>
                <a:r>
                  <a:rPr kumimoji="0" lang="ko-KR" altLang="en-US" b="0" err="1">
                    <a:latin typeface="+mn-ea"/>
                  </a:rPr>
                  <a:t>정규화함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kumimoji="0" lang="en-US" altLang="ko-KR">
                    <a:latin typeface="+mn-ea"/>
                  </a:rPr>
                  <a:t>4</a:t>
                </a:r>
                <a:r>
                  <a:rPr kumimoji="0" lang="ko-KR" altLang="en-US">
                    <a:latin typeface="+mn-ea"/>
                  </a:rPr>
                  <a:t>단계 </a:t>
                </a:r>
                <a:r>
                  <a:rPr kumimoji="0" lang="en-US" altLang="ko-KR">
                    <a:latin typeface="+mn-ea"/>
                  </a:rPr>
                  <a:t>: </a:t>
                </a:r>
                <a:r>
                  <a:rPr kumimoji="0" lang="ko-KR" altLang="en-US" b="0">
                    <a:latin typeface="+mn-ea"/>
                  </a:rPr>
                  <a:t>스코어 행렬에 </a:t>
                </a:r>
                <a:r>
                  <a:rPr kumimoji="0" lang="ko-KR" altLang="en-US" b="0" err="1">
                    <a:latin typeface="+mn-ea"/>
                  </a:rPr>
                  <a:t>밸류</a:t>
                </a:r>
                <a:r>
                  <a:rPr kumimoji="0" lang="ko-KR" altLang="en-US" b="0">
                    <a:latin typeface="+mn-ea"/>
                  </a:rPr>
                  <a:t> 행렬을 곱해 </a:t>
                </a:r>
                <a:r>
                  <a:rPr kumimoji="0" lang="ko-KR" altLang="en-US" err="1">
                    <a:solidFill>
                      <a:srgbClr val="0000FF"/>
                    </a:solidFill>
                    <a:latin typeface="+mn-ea"/>
                  </a:rPr>
                  <a:t>어텐션</a:t>
                </a:r>
                <a:r>
                  <a:rPr kumimoji="0" lang="ko-KR" altLang="en-US">
                    <a:solidFill>
                      <a:srgbClr val="0000FF"/>
                    </a:solidFill>
                    <a:latin typeface="+mn-ea"/>
                  </a:rPr>
                  <a:t> 행렬 </a:t>
                </a:r>
                <a:r>
                  <a:rPr kumimoji="0" lang="en-US" altLang="ko-KR">
                    <a:solidFill>
                      <a:srgbClr val="0000FF"/>
                    </a:solidFill>
                    <a:latin typeface="+mn-ea"/>
                  </a:rPr>
                  <a:t>Z</a:t>
                </a:r>
                <a:r>
                  <a:rPr kumimoji="0" lang="ko-KR" altLang="en-US" b="0">
                    <a:latin typeface="+mn-ea"/>
                  </a:rPr>
                  <a:t>를 산출함</a:t>
                </a:r>
                <a:r>
                  <a:rPr kumimoji="0" lang="en-US" altLang="ko-KR" b="0"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E3C8B6AF-9484-492C-4A1A-D17060F1D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59" y="1524637"/>
                <a:ext cx="8274961" cy="949875"/>
              </a:xfrm>
              <a:prstGeom prst="rect">
                <a:avLst/>
              </a:prstGeom>
              <a:blipFill>
                <a:blip r:embed="rId3"/>
                <a:stretch>
                  <a:fillRect l="-295"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A5DCC268-4EDE-653A-E14C-3D713F48A753}"/>
              </a:ext>
            </a:extLst>
          </p:cNvPr>
          <p:cNvGrpSpPr/>
          <p:nvPr/>
        </p:nvGrpSpPr>
        <p:grpSpPr>
          <a:xfrm>
            <a:off x="452500" y="2794000"/>
            <a:ext cx="8112173" cy="2355725"/>
            <a:chOff x="452500" y="2794000"/>
            <a:chExt cx="8112173" cy="23557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3B136-D2CA-7362-0AE1-D1D847FE7C41}"/>
                </a:ext>
              </a:extLst>
            </p:cNvPr>
            <p:cNvSpPr/>
            <p:nvPr/>
          </p:nvSpPr>
          <p:spPr bwMode="auto">
            <a:xfrm>
              <a:off x="6851605" y="3422824"/>
              <a:ext cx="975525" cy="17269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행렬곱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A69381-D9D2-17AE-7421-AD6A8BBF2A0E}"/>
                </a:ext>
              </a:extLst>
            </p:cNvPr>
            <p:cNvSpPr/>
            <p:nvPr/>
          </p:nvSpPr>
          <p:spPr bwMode="auto">
            <a:xfrm>
              <a:off x="5182412" y="3422825"/>
              <a:ext cx="1078478" cy="960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Softmax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5EDE0B3-711A-D022-70F8-C5B656402473}"/>
                </a:ext>
              </a:extLst>
            </p:cNvPr>
            <p:cNvSpPr/>
            <p:nvPr/>
          </p:nvSpPr>
          <p:spPr bwMode="auto">
            <a:xfrm>
              <a:off x="3682368" y="3422825"/>
              <a:ext cx="1024354" cy="960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8DFDBB-3528-7F07-B712-C03305453160}"/>
                </a:ext>
              </a:extLst>
            </p:cNvPr>
            <p:cNvSpPr/>
            <p:nvPr/>
          </p:nvSpPr>
          <p:spPr bwMode="auto">
            <a:xfrm>
              <a:off x="2104224" y="3422825"/>
              <a:ext cx="1027474" cy="9609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b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행렬곱</a:t>
              </a:r>
              <a:endParaRPr lang="ko-KR" altLang="en-US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38A0723-C52C-FB22-1678-762A34F2F987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4706722" y="3903279"/>
              <a:ext cx="47569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CE09DC8-4FF1-DF59-461F-99D9E0F73BAF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3131698" y="3903279"/>
              <a:ext cx="55067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F6A2850-9FBE-D10C-E2BD-68F9ADAC885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260890" y="3903279"/>
              <a:ext cx="59071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7C7FC4D-600A-7EC8-6EBA-B27D70DEF870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flipV="1">
              <a:off x="1628534" y="4751731"/>
              <a:ext cx="5223071" cy="18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941D458-706B-AA80-4D00-1132DE98B118}"/>
                </a:ext>
              </a:extLst>
            </p:cNvPr>
            <p:cNvCxnSpPr>
              <a:cxnSpLocks/>
            </p:cNvCxnSpPr>
            <p:nvPr/>
          </p:nvCxnSpPr>
          <p:spPr>
            <a:xfrm>
              <a:off x="1628534" y="3644297"/>
              <a:ext cx="45934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C3FC5E-43E7-56F0-4DAF-BA8AA92AA6FF}"/>
                </a:ext>
              </a:extLst>
            </p:cNvPr>
            <p:cNvSpPr txBox="1"/>
            <p:nvPr/>
          </p:nvSpPr>
          <p:spPr>
            <a:xfrm>
              <a:off x="452500" y="3419254"/>
              <a:ext cx="117603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(</a:t>
              </a:r>
              <a:r>
                <a:rPr lang="ko-KR" altLang="en-US" err="1">
                  <a:latin typeface="+mn-ea"/>
                  <a:ea typeface="+mn-ea"/>
                </a:rPr>
                <a:t>디코더</a:t>
              </a:r>
              <a:r>
                <a:rPr lang="en-US" altLang="ko-KR">
                  <a:latin typeface="+mn-ea"/>
                  <a:ea typeface="+mn-ea"/>
                </a:rPr>
                <a:t>)Q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5B4990-8670-1009-323B-CE140C805B5C}"/>
                </a:ext>
              </a:extLst>
            </p:cNvPr>
            <p:cNvSpPr txBox="1"/>
            <p:nvPr/>
          </p:nvSpPr>
          <p:spPr>
            <a:xfrm>
              <a:off x="452500" y="3952031"/>
              <a:ext cx="117603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(</a:t>
              </a:r>
              <a:r>
                <a:rPr lang="ko-KR" altLang="en-US">
                  <a:latin typeface="+mn-ea"/>
                  <a:ea typeface="+mn-ea"/>
                </a:rPr>
                <a:t>인코더</a:t>
              </a:r>
              <a:r>
                <a:rPr lang="en-US" altLang="ko-KR">
                  <a:latin typeface="+mn-ea"/>
                  <a:ea typeface="+mn-ea"/>
                </a:rPr>
                <a:t>)K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D74E99-6209-C45D-E03C-1DE12B0D9A75}"/>
                </a:ext>
              </a:extLst>
            </p:cNvPr>
            <p:cNvSpPr txBox="1"/>
            <p:nvPr/>
          </p:nvSpPr>
          <p:spPr>
            <a:xfrm>
              <a:off x="452500" y="4566634"/>
              <a:ext cx="117603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>
                  <a:latin typeface="+mn-ea"/>
                  <a:ea typeface="+mn-ea"/>
                </a:rPr>
                <a:t>(</a:t>
              </a:r>
              <a:r>
                <a:rPr lang="ko-KR" altLang="en-US">
                  <a:latin typeface="+mn-ea"/>
                  <a:ea typeface="+mn-ea"/>
                </a:rPr>
                <a:t>인코더</a:t>
              </a:r>
              <a:r>
                <a:rPr lang="en-US" altLang="ko-KR">
                  <a:latin typeface="+mn-ea"/>
                  <a:ea typeface="+mn-ea"/>
                </a:rPr>
                <a:t>)V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5" name="텍스트 개체 틀 2">
              <a:extLst>
                <a:ext uri="{FF2B5EF4-FFF2-40B4-BE49-F238E27FC236}">
                  <a16:creationId xmlns:a16="http://schemas.microsoft.com/office/drawing/2014/main" id="{59E4BAA8-E423-97A3-C03B-8B8E093D81DA}"/>
                </a:ext>
              </a:extLst>
            </p:cNvPr>
            <p:cNvSpPr txBox="1">
              <a:spLocks/>
            </p:cNvSpPr>
            <p:nvPr/>
          </p:nvSpPr>
          <p:spPr>
            <a:xfrm>
              <a:off x="2234822" y="2825324"/>
              <a:ext cx="766278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1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4B7F4E1E-DD6B-C7A8-9D14-59DB1C0CDFED}"/>
                </a:ext>
              </a:extLst>
            </p:cNvPr>
            <p:cNvCxnSpPr>
              <a:cxnSpLocks/>
            </p:cNvCxnSpPr>
            <p:nvPr/>
          </p:nvCxnSpPr>
          <p:spPr>
            <a:xfrm>
              <a:off x="1628534" y="4170669"/>
              <a:ext cx="45934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790D88A7-7541-C539-9622-A8322509ABBC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2794000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텍스트 개체 틀 2">
              <a:extLst>
                <a:ext uri="{FF2B5EF4-FFF2-40B4-BE49-F238E27FC236}">
                  <a16:creationId xmlns:a16="http://schemas.microsoft.com/office/drawing/2014/main" id="{D7E7C3CA-3292-2984-0A69-AD98D2142E2A}"/>
                </a:ext>
              </a:extLst>
            </p:cNvPr>
            <p:cNvSpPr txBox="1">
              <a:spLocks/>
            </p:cNvSpPr>
            <p:nvPr/>
          </p:nvSpPr>
          <p:spPr>
            <a:xfrm>
              <a:off x="6946981" y="2825324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4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21172C66-02C3-6CD0-F47D-34D6C01528B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7827130" y="4286275"/>
              <a:ext cx="2835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CCACAAB-3B3C-0243-02A2-9F085D8BAA81}"/>
                    </a:ext>
                  </a:extLst>
                </p:cNvPr>
                <p:cNvSpPr txBox="1"/>
                <p:nvPr/>
              </p:nvSpPr>
              <p:spPr>
                <a:xfrm>
                  <a:off x="8257519" y="4053888"/>
                  <a:ext cx="30715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CCACAAB-3B3C-0243-02A2-9F085D8BA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7519" y="4053888"/>
                  <a:ext cx="307154" cy="415498"/>
                </a:xfrm>
                <a:prstGeom prst="rect">
                  <a:avLst/>
                </a:prstGeom>
                <a:blipFill>
                  <a:blip r:embed="rId4"/>
                  <a:stretch>
                    <a:fillRect l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0BBD6465-FEA0-A36F-E7F1-DB9CE325B854}"/>
                </a:ext>
              </a:extLst>
            </p:cNvPr>
            <p:cNvCxnSpPr>
              <a:cxnSpLocks/>
            </p:cNvCxnSpPr>
            <p:nvPr/>
          </p:nvCxnSpPr>
          <p:spPr>
            <a:xfrm>
              <a:off x="6461760" y="2794000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EE2C5D0-6484-45B4-1E25-CB277AAC9647}"/>
                </a:ext>
              </a:extLst>
            </p:cNvPr>
            <p:cNvCxnSpPr>
              <a:cxnSpLocks/>
            </p:cNvCxnSpPr>
            <p:nvPr/>
          </p:nvCxnSpPr>
          <p:spPr>
            <a:xfrm>
              <a:off x="3407033" y="2794000"/>
              <a:ext cx="0" cy="23557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텍스트 개체 틀 2">
              <a:extLst>
                <a:ext uri="{FF2B5EF4-FFF2-40B4-BE49-F238E27FC236}">
                  <a16:creationId xmlns:a16="http://schemas.microsoft.com/office/drawing/2014/main" id="{2F8C272F-C9C8-F87E-C3CD-7527667BB9AF}"/>
                </a:ext>
              </a:extLst>
            </p:cNvPr>
            <p:cNvSpPr txBox="1">
              <a:spLocks/>
            </p:cNvSpPr>
            <p:nvPr/>
          </p:nvSpPr>
          <p:spPr>
            <a:xfrm>
              <a:off x="5329265" y="2825324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3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  <p:sp>
          <p:nvSpPr>
            <p:cNvPr id="121" name="텍스트 개체 틀 2">
              <a:extLst>
                <a:ext uri="{FF2B5EF4-FFF2-40B4-BE49-F238E27FC236}">
                  <a16:creationId xmlns:a16="http://schemas.microsoft.com/office/drawing/2014/main" id="{F064429B-2EB9-435E-7ABF-073E51CA2506}"/>
                </a:ext>
              </a:extLst>
            </p:cNvPr>
            <p:cNvSpPr txBox="1">
              <a:spLocks/>
            </p:cNvSpPr>
            <p:nvPr/>
          </p:nvSpPr>
          <p:spPr>
            <a:xfrm>
              <a:off x="3806235" y="2825324"/>
              <a:ext cx="784772" cy="295354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b="0">
                  <a:latin typeface="+mn-ea"/>
                </a:rPr>
                <a:t>2</a:t>
              </a:r>
              <a:r>
                <a:rPr kumimoji="0" lang="ko-KR" altLang="en-US" b="0">
                  <a:latin typeface="+mn-ea"/>
                </a:rPr>
                <a:t>단계</a:t>
              </a:r>
              <a:endParaRPr kumimoji="0" lang="en-US" altLang="ko-KR" b="0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82AE48-5B03-90E2-145E-0D6E05CE254C}"/>
                  </a:ext>
                </a:extLst>
              </p:cNvPr>
              <p:cNvSpPr txBox="1"/>
              <p:nvPr/>
            </p:nvSpPr>
            <p:spPr>
              <a:xfrm>
                <a:off x="3285398" y="5471265"/>
                <a:ext cx="3218217" cy="741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18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0"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kumimoji="0"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ko-KR" sz="1800" b="0">
                                          <a:latin typeface="Cambria Math" panose="02040503050406030204" pitchFamily="18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kumimoji="0" lang="en-US" altLang="ko-KR" sz="1800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kumimoji="0" lang="en-US" altLang="ko-KR" sz="1800" b="0" dirty="0">
                                      <a:latin typeface="+mn-ea"/>
                                    </a:rPr>
                                    <m:t>·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ko-KR" sz="18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kumimoji="0" lang="en-US" altLang="ko-KR" sz="1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ko-KR" sz="18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ko-KR" sz="1800" b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e>
                                <m:sub>
                                  <m:r>
                                    <a:rPr kumimoji="0" lang="en-US" altLang="ko-KR" sz="1800" b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kumimoji="0" lang="en-US" altLang="ko-KR" sz="1800" b="0" dirty="0">
                          <a:latin typeface="+mn-ea"/>
                        </a:rPr>
                        <m:t>·</m:t>
                      </m:r>
                      <m:sSub>
                        <m:sSubPr>
                          <m:ctrlPr>
                            <a:rPr kumimoji="0" lang="en-US" altLang="ko-KR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82AE48-5B03-90E2-145E-0D6E05CE2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398" y="5471265"/>
                <a:ext cx="3218217" cy="7417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569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(2/5)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표 39">
                <a:extLst>
                  <a:ext uri="{FF2B5EF4-FFF2-40B4-BE49-F238E27FC236}">
                    <a16:creationId xmlns:a16="http://schemas.microsoft.com/office/drawing/2014/main" id="{F598D6A7-75D9-454C-91A3-9D1B5E4798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8676" y="4150124"/>
              <a:ext cx="3473559" cy="137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93.1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61.1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44.3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5.28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36.8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66.9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61.5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4.6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4.86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78373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표 39">
                <a:extLst>
                  <a:ext uri="{FF2B5EF4-FFF2-40B4-BE49-F238E27FC236}">
                    <a16:creationId xmlns:a16="http://schemas.microsoft.com/office/drawing/2014/main" id="{F598D6A7-75D9-454C-91A3-9D1B5E4798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8676" y="4150124"/>
              <a:ext cx="3473559" cy="137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93.1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61.1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b="-4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44.3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5.28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t="-97826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36.8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t="-20222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66.9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t="-295652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61.5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4.6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4.86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3953" t="-404444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783732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39">
                <a:extLst>
                  <a:ext uri="{FF2B5EF4-FFF2-40B4-BE49-F238E27FC236}">
                    <a16:creationId xmlns:a16="http://schemas.microsoft.com/office/drawing/2014/main" id="{FD0072CA-189D-4B61-92D1-808DB51A3D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2081045"/>
                  </p:ext>
                </p:extLst>
              </p:nvPr>
            </p:nvGraphicFramePr>
            <p:xfrm>
              <a:off x="6335543" y="4226632"/>
              <a:ext cx="2723516" cy="13862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724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8.12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0.65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10.10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80.75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19.8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..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1227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39">
                <a:extLst>
                  <a:ext uri="{FF2B5EF4-FFF2-40B4-BE49-F238E27FC236}">
                    <a16:creationId xmlns:a16="http://schemas.microsoft.com/office/drawing/2014/main" id="{FD0072CA-189D-4B61-92D1-808DB51A3D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2081045"/>
                  </p:ext>
                </p:extLst>
              </p:nvPr>
            </p:nvGraphicFramePr>
            <p:xfrm>
              <a:off x="6335543" y="4226632"/>
              <a:ext cx="2723516" cy="13862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7241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8.12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0930" b="-4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0930" t="-102222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0.65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10.10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80.75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0930" t="-197826" b="-2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0930" t="-304444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7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19.8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..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0930" t="-395652" b="-1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1227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4BD4D257-5388-4521-804A-6980B764A758}"/>
              </a:ext>
            </a:extLst>
          </p:cNvPr>
          <p:cNvSpPr/>
          <p:nvPr/>
        </p:nvSpPr>
        <p:spPr>
          <a:xfrm>
            <a:off x="6392241" y="4234198"/>
            <a:ext cx="2115904" cy="1378640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890189A-C176-4C8D-B0B7-19D2CD84C38B}"/>
              </a:ext>
            </a:extLst>
          </p:cNvPr>
          <p:cNvCxnSpPr>
            <a:cxnSpLocks/>
          </p:cNvCxnSpPr>
          <p:nvPr/>
        </p:nvCxnSpPr>
        <p:spPr>
          <a:xfrm flipH="1">
            <a:off x="4052235" y="4830340"/>
            <a:ext cx="1198947" cy="91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텍스트 개체 틀 2">
                <a:extLst>
                  <a:ext uri="{FF2B5EF4-FFF2-40B4-BE49-F238E27FC236}">
                    <a16:creationId xmlns:a16="http://schemas.microsoft.com/office/drawing/2014/main" id="{EEED4FE0-FAE6-4A9D-A1B3-8C7E0A3C6D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7785" y="4474055"/>
                <a:ext cx="521611" cy="27700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22" name="텍스트 개체 틀 2">
                <a:extLst>
                  <a:ext uri="{FF2B5EF4-FFF2-40B4-BE49-F238E27FC236}">
                    <a16:creationId xmlns:a16="http://schemas.microsoft.com/office/drawing/2014/main" id="{EEED4FE0-FAE6-4A9D-A1B3-8C7E0A3C6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785" y="4474055"/>
                <a:ext cx="521611" cy="277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71A2C24-69BC-470A-A004-97026B7122BD}"/>
              </a:ext>
            </a:extLst>
          </p:cNvPr>
          <p:cNvSpPr txBox="1"/>
          <p:nvPr/>
        </p:nvSpPr>
        <p:spPr>
          <a:xfrm>
            <a:off x="5251182" y="4611279"/>
            <a:ext cx="12345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>
                <a:latin typeface="+mn-ea"/>
                <a:ea typeface="+mn-ea"/>
              </a:rPr>
              <a:t>쿼리 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Q</a:t>
            </a: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56" name="양쪽 대괄호 55">
            <a:extLst>
              <a:ext uri="{FF2B5EF4-FFF2-40B4-BE49-F238E27FC236}">
                <a16:creationId xmlns:a16="http://schemas.microsoft.com/office/drawing/2014/main" id="{248BEB3E-196E-4B7B-901E-5914D82A6C34}"/>
              </a:ext>
            </a:extLst>
          </p:cNvPr>
          <p:cNvSpPr/>
          <p:nvPr/>
        </p:nvSpPr>
        <p:spPr>
          <a:xfrm>
            <a:off x="1482635" y="4134518"/>
            <a:ext cx="2065020" cy="1394245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54C8FD46-5BA9-4F02-A926-D512456E2C17}"/>
              </a:ext>
            </a:extLst>
          </p:cNvPr>
          <p:cNvSpPr txBox="1">
            <a:spLocks/>
          </p:cNvSpPr>
          <p:nvPr/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b="0">
                <a:latin typeface="+mn-ea"/>
              </a:rPr>
              <a:t>인코더의 행렬을 </a:t>
            </a:r>
            <a:r>
              <a:rPr kumimoji="0" lang="en-US" altLang="ko-KR">
                <a:latin typeface="+mn-ea"/>
              </a:rPr>
              <a:t>R</a:t>
            </a:r>
            <a:r>
              <a:rPr kumimoji="0" lang="en-US" altLang="ko-KR" b="0">
                <a:latin typeface="+mn-ea"/>
              </a:rPr>
              <a:t>, </a:t>
            </a:r>
            <a:r>
              <a:rPr kumimoji="0" lang="ko-KR" altLang="en-US" b="0" err="1">
                <a:latin typeface="+mn-ea"/>
              </a:rPr>
              <a:t>마스킹된</a:t>
            </a:r>
            <a:r>
              <a:rPr kumimoji="0" lang="ko-KR" altLang="en-US" b="0">
                <a:latin typeface="+mn-ea"/>
              </a:rPr>
              <a:t> 멀티</a:t>
            </a:r>
            <a:r>
              <a:rPr kumimoji="0" lang="en-US" altLang="ko-KR" b="0">
                <a:latin typeface="+mn-ea"/>
              </a:rPr>
              <a:t>-</a:t>
            </a:r>
            <a:r>
              <a:rPr kumimoji="0" lang="ko-KR" altLang="en-US" b="0">
                <a:latin typeface="+mn-ea"/>
              </a:rPr>
              <a:t>헤드 셀프 </a:t>
            </a:r>
            <a:r>
              <a:rPr kumimoji="0" lang="ko-KR" altLang="en-US" b="0" err="1">
                <a:latin typeface="+mn-ea"/>
              </a:rPr>
              <a:t>어텐션의</a:t>
            </a:r>
            <a:r>
              <a:rPr kumimoji="0" lang="ko-KR" altLang="en-US" b="0">
                <a:latin typeface="+mn-ea"/>
              </a:rPr>
              <a:t> 결과로 나온 </a:t>
            </a:r>
            <a:r>
              <a:rPr kumimoji="0" lang="ko-KR" altLang="en-US" b="0" err="1">
                <a:latin typeface="+mn-ea"/>
              </a:rPr>
              <a:t>어텐션</a:t>
            </a:r>
            <a:r>
              <a:rPr kumimoji="0" lang="ko-KR" altLang="en-US" b="0">
                <a:latin typeface="+mn-ea"/>
              </a:rPr>
              <a:t> 행렬을 </a:t>
            </a:r>
            <a:r>
              <a:rPr kumimoji="0" lang="en-US" altLang="ko-KR">
                <a:latin typeface="+mn-ea"/>
              </a:rPr>
              <a:t>M</a:t>
            </a:r>
            <a:r>
              <a:rPr kumimoji="0" lang="ko-KR" altLang="en-US" b="0">
                <a:latin typeface="+mn-ea"/>
              </a:rPr>
              <a:t>이라고 정의함</a:t>
            </a:r>
            <a:r>
              <a:rPr kumimoji="0" lang="en-US" altLang="ko-KR" b="0">
                <a:latin typeface="+mn-ea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5FD459-E438-49D5-A9AC-7515295876EE}"/>
              </a:ext>
            </a:extLst>
          </p:cNvPr>
          <p:cNvSpPr txBox="1"/>
          <p:nvPr/>
        </p:nvSpPr>
        <p:spPr>
          <a:xfrm>
            <a:off x="1522581" y="3760634"/>
            <a:ext cx="196443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 err="1">
                <a:latin typeface="+mn-ea"/>
                <a:ea typeface="+mn-ea"/>
              </a:rPr>
              <a:t>어텐션</a:t>
            </a:r>
            <a:r>
              <a:rPr lang="ko-KR" altLang="en-US" sz="1200" b="0" u="sng">
                <a:latin typeface="+mn-ea"/>
                <a:ea typeface="+mn-ea"/>
              </a:rPr>
              <a:t> 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M</a:t>
            </a: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A8C169-A252-41E4-AE28-B72EE9631727}"/>
              </a:ext>
            </a:extLst>
          </p:cNvPr>
          <p:cNvSpPr txBox="1"/>
          <p:nvPr/>
        </p:nvSpPr>
        <p:spPr>
          <a:xfrm>
            <a:off x="1397855" y="1886386"/>
            <a:ext cx="211329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>
                <a:latin typeface="+mn-ea"/>
                <a:ea typeface="+mn-ea"/>
              </a:rPr>
              <a:t>인코더 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R</a:t>
            </a:r>
            <a:endParaRPr lang="ko-KR" altLang="en-US" sz="120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표 39">
                <a:extLst>
                  <a:ext uri="{FF2B5EF4-FFF2-40B4-BE49-F238E27FC236}">
                    <a16:creationId xmlns:a16="http://schemas.microsoft.com/office/drawing/2014/main" id="{0AB86EDC-E9BE-4CEE-A904-329379E2EF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2621" y="2344488"/>
              <a:ext cx="363026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10.33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11.89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31.4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22.1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10.14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87.1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63.6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14.24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83.1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표 39">
                <a:extLst>
                  <a:ext uri="{FF2B5EF4-FFF2-40B4-BE49-F238E27FC236}">
                    <a16:creationId xmlns:a16="http://schemas.microsoft.com/office/drawing/2014/main" id="{0AB86EDC-E9BE-4CEE-A904-329379E2EF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2621" y="2344488"/>
              <a:ext cx="363026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10.33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11.89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31.4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94186" t="-2000" b="-2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22.1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10.14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87.1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94186" t="-100000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ko-KR" altLang="en-US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63.6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14.24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4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4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83.1</a:t>
                          </a:r>
                          <a:endParaRPr lang="ko-KR" altLang="en-US" sz="14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94186" t="-20400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양쪽 대괄호 42">
            <a:extLst>
              <a:ext uri="{FF2B5EF4-FFF2-40B4-BE49-F238E27FC236}">
                <a16:creationId xmlns:a16="http://schemas.microsoft.com/office/drawing/2014/main" id="{47E58D35-132F-413B-B1CA-AF4E1F9F761B}"/>
              </a:ext>
            </a:extLst>
          </p:cNvPr>
          <p:cNvSpPr/>
          <p:nvPr/>
        </p:nvSpPr>
        <p:spPr>
          <a:xfrm>
            <a:off x="1456509" y="2302003"/>
            <a:ext cx="2216902" cy="1040170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표 39">
                <a:extLst>
                  <a:ext uri="{FF2B5EF4-FFF2-40B4-BE49-F238E27FC236}">
                    <a16:creationId xmlns:a16="http://schemas.microsoft.com/office/drawing/2014/main" id="{52B8A6F6-FF31-4FFB-AE34-491117B298B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5542" y="1858380"/>
              <a:ext cx="2704432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1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18.71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31.4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3.78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12.12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87.1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6.35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83.1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표 39">
                <a:extLst>
                  <a:ext uri="{FF2B5EF4-FFF2-40B4-BE49-F238E27FC236}">
                    <a16:creationId xmlns:a16="http://schemas.microsoft.com/office/drawing/2014/main" id="{52B8A6F6-FF31-4FFB-AE34-491117B298B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5542" y="1858380"/>
              <a:ext cx="2704432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1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18.71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31.4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16279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3.78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12.12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87.1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16279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6.35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83.1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16279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74D6D028-77A7-4A3E-B62A-817810AE493D}"/>
              </a:ext>
            </a:extLst>
          </p:cNvPr>
          <p:cNvSpPr/>
          <p:nvPr/>
        </p:nvSpPr>
        <p:spPr>
          <a:xfrm>
            <a:off x="6369679" y="1865946"/>
            <a:ext cx="2138466" cy="8271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E135EC-2206-4678-9242-03DA95E22FC8}"/>
              </a:ext>
            </a:extLst>
          </p:cNvPr>
          <p:cNvSpPr txBox="1"/>
          <p:nvPr/>
        </p:nvSpPr>
        <p:spPr>
          <a:xfrm>
            <a:off x="5305620" y="2084478"/>
            <a:ext cx="108662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>
                <a:latin typeface="+mn-ea"/>
                <a:ea typeface="+mn-ea"/>
              </a:rPr>
              <a:t>키 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K</a:t>
            </a:r>
            <a:endParaRPr lang="ko-KR" altLang="en-US" sz="120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표 39">
                <a:extLst>
                  <a:ext uri="{FF2B5EF4-FFF2-40B4-BE49-F238E27FC236}">
                    <a16:creationId xmlns:a16="http://schemas.microsoft.com/office/drawing/2014/main" id="{52F9396E-AEEC-483E-8C23-2BEFB4D719D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0981" y="2964664"/>
              <a:ext cx="2711739" cy="92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2605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91.7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4.10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3718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14.14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3.69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2.71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표 39">
                <a:extLst>
                  <a:ext uri="{FF2B5EF4-FFF2-40B4-BE49-F238E27FC236}">
                    <a16:creationId xmlns:a16="http://schemas.microsoft.com/office/drawing/2014/main" id="{52F9396E-AEEC-483E-8C23-2BEFB4D719D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0981" y="2964664"/>
              <a:ext cx="2711739" cy="923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2605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91.7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4.10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8605" b="-25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3718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8605" t="-72581" b="-8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14.14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3.69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2.71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8605" t="-237778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D9E323AD-E23A-481B-946D-6F311995A6A9}"/>
              </a:ext>
            </a:extLst>
          </p:cNvPr>
          <p:cNvSpPr/>
          <p:nvPr/>
        </p:nvSpPr>
        <p:spPr>
          <a:xfrm>
            <a:off x="6371781" y="2972230"/>
            <a:ext cx="2136364" cy="92326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B8569D-9589-4008-AD36-38A6DA058EBC}"/>
              </a:ext>
            </a:extLst>
          </p:cNvPr>
          <p:cNvSpPr txBox="1"/>
          <p:nvPr/>
        </p:nvSpPr>
        <p:spPr>
          <a:xfrm>
            <a:off x="5241621" y="3202974"/>
            <a:ext cx="12345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u="sng" err="1">
                <a:latin typeface="+mn-ea"/>
                <a:ea typeface="+mn-ea"/>
              </a:rPr>
              <a:t>벨류</a:t>
            </a:r>
            <a:r>
              <a:rPr lang="ko-KR" altLang="en-US" sz="1200" b="0" u="sng">
                <a:latin typeface="+mn-ea"/>
                <a:ea typeface="+mn-ea"/>
              </a:rPr>
              <a:t> 행렬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V</a:t>
            </a:r>
            <a:endParaRPr lang="ko-KR" altLang="en-US" sz="1200">
              <a:latin typeface="+mn-ea"/>
              <a:ea typeface="+mn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5E6C46B-18EF-4F3D-80C3-C7D05B53927F}"/>
              </a:ext>
            </a:extLst>
          </p:cNvPr>
          <p:cNvCxnSpPr>
            <a:cxnSpLocks/>
            <a:stCxn id="46" idx="1"/>
            <a:endCxn id="40" idx="3"/>
          </p:cNvCxnSpPr>
          <p:nvPr/>
        </p:nvCxnSpPr>
        <p:spPr>
          <a:xfrm flipH="1">
            <a:off x="4202883" y="2251287"/>
            <a:ext cx="1102737" cy="550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ED95C39-66C8-43CC-9936-B258E2301088}"/>
              </a:ext>
            </a:extLst>
          </p:cNvPr>
          <p:cNvCxnSpPr>
            <a:cxnSpLocks/>
            <a:stCxn id="40" idx="3"/>
            <a:endCxn id="49" idx="1"/>
          </p:cNvCxnSpPr>
          <p:nvPr/>
        </p:nvCxnSpPr>
        <p:spPr>
          <a:xfrm>
            <a:off x="4202883" y="2801688"/>
            <a:ext cx="1038738" cy="5680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텍스트 개체 틀 2">
                <a:extLst>
                  <a:ext uri="{FF2B5EF4-FFF2-40B4-BE49-F238E27FC236}">
                    <a16:creationId xmlns:a16="http://schemas.microsoft.com/office/drawing/2014/main" id="{AC8A9039-D254-4BAA-9849-AB81FCFF02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2438" y="2261319"/>
                <a:ext cx="521611" cy="27700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52" name="텍스트 개체 틀 2">
                <a:extLst>
                  <a:ext uri="{FF2B5EF4-FFF2-40B4-BE49-F238E27FC236}">
                    <a16:creationId xmlns:a16="http://schemas.microsoft.com/office/drawing/2014/main" id="{AC8A9039-D254-4BAA-9849-AB81FCFF0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438" y="2261319"/>
                <a:ext cx="521611" cy="277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텍스트 개체 틀 2">
                <a:extLst>
                  <a:ext uri="{FF2B5EF4-FFF2-40B4-BE49-F238E27FC236}">
                    <a16:creationId xmlns:a16="http://schemas.microsoft.com/office/drawing/2014/main" id="{AE7B1664-22DE-4A86-94DD-A54633964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7786" y="3202974"/>
                <a:ext cx="521611" cy="27700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53" name="텍스트 개체 틀 2">
                <a:extLst>
                  <a:ext uri="{FF2B5EF4-FFF2-40B4-BE49-F238E27FC236}">
                    <a16:creationId xmlns:a16="http://schemas.microsoft.com/office/drawing/2014/main" id="{AE7B1664-22DE-4A86-94DD-A54633964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786" y="3202974"/>
                <a:ext cx="521611" cy="277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C85A7F1-B084-48D1-B9D6-F6F39312AF84}"/>
              </a:ext>
            </a:extLst>
          </p:cNvPr>
          <p:cNvSpPr txBox="1"/>
          <p:nvPr/>
        </p:nvSpPr>
        <p:spPr>
          <a:xfrm>
            <a:off x="551382" y="6043555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</a:t>
            </a:r>
            <a:r>
              <a:rPr lang="ko-KR" altLang="en-US" sz="1200" b="0">
                <a:latin typeface="+mn-ea"/>
                <a:ea typeface="+mn-ea"/>
              </a:rPr>
              <a:t>인코더</a:t>
            </a:r>
            <a:r>
              <a:rPr lang="en-US" altLang="ko-KR" sz="1200" b="0">
                <a:latin typeface="+mn-ea"/>
                <a:ea typeface="+mn-ea"/>
              </a:rPr>
              <a:t>-</a:t>
            </a:r>
            <a:r>
              <a:rPr lang="ko-KR" altLang="en-US" sz="1200" b="0" err="1">
                <a:latin typeface="+mn-ea"/>
                <a:ea typeface="+mn-ea"/>
              </a:rPr>
              <a:t>디코더</a:t>
            </a:r>
            <a:r>
              <a:rPr lang="ko-KR" altLang="en-US" sz="1200" b="0">
                <a:latin typeface="+mn-ea"/>
                <a:ea typeface="+mn-ea"/>
              </a:rPr>
              <a:t> 멀티</a:t>
            </a:r>
            <a:r>
              <a:rPr lang="en-US" altLang="ko-KR" sz="1200" b="0">
                <a:latin typeface="+mn-ea"/>
                <a:ea typeface="+mn-ea"/>
              </a:rPr>
              <a:t>-</a:t>
            </a:r>
            <a:r>
              <a:rPr lang="ko-KR" altLang="en-US" sz="1200" b="0">
                <a:latin typeface="+mn-ea"/>
                <a:ea typeface="+mn-ea"/>
              </a:rPr>
              <a:t>헤드 </a:t>
            </a:r>
            <a:r>
              <a:rPr lang="ko-KR" altLang="en-US" sz="1200" b="0" err="1">
                <a:latin typeface="+mn-ea"/>
                <a:ea typeface="+mn-ea"/>
              </a:rPr>
              <a:t>어텐션의</a:t>
            </a:r>
            <a:r>
              <a:rPr lang="ko-KR" altLang="en-US" sz="1200" b="0">
                <a:latin typeface="+mn-ea"/>
                <a:ea typeface="+mn-ea"/>
              </a:rPr>
              <a:t> 키</a:t>
            </a:r>
            <a:r>
              <a:rPr lang="en-US" altLang="ko-KR" sz="1200" b="0">
                <a:latin typeface="+mn-ea"/>
                <a:ea typeface="+mn-ea"/>
              </a:rPr>
              <a:t>, </a:t>
            </a:r>
            <a:r>
              <a:rPr lang="ko-KR" altLang="en-US" sz="1200" b="0" err="1">
                <a:latin typeface="+mn-ea"/>
                <a:ea typeface="+mn-ea"/>
              </a:rPr>
              <a:t>벨류</a:t>
            </a:r>
            <a:r>
              <a:rPr lang="en-US" altLang="ko-KR" sz="1200" b="0">
                <a:latin typeface="+mn-ea"/>
                <a:ea typeface="+mn-ea"/>
              </a:rPr>
              <a:t>, </a:t>
            </a:r>
            <a:r>
              <a:rPr lang="ko-KR" altLang="en-US" sz="1200" b="0">
                <a:latin typeface="+mn-ea"/>
                <a:ea typeface="+mn-ea"/>
              </a:rPr>
              <a:t>쿼리 행렬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1836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(3/5)</a:t>
            </a:r>
            <a:endParaRPr kumimoji="1" lang="en-US" altLang="ko-KR" sz="1600">
              <a:latin typeface="+mn-ea"/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</p:spPr>
            <p:txBody>
              <a:bodyPr/>
              <a:lstStyle/>
              <a:p>
                <a:r>
                  <a:rPr kumimoji="0" lang="ko-KR" altLang="en-US" b="0">
                    <a:latin typeface="+mn-ea"/>
                    <a:ea typeface="+mn-ea"/>
                  </a:rPr>
                  <a:t>쿼리 행렬과 키 행렬 간의 내적</a:t>
                </a:r>
                <a:r>
                  <a:rPr kumimoji="0" lang="en-US" altLang="ko-KR" b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Q</m:t>
                        </m:r>
                        <m:r>
                          <m:rPr>
                            <m:nor/>
                          </m:rPr>
                          <a:rPr kumimoji="0" lang="en-US" altLang="ko-KR" b="0" dirty="0">
                            <a:latin typeface="+mn-ea"/>
                            <a:ea typeface="+mn-ea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K</m:t>
                        </m:r>
                      </m:e>
                      <m:sup>
                        <m:r>
                          <a:rPr kumimoji="0" lang="en-US" altLang="ko-KR" b="0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altLang="ko-KR" b="0">
                    <a:latin typeface="+mn-ea"/>
                    <a:ea typeface="+mn-ea"/>
                  </a:rPr>
                  <a:t>)</a:t>
                </a:r>
                <a:r>
                  <a:rPr kumimoji="0" lang="ko-KR" altLang="en-US" b="0">
                    <a:latin typeface="+mn-ea"/>
                    <a:ea typeface="+mn-ea"/>
                  </a:rPr>
                  <a:t>을 계산하고 유사도 값을 산출한 후 </a:t>
                </a:r>
                <a:r>
                  <a:rPr kumimoji="0" lang="ko-KR" altLang="en-US" b="0" err="1">
                    <a:latin typeface="+mn-ea"/>
                    <a:ea typeface="+mn-ea"/>
                  </a:rPr>
                  <a:t>스케일하는</a:t>
                </a:r>
                <a:r>
                  <a:rPr kumimoji="0" lang="ko-KR" altLang="en-US" b="0">
                    <a:latin typeface="+mn-ea"/>
                    <a:ea typeface="+mn-ea"/>
                  </a:rPr>
                  <a:t> 과정은 이전 계산방식과 동일함</a:t>
                </a:r>
                <a:r>
                  <a:rPr lang="en-US" altLang="ko-KR">
                    <a:latin typeface="+mn-ea"/>
                  </a:rPr>
                  <a:t>.</a:t>
                </a:r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E344232F-CE1C-4ABE-94F7-FBECF9580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22627"/>
                <a:ext cx="9270641" cy="708950"/>
              </a:xfrm>
              <a:blipFill>
                <a:blip r:embed="rId3"/>
                <a:stretch>
                  <a:fillRect l="-394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C4BD9D-67D5-44B5-B5FD-0C821300832D}"/>
                  </a:ext>
                </a:extLst>
              </p:cNvPr>
              <p:cNvSpPr txBox="1"/>
              <p:nvPr/>
            </p:nvSpPr>
            <p:spPr>
              <a:xfrm>
                <a:off x="1578038" y="2752931"/>
                <a:ext cx="1052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ko-KR" sz="2000" b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kumimoji="0" lang="en-US" altLang="ko-KR" sz="2000" b="0" dirty="0">
                              <a:latin typeface="+mn-ea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kumimoji="0" lang="en-US" altLang="ko-KR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C4BD9D-67D5-44B5-B5FD-0C8213008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038" y="2752931"/>
                <a:ext cx="1052444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9">
                <a:extLst>
                  <a:ext uri="{FF2B5EF4-FFF2-40B4-BE49-F238E27FC236}">
                    <a16:creationId xmlns:a16="http://schemas.microsoft.com/office/drawing/2014/main" id="{A122210A-EFBB-4762-803E-0084DA0B93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9621" y="2362752"/>
              <a:ext cx="3460399" cy="1560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49568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8.12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0.65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10.10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80.75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19.8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..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9">
                <a:extLst>
                  <a:ext uri="{FF2B5EF4-FFF2-40B4-BE49-F238E27FC236}">
                    <a16:creationId xmlns:a16="http://schemas.microsoft.com/office/drawing/2014/main" id="{A122210A-EFBB-4762-803E-0084DA0B93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9621" y="2362752"/>
              <a:ext cx="3460399" cy="1560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49568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6.31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8.12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61628" b="-4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61628" t="-97826" b="-37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0.65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10.10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80.75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61628" t="-121333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4.44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61628" t="-360870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19.8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..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8.49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61628" t="-471111" b="-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양쪽 대괄호 38">
            <a:extLst>
              <a:ext uri="{FF2B5EF4-FFF2-40B4-BE49-F238E27FC236}">
                <a16:creationId xmlns:a16="http://schemas.microsoft.com/office/drawing/2014/main" id="{1848C107-80EE-4FE7-8D51-521A3296DC96}"/>
              </a:ext>
            </a:extLst>
          </p:cNvPr>
          <p:cNvSpPr/>
          <p:nvPr/>
        </p:nvSpPr>
        <p:spPr>
          <a:xfrm>
            <a:off x="3351929" y="2360157"/>
            <a:ext cx="2065020" cy="158171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A153EFCA-DAA9-4093-ADA6-A396D0522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71025" y="2360157"/>
              <a:ext cx="1932922" cy="1650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934604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3.78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0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12.12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31.4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87.1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83.1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42269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A153EFCA-DAA9-4093-ADA6-A396D05228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71025" y="2360157"/>
              <a:ext cx="1932922" cy="1650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934604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3.78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12.12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7.11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31.4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87.1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83.1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502222" r="-183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13131" t="-502222" r="-108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7196" t="-5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2269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9B42CD21-D0A7-4743-8DD2-CDBC8ED96880}"/>
              </a:ext>
            </a:extLst>
          </p:cNvPr>
          <p:cNvSpPr/>
          <p:nvPr/>
        </p:nvSpPr>
        <p:spPr>
          <a:xfrm>
            <a:off x="6105162" y="2634168"/>
            <a:ext cx="1969076" cy="113768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D6A97F-E2E0-4EC8-A3BF-3199264F3AD0}"/>
                  </a:ext>
                </a:extLst>
              </p:cNvPr>
              <p:cNvSpPr txBox="1"/>
              <p:nvPr/>
            </p:nvSpPr>
            <p:spPr>
              <a:xfrm>
                <a:off x="5705673" y="2983782"/>
                <a:ext cx="365352" cy="40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D6A97F-E2E0-4EC8-A3BF-3199264F3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673" y="2983782"/>
                <a:ext cx="365352" cy="4070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608C66-E774-4936-84EA-D6D9FB435DBA}"/>
                  </a:ext>
                </a:extLst>
              </p:cNvPr>
              <p:cNvSpPr txBox="1"/>
              <p:nvPr/>
            </p:nvSpPr>
            <p:spPr>
              <a:xfrm>
                <a:off x="2213847" y="5033972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608C66-E774-4936-84EA-D6D9FB43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847" y="5033972"/>
                <a:ext cx="36535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035318-22A5-4256-8A1E-A53FDF4D0A46}"/>
                  </a:ext>
                </a:extLst>
              </p:cNvPr>
              <p:cNvSpPr txBox="1"/>
              <p:nvPr/>
            </p:nvSpPr>
            <p:spPr>
              <a:xfrm>
                <a:off x="1467411" y="1789240"/>
                <a:ext cx="6942773" cy="311560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285750" indent="-285750">
                  <a:buFont typeface="Wingdings" panose="05000000000000000000" pitchFamily="2" charset="2"/>
                  <a:buChar char="ü"/>
                  <a:defRPr kumimoji="0">
                    <a:latin typeface="+mn-ea"/>
                    <a:ea typeface="+mn-ea"/>
                  </a:defRPr>
                </a:lvl1pPr>
              </a:lstStyle>
              <a:p>
                <a:r>
                  <a:rPr lang="en-US" altLang="ko-KR"/>
                  <a:t>1</a:t>
                </a:r>
                <a:r>
                  <a:rPr lang="ko-KR" altLang="en-US"/>
                  <a:t>단계 </a:t>
                </a:r>
                <a:r>
                  <a:rPr lang="en-US" altLang="ko-KR"/>
                  <a:t>: </a:t>
                </a:r>
                <a:r>
                  <a:rPr lang="ko-KR" altLang="en-US" b="0"/>
                  <a:t>쿼리 행렬과 키 행렬 간의 내적</a:t>
                </a:r>
                <a:r>
                  <a:rPr lang="en-US" altLang="ko-KR" b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ko-KR" b="0" dirty="0"/>
                          <m:t>·</m:t>
                        </m:r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b="0"/>
                  <a:t>)</a:t>
                </a:r>
                <a:r>
                  <a:rPr lang="ko-KR" altLang="en-US" b="0"/>
                  <a:t>을 계산하고 유사도 값을 산출함</a:t>
                </a:r>
                <a:r>
                  <a:rPr lang="en-US" altLang="ko-KR" b="0"/>
                  <a:t>.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035318-22A5-4256-8A1E-A53FDF4D0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11" y="1789240"/>
                <a:ext cx="6942773" cy="311560"/>
              </a:xfrm>
              <a:prstGeom prst="rect">
                <a:avLst/>
              </a:prstGeom>
              <a:blipFill>
                <a:blip r:embed="rId9"/>
                <a:stretch>
                  <a:fillRect l="-176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EF0FC869-2074-49C5-9253-6DAABE364968}"/>
              </a:ext>
            </a:extLst>
          </p:cNvPr>
          <p:cNvSpPr txBox="1"/>
          <p:nvPr/>
        </p:nvSpPr>
        <p:spPr>
          <a:xfrm>
            <a:off x="4871027" y="3862972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>
                <a:latin typeface="+mn-ea"/>
                <a:ea typeface="+mn-ea"/>
              </a:rPr>
              <a:t>5x64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DB695ED-1000-4715-9D42-BEE04C1243E0}"/>
              </a:ext>
            </a:extLst>
          </p:cNvPr>
          <p:cNvSpPr txBox="1"/>
          <p:nvPr/>
        </p:nvSpPr>
        <p:spPr>
          <a:xfrm>
            <a:off x="7642942" y="3696118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>
                <a:latin typeface="+mn-ea"/>
                <a:ea typeface="+mn-ea"/>
              </a:rPr>
              <a:t>64x3</a:t>
            </a:r>
            <a:endParaRPr lang="ko-KR" altLang="en-US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표 39">
                <a:extLst>
                  <a:ext uri="{FF2B5EF4-FFF2-40B4-BE49-F238E27FC236}">
                    <a16:creationId xmlns:a16="http://schemas.microsoft.com/office/drawing/2014/main" id="{3CC6D895-F279-4CF6-8E05-E46E0CF35AB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9621" y="4445765"/>
              <a:ext cx="3283409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94055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en-US" altLang="ko-KR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188492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77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표 39">
                <a:extLst>
                  <a:ext uri="{FF2B5EF4-FFF2-40B4-BE49-F238E27FC236}">
                    <a16:creationId xmlns:a16="http://schemas.microsoft.com/office/drawing/2014/main" id="{3CC6D895-F279-4CF6-8E05-E46E0CF35AB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9621" y="4445765"/>
              <a:ext cx="3283409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94055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en-US" altLang="ko-KR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188492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77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27907" t="-97826" b="-4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12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27907" t="-202222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27907" t="-30222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36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27907" t="-393478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105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27907" t="-504444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C4DDAEB3-AA33-47ED-BBEB-C918621F3F6F}"/>
              </a:ext>
            </a:extLst>
          </p:cNvPr>
          <p:cNvSpPr/>
          <p:nvPr/>
        </p:nvSpPr>
        <p:spPr>
          <a:xfrm>
            <a:off x="3351929" y="4755248"/>
            <a:ext cx="1891403" cy="1315936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32CCFC-214B-4EF5-9806-7500CBCA3B7B}"/>
              </a:ext>
            </a:extLst>
          </p:cNvPr>
          <p:cNvSpPr txBox="1"/>
          <p:nvPr/>
        </p:nvSpPr>
        <p:spPr>
          <a:xfrm>
            <a:off x="4871027" y="5945098"/>
            <a:ext cx="123450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>
                <a:latin typeface="+mn-ea"/>
                <a:ea typeface="+mn-ea"/>
              </a:rPr>
              <a:t>5x3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5476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(4/5)</a:t>
            </a:r>
            <a:endParaRPr kumimoji="1" lang="en-US" altLang="ko-KR" sz="1600">
              <a:latin typeface="+mn-ea"/>
              <a:sym typeface="Wingdings" pitchFamily="2" charset="2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035318-22A5-4256-8A1E-A53FDF4D0A46}"/>
                  </a:ext>
                </a:extLst>
              </p:cNvPr>
              <p:cNvSpPr txBox="1"/>
              <p:nvPr/>
            </p:nvSpPr>
            <p:spPr>
              <a:xfrm>
                <a:off x="541437" y="1158452"/>
                <a:ext cx="7276986" cy="332335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285750" indent="-285750">
                  <a:buFont typeface="Wingdings" panose="05000000000000000000" pitchFamily="2" charset="2"/>
                  <a:buChar char="ü"/>
                  <a:defRPr kumimoji="0">
                    <a:latin typeface="+mn-ea"/>
                    <a:ea typeface="+mn-ea"/>
                  </a:defRPr>
                </a:lvl1pPr>
              </a:lstStyle>
              <a:p>
                <a:r>
                  <a:rPr lang="en-US" altLang="ko-KR"/>
                  <a:t>2</a:t>
                </a:r>
                <a:r>
                  <a:rPr lang="ko-KR" altLang="en-US"/>
                  <a:t>단계 </a:t>
                </a:r>
                <a:r>
                  <a:rPr lang="en-US" altLang="ko-KR"/>
                  <a:t>: </a:t>
                </a:r>
                <a:r>
                  <a:rPr lang="ko-KR" altLang="en-US" b="0"/>
                  <a:t>쿼리 행렬과 키 행렬 간의 내적</a:t>
                </a:r>
                <a:r>
                  <a:rPr lang="en-US" altLang="ko-KR" b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ko-KR" b="0" dirty="0"/>
                          <m:t>·</m:t>
                        </m:r>
                        <m:r>
                          <m:rPr>
                            <m:sty m:val="p"/>
                          </m:rPr>
                          <a:rPr lang="en-US" altLang="ko-KR" b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b="0"/>
                  <a:t>)</a:t>
                </a:r>
                <a:r>
                  <a:rPr lang="ko-KR" altLang="en-US" b="0"/>
                  <a:t>를 키 행렬의 차원의 제곱근</a:t>
                </a:r>
                <a:r>
                  <a:rPr lang="en-US" altLang="ko-KR" b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rad>
                      </m:e>
                      <m:sub>
                        <m:r>
                          <m:rPr>
                            <m:sty m:val="p"/>
                          </m:rPr>
                          <a:rPr lang="en-US" altLang="ko-KR" b="0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ko-KR" b="0"/>
                  <a:t>)</a:t>
                </a:r>
                <a:r>
                  <a:rPr lang="ko-KR" altLang="en-US" b="0"/>
                  <a:t>로 나눔</a:t>
                </a:r>
                <a:endParaRPr lang="en-US" altLang="ko-KR" b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6035318-22A5-4256-8A1E-A53FDF4D0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37" y="1158452"/>
                <a:ext cx="7276986" cy="332335"/>
              </a:xfrm>
              <a:prstGeom prst="rect">
                <a:avLst/>
              </a:prstGeom>
              <a:blipFill>
                <a:blip r:embed="rId3"/>
                <a:stretch>
                  <a:fillRect l="-168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A2973C9-6E92-4BEF-BD8A-6C1A584C7DEB}"/>
              </a:ext>
            </a:extLst>
          </p:cNvPr>
          <p:cNvSpPr txBox="1"/>
          <p:nvPr/>
        </p:nvSpPr>
        <p:spPr>
          <a:xfrm>
            <a:off x="541437" y="3662054"/>
            <a:ext cx="7276986" cy="307777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ü"/>
              <a:defRPr kumimoji="0">
                <a:latin typeface="+mn-ea"/>
                <a:ea typeface="+mn-ea"/>
              </a:defRPr>
            </a:lvl1pPr>
          </a:lstStyle>
          <a:p>
            <a:r>
              <a:rPr lang="en-US" altLang="ko-KR"/>
              <a:t>3</a:t>
            </a:r>
            <a:r>
              <a:rPr lang="ko-KR" altLang="en-US"/>
              <a:t>단계 </a:t>
            </a:r>
            <a:r>
              <a:rPr lang="en-US" altLang="ko-KR"/>
              <a:t>: </a:t>
            </a:r>
            <a:r>
              <a:rPr lang="ko-KR" altLang="en-US" b="0"/>
              <a:t>스코어 행렬에 </a:t>
            </a:r>
            <a:r>
              <a:rPr lang="en-US" altLang="ko-KR" b="0" err="1"/>
              <a:t>softmax</a:t>
            </a:r>
            <a:r>
              <a:rPr lang="en-US" altLang="ko-KR" b="0"/>
              <a:t> </a:t>
            </a:r>
            <a:r>
              <a:rPr lang="ko-KR" altLang="en-US" b="0"/>
              <a:t>함수를 적용해 </a:t>
            </a:r>
            <a:r>
              <a:rPr lang="ko-KR" altLang="en-US" b="0" err="1"/>
              <a:t>정규화함</a:t>
            </a:r>
            <a:r>
              <a:rPr lang="en-US" altLang="ko-KR" b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01DAC-14C9-49EC-86AC-5FC19C786E78}"/>
                  </a:ext>
                </a:extLst>
              </p:cNvPr>
              <p:cNvSpPr txBox="1"/>
              <p:nvPr/>
            </p:nvSpPr>
            <p:spPr>
              <a:xfrm>
                <a:off x="865474" y="4760860"/>
                <a:ext cx="2431335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altLang="ko-KR" sz="2000" b="0" dirty="0">
                                      <a:latin typeface="+mn-ea"/>
                                    </a:rPr>
                                    <m:t>·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ko-KR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ko-KR" sz="2000" b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e>
                                <m:sub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01DAC-14C9-49EC-86AC-5FC19C786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4" y="4760860"/>
                <a:ext cx="2431335" cy="8093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506325-4F34-4464-8977-52B355183C4C}"/>
                  </a:ext>
                </a:extLst>
              </p:cNvPr>
              <p:cNvSpPr txBox="1"/>
              <p:nvPr/>
            </p:nvSpPr>
            <p:spPr>
              <a:xfrm>
                <a:off x="1028698" y="2205219"/>
                <a:ext cx="1052444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kumimoji="0" lang="en-US" altLang="ko-KR" sz="2000" b="0" dirty="0">
                                  <a:latin typeface="+mn-ea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ko-KR" sz="20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kumimoji="0" lang="en-US" altLang="ko-K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ad>
                                <m:radPr>
                                  <m:degHide m:val="on"/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e>
                            <m:sub>
                              <m: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506325-4F34-4464-8977-52B35518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8" y="2205219"/>
                <a:ext cx="1052444" cy="8093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80C719-3D66-4D39-B89A-9348DF0EC8A4}"/>
                  </a:ext>
                </a:extLst>
              </p:cNvPr>
              <p:cNvSpPr txBox="1"/>
              <p:nvPr/>
            </p:nvSpPr>
            <p:spPr>
              <a:xfrm>
                <a:off x="2716718" y="2394768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80C719-3D66-4D39-B89A-9348DF0EC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718" y="2394768"/>
                <a:ext cx="3653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79AEE0-E1D8-4EF6-B64B-B73CB4D39659}"/>
                  </a:ext>
                </a:extLst>
              </p:cNvPr>
              <p:cNvSpPr txBox="1"/>
              <p:nvPr/>
            </p:nvSpPr>
            <p:spPr>
              <a:xfrm>
                <a:off x="1985410" y="2205219"/>
                <a:ext cx="731308" cy="71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kumimoji="0" lang="en-US" altLang="ko-KR" sz="2000" b="0" dirty="0">
                                  <a:latin typeface="+mn-ea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ko-KR" sz="2000" b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79AEE0-E1D8-4EF6-B64B-B73CB4D39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410" y="2205219"/>
                <a:ext cx="731308" cy="710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표 39">
                <a:extLst>
                  <a:ext uri="{FF2B5EF4-FFF2-40B4-BE49-F238E27FC236}">
                    <a16:creationId xmlns:a16="http://schemas.microsoft.com/office/drawing/2014/main" id="{6DDA7228-E2AA-45E4-9AB0-9AF7BE62071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08510" y="1625518"/>
              <a:ext cx="3283409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94055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en-US" altLang="ko-KR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188492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60/8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77/8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12/8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41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111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48/8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36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45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65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105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표 39">
                <a:extLst>
                  <a:ext uri="{FF2B5EF4-FFF2-40B4-BE49-F238E27FC236}">
                    <a16:creationId xmlns:a16="http://schemas.microsoft.com/office/drawing/2014/main" id="{6DDA7228-E2AA-45E4-9AB0-9AF7BE62071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08510" y="1625518"/>
              <a:ext cx="3283409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94055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en-US" altLang="ko-KR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188492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60/8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77/8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27907" t="-102222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96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12/8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27907" t="-197826" b="-3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41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111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48/8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27907" t="-304444" b="-2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36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45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65/8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27907" t="-395652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65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105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/8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15/8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527907" t="-506667" b="-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양쪽 대괄호 42">
            <a:extLst>
              <a:ext uri="{FF2B5EF4-FFF2-40B4-BE49-F238E27FC236}">
                <a16:creationId xmlns:a16="http://schemas.microsoft.com/office/drawing/2014/main" id="{19F751EE-A704-4433-9DC4-B6031A1C31DC}"/>
              </a:ext>
            </a:extLst>
          </p:cNvPr>
          <p:cNvSpPr/>
          <p:nvPr/>
        </p:nvSpPr>
        <p:spPr>
          <a:xfrm>
            <a:off x="3700818" y="1935001"/>
            <a:ext cx="1822195" cy="1315936"/>
          </a:xfrm>
          <a:prstGeom prst="bracketPair">
            <a:avLst>
              <a:gd name="adj" fmla="val 873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6B4E72-293A-4E4E-A027-6B2B609DD4AE}"/>
                  </a:ext>
                </a:extLst>
              </p:cNvPr>
              <p:cNvSpPr txBox="1"/>
              <p:nvPr/>
            </p:nvSpPr>
            <p:spPr>
              <a:xfrm>
                <a:off x="5930919" y="2394768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06B4E72-293A-4E4E-A027-6B2B609DD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919" y="2394768"/>
                <a:ext cx="3653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표 39">
                <a:extLst>
                  <a:ext uri="{FF2B5EF4-FFF2-40B4-BE49-F238E27FC236}">
                    <a16:creationId xmlns:a16="http://schemas.microsoft.com/office/drawing/2014/main" id="{5E57E5DF-E2B9-4BAA-95CC-FBB2A81598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2711" y="1625518"/>
              <a:ext cx="3283409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94055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en-US" altLang="ko-KR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188492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9.625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13.875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5.625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8.125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8.125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13.125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표 39">
                <a:extLst>
                  <a:ext uri="{FF2B5EF4-FFF2-40B4-BE49-F238E27FC236}">
                    <a16:creationId xmlns:a16="http://schemas.microsoft.com/office/drawing/2014/main" id="{5E57E5DF-E2B9-4BAA-95CC-FBB2A81598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2711" y="1625518"/>
              <a:ext cx="3283409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06742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94055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en-US" altLang="ko-KR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188492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11.375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9.625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27907" t="-102222" b="-4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7.875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27907" t="-197826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5.125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13.875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27907" t="-304444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5.625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8.125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27907" t="-395652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8.125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13.125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1.875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27907" t="-506667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5250D90D-882F-454E-A955-F1AA7E7CE0F7}"/>
              </a:ext>
            </a:extLst>
          </p:cNvPr>
          <p:cNvSpPr/>
          <p:nvPr/>
        </p:nvSpPr>
        <p:spPr>
          <a:xfrm>
            <a:off x="6865620" y="1935001"/>
            <a:ext cx="1878778" cy="1355494"/>
          </a:xfrm>
          <a:prstGeom prst="bracketPair">
            <a:avLst>
              <a:gd name="adj" fmla="val 769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표 39">
                <a:extLst>
                  <a:ext uri="{FF2B5EF4-FFF2-40B4-BE49-F238E27FC236}">
                    <a16:creationId xmlns:a16="http://schemas.microsoft.com/office/drawing/2014/main" id="{218F81A4-0F34-4464-B24D-BAE5DE6D8B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28774" y="4181458"/>
              <a:ext cx="3452955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91515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91515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94055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en-US" altLang="ko-KR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188492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0.837151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0.017375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0.145475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0.984067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0.015906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2.71E-05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0.000158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0.999462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0.00038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0.024036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0.074035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0.90193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0.006693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0.993294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1.29E-05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표 39">
                <a:extLst>
                  <a:ext uri="{FF2B5EF4-FFF2-40B4-BE49-F238E27FC236}">
                    <a16:creationId xmlns:a16="http://schemas.microsoft.com/office/drawing/2014/main" id="{218F81A4-0F34-4464-B24D-BAE5DE6D8B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28774" y="4181458"/>
              <a:ext cx="3452955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91515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91515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94055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en-US" altLang="ko-KR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188492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0.837151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0.017375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0.145475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59302" t="-102222" b="-4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0.984067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0.015906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2.71E-05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59302" t="-197826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0.000158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0.999462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0.00038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59302" t="-304444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0.024036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0.074035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0.90193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59302" t="-395652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0.006693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0.993294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1.29E-05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559302" t="-506667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9" name="양쪽 대괄호 48">
            <a:extLst>
              <a:ext uri="{FF2B5EF4-FFF2-40B4-BE49-F238E27FC236}">
                <a16:creationId xmlns:a16="http://schemas.microsoft.com/office/drawing/2014/main" id="{6002724F-FBDB-4359-BDA3-6FDC758C8C83}"/>
              </a:ext>
            </a:extLst>
          </p:cNvPr>
          <p:cNvSpPr/>
          <p:nvPr/>
        </p:nvSpPr>
        <p:spPr>
          <a:xfrm>
            <a:off x="3771682" y="4490941"/>
            <a:ext cx="2118577" cy="1355494"/>
          </a:xfrm>
          <a:prstGeom prst="bracketPair">
            <a:avLst>
              <a:gd name="adj" fmla="val 769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366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표 39">
            <a:extLst>
              <a:ext uri="{FF2B5EF4-FFF2-40B4-BE49-F238E27FC236}">
                <a16:creationId xmlns:a16="http://schemas.microsoft.com/office/drawing/2014/main" id="{5026179B-4019-4C6C-B290-651474A628EE}"/>
              </a:ext>
            </a:extLst>
          </p:cNvPr>
          <p:cNvGraphicFramePr>
            <a:graphicFrameLocks noGrp="1"/>
          </p:cNvGraphicFramePr>
          <p:nvPr/>
        </p:nvGraphicFramePr>
        <p:xfrm>
          <a:off x="2773763" y="4582696"/>
          <a:ext cx="1855010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55901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0.837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0.35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91.7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Scaled Dot-Product Attention : </a:t>
            </a:r>
            <a:r>
              <a:rPr lang="ko-KR" altLang="en-US"/>
              <a:t>연산 과정</a:t>
            </a:r>
            <a:r>
              <a:rPr lang="en-US" altLang="ko-KR"/>
              <a:t>(5/5)</a:t>
            </a:r>
            <a:endParaRPr kumimoji="1" lang="en-US" altLang="ko-KR" sz="1600">
              <a:latin typeface="+mn-ea"/>
              <a:sym typeface="Wingdings" pitchFamily="2" charset="2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AF5313-E442-40B0-8FB5-9440E4D05DBA}"/>
                  </a:ext>
                </a:extLst>
              </p:cNvPr>
              <p:cNvSpPr txBox="1"/>
              <p:nvPr/>
            </p:nvSpPr>
            <p:spPr>
              <a:xfrm>
                <a:off x="708260" y="2642325"/>
                <a:ext cx="3218217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altLang="ko-KR" sz="2000" b="0" dirty="0">
                                      <a:latin typeface="+mn-ea"/>
                                    </a:rPr>
                                    <m:t>·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ko-KR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ko-KR" sz="2000" b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rad>
                                </m:e>
                                <m:sub>
                                  <m:r>
                                    <a:rPr kumimoji="0" lang="en-US" altLang="ko-KR" sz="2000" b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  <m:sSub>
                        <m:sSubPr>
                          <m:ctrlP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AF5313-E442-40B0-8FB5-9440E4D0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60" y="2642325"/>
                <a:ext cx="3218217" cy="809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CD2EE-5D60-4470-B6F7-D206B78B2A69}"/>
                  </a:ext>
                </a:extLst>
              </p:cNvPr>
              <p:cNvSpPr txBox="1"/>
              <p:nvPr/>
            </p:nvSpPr>
            <p:spPr>
              <a:xfrm>
                <a:off x="6688430" y="2862604"/>
                <a:ext cx="365352" cy="40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ko-KR" sz="2000" b="0" dirty="0">
                          <a:latin typeface="+mn-ea"/>
                        </a:rPr>
                        <m:t>·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3CD2EE-5D60-4470-B6F7-D206B78B2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430" y="2862604"/>
                <a:ext cx="365352" cy="4070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39">
                <a:extLst>
                  <a:ext uri="{FF2B5EF4-FFF2-40B4-BE49-F238E27FC236}">
                    <a16:creationId xmlns:a16="http://schemas.microsoft.com/office/drawing/2014/main" id="{90E41B69-B5B4-4B87-8B9B-31BAC509EA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00038" y="2635842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91.7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4.10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14.14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3.69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2.71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39">
                <a:extLst>
                  <a:ext uri="{FF2B5EF4-FFF2-40B4-BE49-F238E27FC236}">
                    <a16:creationId xmlns:a16="http://schemas.microsoft.com/office/drawing/2014/main" id="{90E41B69-B5B4-4B87-8B9B-31BAC509EA1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00038" y="2635842"/>
              <a:ext cx="2619166" cy="827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18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376555">
                      <a:extLst>
                        <a:ext uri="{9D8B030D-6E8A-4147-A177-3AD203B41FA5}">
                          <a16:colId xmlns:a16="http://schemas.microsoft.com/office/drawing/2014/main" val="3531952362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0.35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91.7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4.10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0000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36.1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63.1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1.11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0000" t="-102222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14.14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3.69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…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2.71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0000" t="-197826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양쪽 대괄호 35">
            <a:extLst>
              <a:ext uri="{FF2B5EF4-FFF2-40B4-BE49-F238E27FC236}">
                <a16:creationId xmlns:a16="http://schemas.microsoft.com/office/drawing/2014/main" id="{CD4BA352-F45E-48FB-8828-BAD7DDB178CF}"/>
              </a:ext>
            </a:extLst>
          </p:cNvPr>
          <p:cNvSpPr/>
          <p:nvPr/>
        </p:nvSpPr>
        <p:spPr>
          <a:xfrm>
            <a:off x="7005977" y="2634171"/>
            <a:ext cx="2065020" cy="872375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7A7FAE-3655-4B30-8404-41CA5C6EFBAF}"/>
                  </a:ext>
                </a:extLst>
              </p:cNvPr>
              <p:cNvSpPr txBox="1"/>
              <p:nvPr/>
            </p:nvSpPr>
            <p:spPr>
              <a:xfrm>
                <a:off x="1286871" y="4963317"/>
                <a:ext cx="3653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7A7FAE-3655-4B30-8404-41CA5C6E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71" y="4963317"/>
                <a:ext cx="3653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6313B110-8CD0-43D6-A8B6-354DD78500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52206" y="4545378"/>
              <a:ext cx="1214393" cy="137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39490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표 39">
                <a:extLst>
                  <a:ext uri="{FF2B5EF4-FFF2-40B4-BE49-F238E27FC236}">
                    <a16:creationId xmlns:a16="http://schemas.microsoft.com/office/drawing/2014/main" id="{6313B110-8CD0-43D6-A8B6-354DD78500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52206" y="4545378"/>
              <a:ext cx="1214393" cy="137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b="-4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I</a:t>
                          </a:r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t="-97826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t="-20222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t="-295652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38983" t="-404444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4909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F26F4283-434A-4530-AAC6-2B2DF8CF3CE6}"/>
              </a:ext>
            </a:extLst>
          </p:cNvPr>
          <p:cNvSpPr/>
          <p:nvPr/>
        </p:nvSpPr>
        <p:spPr>
          <a:xfrm>
            <a:off x="2290271" y="4593414"/>
            <a:ext cx="376328" cy="1330604"/>
          </a:xfrm>
          <a:prstGeom prst="bracketPair">
            <a:avLst>
              <a:gd name="adj" fmla="val 1163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C78C7C-841E-47B1-A095-2FCA87EA2011}"/>
              </a:ext>
            </a:extLst>
          </p:cNvPr>
          <p:cNvCxnSpPr>
            <a:cxnSpLocks/>
          </p:cNvCxnSpPr>
          <p:nvPr/>
        </p:nvCxnSpPr>
        <p:spPr>
          <a:xfrm>
            <a:off x="2573096" y="4720560"/>
            <a:ext cx="278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텍스트 개체 틀 2">
                <a:extLst>
                  <a:ext uri="{FF2B5EF4-FFF2-40B4-BE49-F238E27FC236}">
                    <a16:creationId xmlns:a16="http://schemas.microsoft.com/office/drawing/2014/main" id="{9E5FDFB9-9AC6-44B8-900B-C6E2CAEDF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9999" y="4850146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나는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48" name="텍스트 개체 틀 2">
                <a:extLst>
                  <a:ext uri="{FF2B5EF4-FFF2-40B4-BE49-F238E27FC236}">
                    <a16:creationId xmlns:a16="http://schemas.microsoft.com/office/drawing/2014/main" id="{9E5FDFB9-9AC6-44B8-900B-C6E2CAEDF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999" y="4850146"/>
                <a:ext cx="612140" cy="305915"/>
              </a:xfrm>
              <a:prstGeom prst="rect">
                <a:avLst/>
              </a:prstGeom>
              <a:blipFill>
                <a:blip r:embed="rId8"/>
                <a:stretch>
                  <a:fillRect r="-36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990CEC67-615B-4B6D-8FCC-9F4069CBD192}"/>
              </a:ext>
            </a:extLst>
          </p:cNvPr>
          <p:cNvSpPr txBox="1">
            <a:spLocks/>
          </p:cNvSpPr>
          <p:nvPr/>
        </p:nvSpPr>
        <p:spPr>
          <a:xfrm>
            <a:off x="4572428" y="4564672"/>
            <a:ext cx="292608" cy="35044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kern="1200">
                <a:solidFill>
                  <a:schemeClr val="tx1"/>
                </a:solidFill>
                <a:ea typeface="+mn-ea"/>
                <a:cs typeface="+mn-cs"/>
              </a:rPr>
              <a:t>+</a:t>
            </a:r>
            <a:endParaRPr kumimoji="0" lang="en-US" altLang="ko-KR" b="0">
              <a:latin typeface="+mn-ea"/>
            </a:endParaRPr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4FB7AA12-C468-45B0-9B05-EB9780C0012B}"/>
              </a:ext>
            </a:extLst>
          </p:cNvPr>
          <p:cNvSpPr txBox="1">
            <a:spLocks/>
          </p:cNvSpPr>
          <p:nvPr/>
        </p:nvSpPr>
        <p:spPr>
          <a:xfrm>
            <a:off x="6548657" y="4564672"/>
            <a:ext cx="292608" cy="35044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kern="1200">
                <a:solidFill>
                  <a:schemeClr val="tx1"/>
                </a:solidFill>
                <a:ea typeface="+mn-ea"/>
                <a:cs typeface="+mn-cs"/>
              </a:rPr>
              <a:t>+</a:t>
            </a:r>
            <a:endParaRPr kumimoji="0" lang="en-US" altLang="ko-KR" b="0">
              <a:latin typeface="+mn-ea"/>
            </a:endParaRPr>
          </a:p>
        </p:txBody>
      </p:sp>
      <p:graphicFrame>
        <p:nvGraphicFramePr>
          <p:cNvPr id="22" name="표 39">
            <a:extLst>
              <a:ext uri="{FF2B5EF4-FFF2-40B4-BE49-F238E27FC236}">
                <a16:creationId xmlns:a16="http://schemas.microsoft.com/office/drawing/2014/main" id="{805FF1FA-59B5-4B09-AAE8-EC8185F735C1}"/>
              </a:ext>
            </a:extLst>
          </p:cNvPr>
          <p:cNvGraphicFramePr>
            <a:graphicFrameLocks noGrp="1"/>
          </p:cNvGraphicFramePr>
          <p:nvPr/>
        </p:nvGraphicFramePr>
        <p:xfrm>
          <a:off x="4693647" y="4582696"/>
          <a:ext cx="1855010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559010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0.017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36.1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63.1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p:graphicFrame>
        <p:nvGraphicFramePr>
          <p:cNvPr id="23" name="표 39">
            <a:extLst>
              <a:ext uri="{FF2B5EF4-FFF2-40B4-BE49-F238E27FC236}">
                <a16:creationId xmlns:a16="http://schemas.microsoft.com/office/drawing/2014/main" id="{4D811EF3-3709-47B3-98F2-6E793181C5AD}"/>
              </a:ext>
            </a:extLst>
          </p:cNvPr>
          <p:cNvGraphicFramePr>
            <a:graphicFrameLocks noGrp="1"/>
          </p:cNvGraphicFramePr>
          <p:nvPr/>
        </p:nvGraphicFramePr>
        <p:xfrm>
          <a:off x="6651069" y="4582696"/>
          <a:ext cx="1902742" cy="2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433066166"/>
                    </a:ext>
                  </a:extLst>
                </a:gridCol>
                <a:gridCol w="606742">
                  <a:extLst>
                    <a:ext uri="{9D8B030D-6E8A-4147-A177-3AD203B41FA5}">
                      <a16:colId xmlns:a16="http://schemas.microsoft.com/office/drawing/2014/main" val="43021457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26735994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531952362"/>
                    </a:ext>
                  </a:extLst>
                </a:gridCol>
              </a:tblGrid>
              <a:tr h="275728"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0.145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14.14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3.69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46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텍스트 개체 틀 2">
                <a:extLst>
                  <a:ext uri="{FF2B5EF4-FFF2-40B4-BE49-F238E27FC236}">
                    <a16:creationId xmlns:a16="http://schemas.microsoft.com/office/drawing/2014/main" id="{70252C6E-5B95-467A-89FC-B2C73E4ACA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8792" y="4850146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학생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26" name="텍스트 개체 틀 2">
                <a:extLst>
                  <a:ext uri="{FF2B5EF4-FFF2-40B4-BE49-F238E27FC236}">
                    <a16:creationId xmlns:a16="http://schemas.microsoft.com/office/drawing/2014/main" id="{70252C6E-5B95-467A-89FC-B2C73E4AC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792" y="4850146"/>
                <a:ext cx="612140" cy="305915"/>
              </a:xfrm>
              <a:prstGeom prst="rect">
                <a:avLst/>
              </a:prstGeom>
              <a:blipFill>
                <a:blip r:embed="rId9"/>
                <a:stretch>
                  <a:fillRect r="-36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84A2DEDB-2C00-4790-ABB7-D8B662DCC8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49399" y="4850146"/>
                <a:ext cx="612140" cy="305915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입니다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ko-KR" b="0">
                  <a:latin typeface="+mn-ea"/>
                </a:endParaRPr>
              </a:p>
            </p:txBody>
          </p:sp>
        </mc:Choice>
        <mc:Fallback xmlns="">
          <p:sp>
            <p:nvSpPr>
              <p:cNvPr id="27" name="텍스트 개체 틀 2">
                <a:extLst>
                  <a:ext uri="{FF2B5EF4-FFF2-40B4-BE49-F238E27FC236}">
                    <a16:creationId xmlns:a16="http://schemas.microsoft.com/office/drawing/2014/main" id="{84A2DEDB-2C00-4790-ABB7-D8B662DCC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99" y="4850146"/>
                <a:ext cx="612140" cy="305915"/>
              </a:xfrm>
              <a:prstGeom prst="rect">
                <a:avLst/>
              </a:prstGeom>
              <a:blipFill>
                <a:blip r:embed="rId10"/>
                <a:stretch>
                  <a:fillRect r="-66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63508A-2028-4EA5-8157-2DCAAF3A6B16}"/>
              </a:ext>
            </a:extLst>
          </p:cNvPr>
          <p:cNvSpPr/>
          <p:nvPr/>
        </p:nvSpPr>
        <p:spPr bwMode="auto">
          <a:xfrm>
            <a:off x="7086597" y="2675422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865A807-D009-4F04-9BC7-96D0EFA8704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3942885" y="2776132"/>
            <a:ext cx="3143712" cy="18188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601282-1855-4B58-98CF-B9D0EE7B6A09}"/>
              </a:ext>
            </a:extLst>
          </p:cNvPr>
          <p:cNvSpPr/>
          <p:nvPr/>
        </p:nvSpPr>
        <p:spPr bwMode="auto">
          <a:xfrm>
            <a:off x="7086597" y="2950288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76A435-55F1-425C-A941-A28B6BB7C9A7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898684" y="3050998"/>
            <a:ext cx="1187913" cy="15316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084BDF-E5BB-49C7-8DE3-5E196F18BC59}"/>
              </a:ext>
            </a:extLst>
          </p:cNvPr>
          <p:cNvSpPr/>
          <p:nvPr/>
        </p:nvSpPr>
        <p:spPr bwMode="auto">
          <a:xfrm>
            <a:off x="7086597" y="3229639"/>
            <a:ext cx="1930978" cy="20142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00832B7-4646-4003-A06A-DFF69E3187C0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7808166" y="3431059"/>
            <a:ext cx="243920" cy="11552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F4EE925-185B-4273-8D13-3F717EA4AFE4}"/>
              </a:ext>
            </a:extLst>
          </p:cNvPr>
          <p:cNvSpPr txBox="1"/>
          <p:nvPr/>
        </p:nvSpPr>
        <p:spPr>
          <a:xfrm>
            <a:off x="725121" y="1562750"/>
            <a:ext cx="5963309" cy="307777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ü"/>
              <a:defRPr kumimoji="0">
                <a:latin typeface="+mn-ea"/>
                <a:ea typeface="+mn-ea"/>
              </a:defRPr>
            </a:lvl1pPr>
          </a:lstStyle>
          <a:p>
            <a:r>
              <a:rPr lang="en-US" altLang="ko-KR"/>
              <a:t>4</a:t>
            </a:r>
            <a:r>
              <a:rPr lang="ko-KR" altLang="en-US"/>
              <a:t>단계 </a:t>
            </a:r>
            <a:r>
              <a:rPr lang="en-US" altLang="ko-KR"/>
              <a:t>: </a:t>
            </a:r>
            <a:r>
              <a:rPr lang="ko-KR" altLang="en-US" b="0"/>
              <a:t>스코어 행렬에 </a:t>
            </a:r>
            <a:r>
              <a:rPr lang="ko-KR" altLang="en-US" b="0" err="1"/>
              <a:t>밸류</a:t>
            </a:r>
            <a:r>
              <a:rPr lang="ko-KR" altLang="en-US" b="0"/>
              <a:t> 행렬을 곱해 </a:t>
            </a:r>
            <a:r>
              <a:rPr lang="ko-KR" altLang="en-US" b="0" err="1"/>
              <a:t>어텐션</a:t>
            </a:r>
            <a:r>
              <a:rPr lang="ko-KR" altLang="en-US" b="0"/>
              <a:t> 행렬 </a:t>
            </a:r>
            <a:r>
              <a:rPr lang="en-US" altLang="ko-KR" b="0"/>
              <a:t>Z</a:t>
            </a:r>
            <a:r>
              <a:rPr lang="ko-KR" altLang="en-US" b="0"/>
              <a:t>를 산출함</a:t>
            </a:r>
            <a:r>
              <a:rPr lang="en-US" altLang="ko-KR" b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표 39">
                <a:extLst>
                  <a:ext uri="{FF2B5EF4-FFF2-40B4-BE49-F238E27FC236}">
                    <a16:creationId xmlns:a16="http://schemas.microsoft.com/office/drawing/2014/main" id="{E7317537-8CE3-4BE0-87B6-6C5885F1EB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65055" y="2071820"/>
              <a:ext cx="3452955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91515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91515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94055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en-US" altLang="ko-KR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188492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0.837151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0.017375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0.145475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0.984067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0.015906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2.71E-05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0.000158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0.999462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0.00038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0.024036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0.074035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0.90193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0.006693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0.993294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1.29E-05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2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표 39">
                <a:extLst>
                  <a:ext uri="{FF2B5EF4-FFF2-40B4-BE49-F238E27FC236}">
                    <a16:creationId xmlns:a16="http://schemas.microsoft.com/office/drawing/2014/main" id="{E7317537-8CE3-4BE0-87B6-6C5885F1EB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65055" y="2071820"/>
              <a:ext cx="3452955" cy="16543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4393">
                      <a:extLst>
                        <a:ext uri="{9D8B030D-6E8A-4147-A177-3AD203B41FA5}">
                          <a16:colId xmlns:a16="http://schemas.microsoft.com/office/drawing/2014/main" val="2433066166"/>
                        </a:ext>
                      </a:extLst>
                    </a:gridCol>
                    <a:gridCol w="691515">
                      <a:extLst>
                        <a:ext uri="{9D8B030D-6E8A-4147-A177-3AD203B41FA5}">
                          <a16:colId xmlns:a16="http://schemas.microsoft.com/office/drawing/2014/main" val="430214574"/>
                        </a:ext>
                      </a:extLst>
                    </a:gridCol>
                    <a:gridCol w="691515">
                      <a:extLst>
                        <a:ext uri="{9D8B030D-6E8A-4147-A177-3AD203B41FA5}">
                          <a16:colId xmlns:a16="http://schemas.microsoft.com/office/drawing/2014/main" val="3267359945"/>
                        </a:ext>
                      </a:extLst>
                    </a:gridCol>
                    <a:gridCol w="694055">
                      <a:extLst>
                        <a:ext uri="{9D8B030D-6E8A-4147-A177-3AD203B41FA5}">
                          <a16:colId xmlns:a16="http://schemas.microsoft.com/office/drawing/2014/main" val="3130765047"/>
                        </a:ext>
                      </a:extLst>
                    </a:gridCol>
                    <a:gridCol w="521477">
                      <a:extLst>
                        <a:ext uri="{9D8B030D-6E8A-4147-A177-3AD203B41FA5}">
                          <a16:colId xmlns:a16="http://schemas.microsoft.com/office/drawing/2014/main" val="2417954721"/>
                        </a:ext>
                      </a:extLst>
                    </a:gridCol>
                  </a:tblGrid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endParaRPr lang="en-US" altLang="ko-KR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나는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학생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ko-KR" altLang="en-US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입니다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200" b="0" kern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188492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marL="0" algn="r" defTabSz="914400" rtl="0" eaLnBrk="1" latinLnBrk="1" hangingPunct="1"/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en-US" altLang="ko-KR" sz="1200" b="0" kern="1200" err="1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sos</a:t>
                          </a:r>
                          <a:r>
                            <a:rPr lang="en-US" altLang="ko-KR" sz="1200" b="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&gt;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0.837151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0.017375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0.145475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59302" t="-102222" b="-4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9929194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I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0.984067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0.015906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2.71E-05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59302" t="-197826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041770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am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0.000158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0.999462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0.00038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59302" t="-304444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1038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a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0.024036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0.074035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0.90193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59302" t="-395652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807477"/>
                      </a:ext>
                    </a:extLst>
                  </a:tr>
                  <a:tr h="275728">
                    <a:tc>
                      <a:txBody>
                        <a:bodyPr/>
                        <a:lstStyle/>
                        <a:p>
                          <a:pPr algn="r" latinLnBrk="1"/>
                          <a:r>
                            <a:rPr lang="en-US" altLang="ko-KR" sz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</a:rPr>
                            <a:t>student</a:t>
                          </a:r>
                          <a:endParaRPr lang="ko-KR" altLang="en-US" sz="120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0.006693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altLang="ko-KR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0.993294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1" hangingPunct="1"/>
                          <a:r>
                            <a:rPr lang="en-US" sz="1200" kern="120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1.29E-05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59302" t="-506667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378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6DC5CADF-DEFC-4F17-B4B9-DB9A4330ACD4}"/>
              </a:ext>
            </a:extLst>
          </p:cNvPr>
          <p:cNvSpPr/>
          <p:nvPr/>
        </p:nvSpPr>
        <p:spPr>
          <a:xfrm>
            <a:off x="4307963" y="2381303"/>
            <a:ext cx="2118577" cy="1355494"/>
          </a:xfrm>
          <a:prstGeom prst="bracketPair">
            <a:avLst>
              <a:gd name="adj" fmla="val 769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2">
            <a:extLst>
              <a:ext uri="{FF2B5EF4-FFF2-40B4-BE49-F238E27FC236}">
                <a16:creationId xmlns:a16="http://schemas.microsoft.com/office/drawing/2014/main" id="{5B580121-D2D0-42F0-86BB-BE44BE0F3C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/>
              <a:t>이후 여러 개의 헤드를 사용해 다중 </a:t>
            </a:r>
            <a:r>
              <a:rPr lang="ko-KR" altLang="en-US" err="1"/>
              <a:t>어텐션</a:t>
            </a:r>
            <a:r>
              <a:rPr lang="ko-KR" altLang="en-US"/>
              <a:t> </a:t>
            </a:r>
            <a:r>
              <a:rPr lang="ko-KR" altLang="en-US" err="1"/>
              <a:t>행렬으로</a:t>
            </a:r>
            <a:r>
              <a:rPr lang="ko-KR" altLang="en-US"/>
              <a:t> 계산하여 마무리함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sz="1400" kern="120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014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4107E4B-DC25-40FF-B956-24BACCDB7486}"/>
              </a:ext>
            </a:extLst>
          </p:cNvPr>
          <p:cNvCxnSpPr>
            <a:cxnSpLocks/>
          </p:cNvCxnSpPr>
          <p:nvPr/>
        </p:nvCxnSpPr>
        <p:spPr>
          <a:xfrm flipV="1">
            <a:off x="2384392" y="2172638"/>
            <a:ext cx="1" cy="37627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err="1"/>
              <a:t>출력층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선형과 </a:t>
            </a:r>
            <a:r>
              <a:rPr lang="ko-KR" altLang="en-US" err="1"/>
              <a:t>소프트맥스</a:t>
            </a:r>
            <a:r>
              <a:rPr lang="ko-KR" altLang="en-US"/>
              <a:t> 레이어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pPr algn="l"/>
            <a:r>
              <a:rPr lang="ko-KR" altLang="en-US" err="1">
                <a:solidFill>
                  <a:srgbClr val="24292F"/>
                </a:solidFill>
                <a:latin typeface="Noto Sans KR"/>
              </a:rPr>
              <a:t>디코더가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 타겟 문장에 대한 표현을 학습하면 최상위 </a:t>
            </a:r>
            <a:r>
              <a:rPr lang="ko-KR" altLang="en-US" err="1">
                <a:solidFill>
                  <a:srgbClr val="24292F"/>
                </a:solidFill>
                <a:latin typeface="Noto Sans KR"/>
              </a:rPr>
              <a:t>디코더에서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 얻은 출력 값은 선형 레이어와 </a:t>
            </a:r>
            <a:r>
              <a:rPr lang="ko-KR" altLang="en-US" err="1">
                <a:solidFill>
                  <a:srgbClr val="24292F"/>
                </a:solidFill>
                <a:latin typeface="Noto Sans KR"/>
              </a:rPr>
              <a:t>소프트맥스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 레이어를 통과하게 됨</a:t>
            </a:r>
            <a:r>
              <a:rPr lang="en-US" altLang="ko-KR">
                <a:solidFill>
                  <a:srgbClr val="24292F"/>
                </a:solidFill>
                <a:latin typeface="Noto Sans KR"/>
              </a:rPr>
              <a:t>. 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선형 레이어의 경우 사전크기와 같은 </a:t>
            </a:r>
            <a:r>
              <a:rPr lang="ko-KR" altLang="en-US" err="1">
                <a:solidFill>
                  <a:srgbClr val="24292F"/>
                </a:solidFill>
                <a:latin typeface="Noto Sans KR"/>
              </a:rPr>
              <a:t>로짓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 형태로 사전 내 단어들 중 가장 높은 </a:t>
            </a:r>
            <a:r>
              <a:rPr lang="ko-KR" altLang="en-US" err="1">
                <a:solidFill>
                  <a:srgbClr val="24292F"/>
                </a:solidFill>
                <a:latin typeface="Noto Sans KR"/>
              </a:rPr>
              <a:t>확률값을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 갖는 인덱스의 단어를 출력함</a:t>
            </a:r>
            <a:r>
              <a:rPr lang="en-US" altLang="ko-KR">
                <a:solidFill>
                  <a:srgbClr val="24292F"/>
                </a:solidFill>
                <a:latin typeface="Noto Sans KR"/>
              </a:rPr>
              <a:t>.</a:t>
            </a:r>
            <a:endParaRPr lang="en-US" altLang="ko-KR" b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A6C0593-7498-4999-9444-9DCA2BA9A44F}"/>
              </a:ext>
            </a:extLst>
          </p:cNvPr>
          <p:cNvSpPr/>
          <p:nvPr/>
        </p:nvSpPr>
        <p:spPr bwMode="auto">
          <a:xfrm>
            <a:off x="1839373" y="5172590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#1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24AF165-60EC-41CB-ABB8-FDF542D2E10F}"/>
              </a:ext>
            </a:extLst>
          </p:cNvPr>
          <p:cNvSpPr/>
          <p:nvPr/>
        </p:nvSpPr>
        <p:spPr bwMode="auto">
          <a:xfrm>
            <a:off x="1839373" y="4875457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#2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3E3FE73-78F2-4526-96B1-06D672B1E0B8}"/>
              </a:ext>
            </a:extLst>
          </p:cNvPr>
          <p:cNvSpPr/>
          <p:nvPr/>
        </p:nvSpPr>
        <p:spPr bwMode="auto">
          <a:xfrm>
            <a:off x="1839373" y="4572473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#3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4EA356-7829-4CF3-8550-7CC970CF6A28}"/>
              </a:ext>
            </a:extLst>
          </p:cNvPr>
          <p:cNvSpPr/>
          <p:nvPr/>
        </p:nvSpPr>
        <p:spPr bwMode="auto">
          <a:xfrm>
            <a:off x="1839373" y="4274961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#4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C8958E-7024-4FC3-95FF-6C8E766C66F0}"/>
              </a:ext>
            </a:extLst>
          </p:cNvPr>
          <p:cNvSpPr/>
          <p:nvPr/>
        </p:nvSpPr>
        <p:spPr bwMode="auto">
          <a:xfrm>
            <a:off x="1839373" y="3971977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E4F9EF4-A737-450E-8486-F98EC62FB60F}"/>
              </a:ext>
            </a:extLst>
          </p:cNvPr>
          <p:cNvSpPr/>
          <p:nvPr/>
        </p:nvSpPr>
        <p:spPr bwMode="auto">
          <a:xfrm>
            <a:off x="1839372" y="3668955"/>
            <a:ext cx="1090042" cy="251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Decoder #n</a:t>
            </a:r>
            <a:endParaRPr lang="ko-KR" altLang="en-US" sz="12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7339BB1-96BE-426A-9B40-0FB39214AADD}"/>
              </a:ext>
            </a:extLst>
          </p:cNvPr>
          <p:cNvSpPr/>
          <p:nvPr/>
        </p:nvSpPr>
        <p:spPr bwMode="auto">
          <a:xfrm>
            <a:off x="1902586" y="2514050"/>
            <a:ext cx="963613" cy="96243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</a:rPr>
              <a:t>Linear &amp; </a:t>
            </a:r>
            <a:r>
              <a:rPr lang="en-US" altLang="ko-KR" b="0" err="1">
                <a:solidFill>
                  <a:schemeClr val="tx1"/>
                </a:solidFill>
              </a:rPr>
              <a:t>softmax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684D11-EA00-42E4-9EB9-2F08D2AF6760}"/>
                  </a:ext>
                </a:extLst>
              </p:cNvPr>
              <p:cNvSpPr txBox="1"/>
              <p:nvPr/>
            </p:nvSpPr>
            <p:spPr>
              <a:xfrm>
                <a:off x="4281027" y="2514050"/>
                <a:ext cx="501088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𝑣𝑜𝑐𝑎𝑏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𝑡𝑒𝑎𝑐h𝑒𝑟</m:t>
                          </m:r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𝑔𝑜𝑜𝑑</m:t>
                          </m:r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𝑠𝑡𝑢𝑑𝑒𝑛𝑡</m:t>
                          </m:r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kumimoji="0" lang="en-US" altLang="ko-KR" sz="20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45, 40, 49, …</m:t>
                          </m:r>
                        </m:e>
                      </m:d>
                    </m:oMath>
                  </m:oMathPara>
                </a14:m>
                <a:endParaRPr kumimoji="0" lang="en-US" altLang="ko-KR" sz="20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𝑝𝑟𝑜𝑏</m:t>
                      </m:r>
                      <m:r>
                        <a:rPr kumimoji="0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2000" b="0" i="1" smtClean="0">
                              <a:latin typeface="Cambria Math" panose="02040503050406030204" pitchFamily="18" charset="0"/>
                            </a:rPr>
                            <m:t>0.00179, 0.0000,0.0981, …</m:t>
                          </m:r>
                        </m:e>
                      </m:d>
                    </m:oMath>
                  </m:oMathPara>
                </a14:m>
                <a:endParaRPr kumimoji="0" lang="en-US" altLang="ko-KR" sz="2000" b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684D11-EA00-42E4-9EB9-2F08D2AF6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027" y="2514050"/>
                <a:ext cx="5010889" cy="1015663"/>
              </a:xfrm>
              <a:prstGeom prst="rect">
                <a:avLst/>
              </a:prstGeom>
              <a:blipFill>
                <a:blip r:embed="rId3"/>
                <a:stretch>
                  <a:fillRect l="-487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2178301-B68B-42B5-9605-6ACADF8AA749}"/>
              </a:ext>
            </a:extLst>
          </p:cNvPr>
          <p:cNvSpPr/>
          <p:nvPr/>
        </p:nvSpPr>
        <p:spPr bwMode="auto">
          <a:xfrm flipH="1">
            <a:off x="3197097" y="2798064"/>
            <a:ext cx="753031" cy="523875"/>
          </a:xfrm>
          <a:prstGeom prst="rightArrow">
            <a:avLst>
              <a:gd name="adj1" fmla="val 52218"/>
              <a:gd name="adj2" fmla="val 3933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196AB8-46B5-4142-82D3-14F54CE322C6}"/>
              </a:ext>
            </a:extLst>
          </p:cNvPr>
          <p:cNvSpPr txBox="1"/>
          <p:nvPr/>
        </p:nvSpPr>
        <p:spPr>
          <a:xfrm>
            <a:off x="4676902" y="3818088"/>
            <a:ext cx="49560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0">
                <a:latin typeface="+mn-ea"/>
                <a:ea typeface="+mn-ea"/>
              </a:rPr>
              <a:t>* </a:t>
            </a:r>
            <a:r>
              <a:rPr kumimoji="0" lang="ko-KR" altLang="en-US" sz="1200" b="0">
                <a:latin typeface="+mn-ea"/>
                <a:ea typeface="+mn-ea"/>
              </a:rPr>
              <a:t>사전 내 단어들의 확률 합은 </a:t>
            </a:r>
            <a:r>
              <a:rPr kumimoji="0" lang="en-US" altLang="ko-KR" sz="1200" b="0">
                <a:latin typeface="+mn-ea"/>
                <a:ea typeface="+mn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5371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E2EF7830-B6BB-4498-A18D-1254836FB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14D89E8-AD94-4466-A9DE-50B52FED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Weight Calculation : </a:t>
            </a:r>
            <a:r>
              <a:rPr lang="ko-KR" altLang="en-US"/>
              <a:t>손실 함수</a:t>
            </a:r>
            <a:r>
              <a:rPr lang="en-US" altLang="ko-KR"/>
              <a:t>(Loss function)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850D8273-A988-4D89-B6A7-2AFA49E94F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altLang="ko-KR"/>
              <a:t>Transformer</a:t>
            </a:r>
            <a:r>
              <a:rPr lang="ko-KR" altLang="en-US"/>
              <a:t>의 훈련 데이터셋은 입력 시퀀스</a:t>
            </a:r>
            <a:r>
              <a:rPr lang="en-US" altLang="ko-KR"/>
              <a:t>-</a:t>
            </a:r>
            <a:r>
              <a:rPr lang="ko-KR" altLang="en-US"/>
              <a:t>출력 시퀀스의 쌍으로 이루어짐</a:t>
            </a:r>
            <a:r>
              <a:rPr lang="en-US" altLang="ko-KR"/>
              <a:t>. </a:t>
            </a:r>
            <a:r>
              <a:rPr lang="ko-KR" altLang="en-US"/>
              <a:t>단어 집합</a:t>
            </a:r>
            <a:r>
              <a:rPr lang="en-US" altLang="ko-KR"/>
              <a:t>(</a:t>
            </a:r>
            <a:r>
              <a:rPr lang="ko-KR" altLang="en-US"/>
              <a:t>사전</a:t>
            </a:r>
            <a:r>
              <a:rPr lang="en-US" altLang="ko-KR"/>
              <a:t>)</a:t>
            </a:r>
            <a:r>
              <a:rPr lang="ko-KR" altLang="en-US"/>
              <a:t>에 있는 단어들이 각 시점에 등장할 확률을 계산하는 방식이므로 훈련 데이터셋에 등장하는 단어들을 정리한 단어 집합</a:t>
            </a:r>
            <a:r>
              <a:rPr lang="en-US" altLang="ko-KR"/>
              <a:t>(</a:t>
            </a:r>
            <a:r>
              <a:rPr lang="ko-KR" altLang="en-US"/>
              <a:t>사전</a:t>
            </a:r>
            <a:r>
              <a:rPr lang="en-US" altLang="ko-KR"/>
              <a:t>)</a:t>
            </a:r>
            <a:r>
              <a:rPr lang="ko-KR" altLang="en-US"/>
              <a:t>이 존재해야 함</a:t>
            </a:r>
            <a:r>
              <a:rPr lang="en-US" altLang="ko-KR"/>
              <a:t>. Transformer</a:t>
            </a:r>
            <a:r>
              <a:rPr lang="ko-KR" altLang="en-US"/>
              <a:t>가 예측을 수행하면 정답과 비교하여 손실 값을 계산함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D841944D-7331-4DB0-AC8E-D78019765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5C6D4F-76A1-448D-9B7B-FDDA2906BE84}"/>
              </a:ext>
            </a:extLst>
          </p:cNvPr>
          <p:cNvSpPr txBox="1"/>
          <p:nvPr/>
        </p:nvSpPr>
        <p:spPr>
          <a:xfrm>
            <a:off x="432422" y="2312876"/>
            <a:ext cx="2090637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+mn-ea"/>
                <a:ea typeface="+mn-ea"/>
              </a:rPr>
              <a:t>분류 </a:t>
            </a:r>
            <a:r>
              <a:rPr lang="en-US" altLang="ko-KR" sz="1600">
                <a:latin typeface="+mn-ea"/>
                <a:ea typeface="+mn-ea"/>
              </a:rPr>
              <a:t>(Classification)</a:t>
            </a:r>
            <a:endParaRPr lang="ko-KR" altLang="en-US" sz="160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0FB1F-87C1-4248-BA7E-A3DC96F8F2C5}"/>
                  </a:ext>
                </a:extLst>
              </p:cNvPr>
              <p:cNvSpPr txBox="1"/>
              <p:nvPr/>
            </p:nvSpPr>
            <p:spPr>
              <a:xfrm>
                <a:off x="2312698" y="3577141"/>
                <a:ext cx="4944558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ko-KR" altLang="en-US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sz="1800" b="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sz="1800" b="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1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8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8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8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800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8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1800" b="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0FB1F-87C1-4248-BA7E-A3DC96F8F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698" y="3577141"/>
                <a:ext cx="4944558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7">
            <a:extLst>
              <a:ext uri="{FF2B5EF4-FFF2-40B4-BE49-F238E27FC236}">
                <a16:creationId xmlns:a16="http://schemas.microsoft.com/office/drawing/2014/main" id="{202C8BC3-C41F-481E-9140-DFCF1ECA6221}"/>
              </a:ext>
            </a:extLst>
          </p:cNvPr>
          <p:cNvSpPr txBox="1"/>
          <p:nvPr/>
        </p:nvSpPr>
        <p:spPr>
          <a:xfrm>
            <a:off x="432422" y="2725647"/>
            <a:ext cx="443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/>
                <a:ea typeface="굴림"/>
                <a:cs typeface="+mn-cs"/>
                <a:sym typeface="Wingding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/>
                <a:ea typeface="굴림"/>
                <a:cs typeface="+mn-cs"/>
                <a:sym typeface="Wingding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/>
                <a:ea typeface="굴림"/>
                <a:cs typeface="+mn-cs"/>
                <a:sym typeface="Wingding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/>
                <a:ea typeface="굴림"/>
                <a:cs typeface="+mn-cs"/>
                <a:sym typeface="Wingding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/>
                <a:ea typeface="굴림"/>
                <a:cs typeface="+mn-cs"/>
                <a:sym typeface="Wingding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/>
                <a:ea typeface="굴림"/>
                <a:cs typeface="+mn-cs"/>
                <a:sym typeface="Wingding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/>
                <a:ea typeface="굴림"/>
                <a:cs typeface="+mn-cs"/>
                <a:sym typeface="Wingding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/>
                <a:ea typeface="굴림"/>
                <a:cs typeface="+mn-cs"/>
                <a:sym typeface="Wingding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/>
                <a:ea typeface="굴림"/>
                <a:cs typeface="+mn-cs"/>
                <a:sym typeface="Wingdings"/>
              </a:defRPr>
            </a:lvl9pPr>
          </a:lstStyle>
          <a:p>
            <a:r>
              <a:rPr lang="ko-KR" altLang="en-US" sz="160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교차 엔트로피 손실 </a:t>
            </a:r>
            <a:r>
              <a:rPr lang="en-US" altLang="ko-KR" sz="160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(Cross-Entropy Loss):</a:t>
            </a:r>
            <a:endParaRPr lang="ko-KR" altLang="en-US" sz="160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CD13EB-387F-4DDF-86DB-A2D615682C6D}"/>
              </a:ext>
            </a:extLst>
          </p:cNvPr>
          <p:cNvSpPr txBox="1"/>
          <p:nvPr/>
        </p:nvSpPr>
        <p:spPr>
          <a:xfrm>
            <a:off x="2612740" y="2332486"/>
            <a:ext cx="4960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defRPr/>
            </a:pPr>
            <a:r>
              <a:rPr lang="ko-KR" altLang="en-US" b="0">
                <a:latin typeface="+mn-lt"/>
                <a:ea typeface="+mn-ea"/>
              </a:rPr>
              <a:t>범주형 변수를 예측하는 것이 목표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FF53A8-3E6B-489C-A24B-99CDBD501531}"/>
              </a:ext>
            </a:extLst>
          </p:cNvPr>
          <p:cNvSpPr txBox="1"/>
          <p:nvPr/>
        </p:nvSpPr>
        <p:spPr>
          <a:xfrm>
            <a:off x="432421" y="3053921"/>
            <a:ext cx="8960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defRPr/>
            </a:pPr>
            <a:r>
              <a:rPr lang="ko-KR" altLang="en-US" b="0">
                <a:latin typeface="+mn-lt"/>
                <a:ea typeface="+mn-ea"/>
              </a:rPr>
              <a:t>실제 클래스와 예측된 클래스 간의 확률 분포 차이를 측정하여</a:t>
            </a:r>
            <a:r>
              <a:rPr lang="en-US" altLang="ko-KR" b="0">
                <a:latin typeface="+mn-lt"/>
                <a:ea typeface="+mn-ea"/>
              </a:rPr>
              <a:t>, </a:t>
            </a:r>
            <a:r>
              <a:rPr lang="ko-KR" altLang="en-US" b="0">
                <a:latin typeface="+mn-lt"/>
                <a:ea typeface="+mn-ea"/>
              </a:rPr>
              <a:t>실제 클래스에 대해 낮은 확률을 예측할 때 더 큰 손실 값을 생성함</a:t>
            </a:r>
            <a:r>
              <a:rPr lang="en-US" altLang="ko-KR" b="0">
                <a:latin typeface="+mn-lt"/>
                <a:ea typeface="+mn-ea"/>
              </a:rPr>
              <a:t>.</a:t>
            </a:r>
            <a:endParaRPr lang="ko-KR" altLang="en-US" b="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DE5F87-414E-E833-713F-B9C8A54F1FEE}"/>
                  </a:ext>
                </a:extLst>
              </p:cNvPr>
              <p:cNvSpPr txBox="1"/>
              <p:nvPr/>
            </p:nvSpPr>
            <p:spPr>
              <a:xfrm>
                <a:off x="2312698" y="4600805"/>
                <a:ext cx="4944558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ko-KR" altLang="en-US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8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8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800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8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DE5F87-414E-E833-713F-B9C8A54F1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698" y="4600805"/>
                <a:ext cx="4944558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F104CAE-25EC-B0E7-C681-3C11B0B3631E}"/>
              </a:ext>
            </a:extLst>
          </p:cNvPr>
          <p:cNvSpPr txBox="1"/>
          <p:nvPr/>
        </p:nvSpPr>
        <p:spPr>
          <a:xfrm>
            <a:off x="803629" y="3926128"/>
            <a:ext cx="1137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latinLnBrk="0" hangingPunct="0">
              <a:spcBef>
                <a:spcPts val="600"/>
              </a:spcBef>
              <a:defRPr/>
            </a:pPr>
            <a:r>
              <a:rPr lang="ko-KR" altLang="en-US" b="0">
                <a:latin typeface="+mn-lt"/>
                <a:ea typeface="+mn-ea"/>
              </a:rPr>
              <a:t>이진분류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2D129-E044-159F-2E14-E3D78F029177}"/>
              </a:ext>
            </a:extLst>
          </p:cNvPr>
          <p:cNvSpPr txBox="1"/>
          <p:nvPr/>
        </p:nvSpPr>
        <p:spPr>
          <a:xfrm>
            <a:off x="803629" y="4882548"/>
            <a:ext cx="1137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latinLnBrk="0" hangingPunct="0">
              <a:spcBef>
                <a:spcPts val="600"/>
              </a:spcBef>
              <a:defRPr/>
            </a:pPr>
            <a:r>
              <a:rPr lang="ko-KR" altLang="en-US" b="0">
                <a:latin typeface="+mn-lt"/>
                <a:ea typeface="+mn-ea"/>
              </a:rPr>
              <a:t>다중분류</a:t>
            </a:r>
          </a:p>
        </p:txBody>
      </p:sp>
    </p:spTree>
    <p:extLst>
      <p:ext uri="{BB962C8B-B14F-4D97-AF65-F5344CB8AC3E}">
        <p14:creationId xmlns:p14="http://schemas.microsoft.com/office/powerpoint/2010/main" val="4186534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7DA843-A385-52BC-1DEC-49FB2AD7DD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r>
              <a:rPr lang="ko-KR" altLang="en-US"/>
              <a:t>의 </a:t>
            </a:r>
            <a:r>
              <a:rPr lang="en-US" altLang="ko-KR"/>
              <a:t>attention</a:t>
            </a:r>
            <a:r>
              <a:rPr lang="ko-KR" altLang="en-US"/>
              <a:t> 가중치 개수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C5FACE4-D81F-3CAB-4547-647E1638EF4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62309" y="983008"/>
                <a:ext cx="9270641" cy="1549113"/>
              </a:xfrm>
            </p:spPr>
            <p:txBody>
              <a:bodyPr/>
              <a:lstStyle/>
              <a:p>
                <a:r>
                  <a:rPr lang="en-US" altLang="ko-KR"/>
                  <a:t>Encoder</a:t>
                </a:r>
                <a:r>
                  <a:rPr lang="ko-KR" altLang="en-US"/>
                  <a:t>와 </a:t>
                </a:r>
                <a:r>
                  <a:rPr lang="en-US" altLang="ko-KR"/>
                  <a:t>Decoder</a:t>
                </a:r>
                <a:r>
                  <a:rPr lang="ko-KR" altLang="en-US"/>
                  <a:t>의 </a:t>
                </a:r>
                <a:r>
                  <a:rPr lang="en-US" altLang="ko-KR"/>
                  <a:t>Attention</a:t>
                </a:r>
                <a:r>
                  <a:rPr lang="ko-KR" altLang="en-US"/>
                  <a:t>별 입력 토큰 간의 관계를 학습하는 과정입니다</a:t>
                </a:r>
                <a:r>
                  <a:rPr lang="en-US" altLang="ko-KR"/>
                  <a:t>. </a:t>
                </a:r>
                <a:r>
                  <a:rPr lang="ko-KR" altLang="en-US"/>
                  <a:t>이 가중치 행렬들은 각각 다르게 초기화됩니다</a:t>
                </a:r>
                <a:r>
                  <a:rPr lang="en-US" altLang="ko-KR"/>
                  <a:t>, </a:t>
                </a:r>
                <a:r>
                  <a:rPr lang="ko-KR" altLang="en-US"/>
                  <a:t>일반적으로 </a:t>
                </a:r>
                <a:r>
                  <a:rPr lang="en-US" altLang="ko-KR"/>
                  <a:t>Xavier </a:t>
                </a:r>
                <a:r>
                  <a:rPr lang="ko-KR" altLang="en-US"/>
                  <a:t>초기화</a:t>
                </a:r>
                <a:r>
                  <a:rPr lang="en-US" altLang="ko-KR"/>
                  <a:t>(Xavier Uniform or Xavier Normal)</a:t>
                </a:r>
                <a:r>
                  <a:rPr lang="ko-KR" altLang="en-US"/>
                  <a:t>를 사용합니다</a:t>
                </a:r>
                <a:r>
                  <a:rPr lang="en-US" altLang="ko-KR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/>
                  <a:t>Query </a:t>
                </a:r>
                <a:r>
                  <a:rPr lang="ko-KR" altLang="en-US"/>
                  <a:t>가중치 행렬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altLang="ko-KR"/>
                  <a:t> (</a:t>
                </a:r>
                <a:r>
                  <a:rPr lang="ko-KR" altLang="en-US"/>
                  <a:t>크기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ko-KR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/>
                  <a:t>Key </a:t>
                </a:r>
                <a:r>
                  <a:rPr lang="ko-KR" altLang="en-US"/>
                  <a:t>가중치 행렬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ko-KR"/>
                  <a:t> (</a:t>
                </a:r>
                <a:r>
                  <a:rPr lang="ko-KR" altLang="en-US"/>
                  <a:t>크기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/>
                  <a:t>Value </a:t>
                </a:r>
                <a:r>
                  <a:rPr lang="ko-KR" altLang="en-US"/>
                  <a:t>가중치 행렬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ko-KR"/>
                  <a:t> (</a:t>
                </a:r>
                <a:r>
                  <a:rPr lang="ko-KR" altLang="en-US"/>
                  <a:t>크기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ko-KR"/>
                  <a:t>)</a:t>
                </a: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8C5FACE4-D81F-3CAB-4547-647E1638E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62309" y="983008"/>
                <a:ext cx="9270641" cy="1549113"/>
              </a:xfrm>
              <a:blipFill>
                <a:blip r:embed="rId2"/>
                <a:stretch>
                  <a:fillRect l="-394" t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3">
            <a:extLst>
              <a:ext uri="{FF2B5EF4-FFF2-40B4-BE49-F238E27FC236}">
                <a16:creationId xmlns:a16="http://schemas.microsoft.com/office/drawing/2014/main" id="{97A4C325-9EB8-43CF-2465-B4CAD166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72948C-C186-F4E1-98E0-338FD8715A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ABB96022-DD94-E720-6EAC-4A746EB69284}"/>
              </a:ext>
            </a:extLst>
          </p:cNvPr>
          <p:cNvSpPr txBox="1">
            <a:spLocks/>
          </p:cNvSpPr>
          <p:nvPr/>
        </p:nvSpPr>
        <p:spPr>
          <a:xfrm>
            <a:off x="209708" y="2624397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0" algn="l"/>
              </a:tabLst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/>
              <a:t>Calculation process</a:t>
            </a:r>
            <a:endParaRPr kumimoji="0" lang="ko-KR" altLang="en-US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6603EFB9-0C0E-C10B-F33E-6DF14AE15F50}"/>
              </a:ext>
            </a:extLst>
          </p:cNvPr>
          <p:cNvSpPr txBox="1">
            <a:spLocks/>
          </p:cNvSpPr>
          <p:nvPr/>
        </p:nvSpPr>
        <p:spPr>
          <a:xfrm>
            <a:off x="362309" y="2974166"/>
            <a:ext cx="9270641" cy="30884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b="0"/>
              <a:t>입력 𝑋</a:t>
            </a:r>
            <a:r>
              <a:rPr kumimoji="0" lang="en-US" altLang="ko-KR" b="0"/>
              <a:t> (</a:t>
            </a:r>
            <a:r>
              <a:rPr kumimoji="0" lang="ko-KR" altLang="en-US" b="0"/>
              <a:t>크기</a:t>
            </a:r>
            <a:r>
              <a:rPr kumimoji="0" lang="en-US" altLang="ko-KR" b="0"/>
              <a:t>: </a:t>
            </a:r>
            <a:r>
              <a:rPr kumimoji="0" lang="ko-KR" altLang="en-US" b="0"/>
              <a:t>𝑠𝑒𝑞</a:t>
            </a:r>
            <a:r>
              <a:rPr kumimoji="0" lang="en-US" altLang="ko-KR" b="0"/>
              <a:t>_</a:t>
            </a:r>
            <a:r>
              <a:rPr kumimoji="0" lang="ko-KR" altLang="en-US" b="0"/>
              <a:t>𝑙𝑒𝑛</a:t>
            </a:r>
            <a:r>
              <a:rPr kumimoji="0" lang="en-US" altLang="ko-KR" b="0"/>
              <a:t>×</a:t>
            </a:r>
            <a:r>
              <a:rPr kumimoji="0" lang="ko-KR" altLang="en-US" b="0"/>
              <a:t>𝑑𝑚𝑜𝑑𝑒𝑙</a:t>
            </a:r>
            <a:r>
              <a:rPr kumimoji="0" lang="en-US" altLang="ko-KR" b="0"/>
              <a:t>)</a:t>
            </a:r>
            <a:r>
              <a:rPr kumimoji="0" lang="ko-KR" altLang="en-US" b="0"/>
              <a:t>가 들어오면</a:t>
            </a:r>
            <a:r>
              <a:rPr kumimoji="0" lang="en-US" altLang="ko-KR" b="0"/>
              <a:t>, </a:t>
            </a:r>
            <a:r>
              <a:rPr kumimoji="0" lang="ko-KR" altLang="en-US" b="0"/>
              <a:t>각각의 가중치 행렬과 곱해져 𝑄</a:t>
            </a:r>
            <a:r>
              <a:rPr kumimoji="0" lang="en-US" altLang="ko-KR" b="0"/>
              <a:t>,</a:t>
            </a:r>
            <a:r>
              <a:rPr kumimoji="0" lang="ko-KR" altLang="en-US" b="0"/>
              <a:t>𝐾</a:t>
            </a:r>
            <a:r>
              <a:rPr kumimoji="0" lang="en-US" altLang="ko-KR" b="0"/>
              <a:t>,</a:t>
            </a:r>
            <a:r>
              <a:rPr kumimoji="0" lang="ko-KR" altLang="en-US" b="0"/>
              <a:t>𝑉가 생성됩니다</a:t>
            </a:r>
            <a:r>
              <a:rPr kumimoji="0" lang="en-US" altLang="ko-KR" b="0"/>
              <a:t>.</a:t>
            </a:r>
            <a:endParaRPr kumimoji="0" lang="ko-KR" altLang="en-US" b="0"/>
          </a:p>
        </p:txBody>
      </p:sp>
      <p:sp>
        <p:nvSpPr>
          <p:cNvPr id="22" name="텍스트 개체 틀 1">
            <a:extLst>
              <a:ext uri="{FF2B5EF4-FFF2-40B4-BE49-F238E27FC236}">
                <a16:creationId xmlns:a16="http://schemas.microsoft.com/office/drawing/2014/main" id="{89726AFF-C2D1-EBBB-6D1A-CAD18B830D38}"/>
              </a:ext>
            </a:extLst>
          </p:cNvPr>
          <p:cNvSpPr txBox="1">
            <a:spLocks/>
          </p:cNvSpPr>
          <p:nvPr/>
        </p:nvSpPr>
        <p:spPr>
          <a:xfrm>
            <a:off x="209708" y="4554797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0" algn="l"/>
              </a:tabLst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/>
              <a:t>Weight Update</a:t>
            </a:r>
            <a:endParaRPr kumimoji="0" lang="ko-KR" altLang="en-US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08401C9A-1893-47FE-D0C5-61FDAF05CCC2}"/>
              </a:ext>
            </a:extLst>
          </p:cNvPr>
          <p:cNvSpPr txBox="1">
            <a:spLocks/>
          </p:cNvSpPr>
          <p:nvPr/>
        </p:nvSpPr>
        <p:spPr>
          <a:xfrm>
            <a:off x="362309" y="4904566"/>
            <a:ext cx="9270641" cy="30884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b="0"/>
              <a:t>각 가중치별 </a:t>
            </a:r>
            <a:r>
              <a:rPr kumimoji="0" lang="en-US" altLang="ko-KR" b="0"/>
              <a:t>Gradient</a:t>
            </a:r>
            <a:r>
              <a:rPr kumimoji="0" lang="ko-KR" altLang="en-US" b="0"/>
              <a:t>를 계산하여 전파합니다</a:t>
            </a:r>
            <a:r>
              <a:rPr kumimoji="0" lang="en-US" altLang="ko-KR" b="0"/>
              <a:t>.</a:t>
            </a:r>
            <a:endParaRPr kumimoji="0" lang="ko-KR" alt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C702BCC4-4B3E-3E0C-4FB4-342A1E0D56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047209"/>
                  </p:ext>
                </p:extLst>
              </p:nvPr>
            </p:nvGraphicFramePr>
            <p:xfrm>
              <a:off x="514716" y="3308280"/>
              <a:ext cx="7355142" cy="13352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51714">
                      <a:extLst>
                        <a:ext uri="{9D8B030D-6E8A-4147-A177-3AD203B41FA5}">
                          <a16:colId xmlns:a16="http://schemas.microsoft.com/office/drawing/2014/main" val="19945463"/>
                        </a:ext>
                      </a:extLst>
                    </a:gridCol>
                    <a:gridCol w="2451714">
                      <a:extLst>
                        <a:ext uri="{9D8B030D-6E8A-4147-A177-3AD203B41FA5}">
                          <a16:colId xmlns:a16="http://schemas.microsoft.com/office/drawing/2014/main" val="433495828"/>
                        </a:ext>
                      </a:extLst>
                    </a:gridCol>
                    <a:gridCol w="2451714">
                      <a:extLst>
                        <a:ext uri="{9D8B030D-6E8A-4147-A177-3AD203B41FA5}">
                          <a16:colId xmlns:a16="http://schemas.microsoft.com/office/drawing/2014/main" val="31755254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𝑐𝑟𝑜𝑠𝑠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𝑐𝑟𝑜𝑠𝑠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796343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𝑐𝑟𝑜𝑠𝑠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𝑐𝑟𝑜𝑠𝑠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77314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𝑐𝑟𝑜𝑠𝑠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𝑐𝑟𝑜𝑠𝑠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10046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C702BCC4-4B3E-3E0C-4FB4-342A1E0D56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047209"/>
                  </p:ext>
                </p:extLst>
              </p:nvPr>
            </p:nvGraphicFramePr>
            <p:xfrm>
              <a:off x="514716" y="3308280"/>
              <a:ext cx="7355142" cy="13352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51714">
                      <a:extLst>
                        <a:ext uri="{9D8B030D-6E8A-4147-A177-3AD203B41FA5}">
                          <a16:colId xmlns:a16="http://schemas.microsoft.com/office/drawing/2014/main" val="19945463"/>
                        </a:ext>
                      </a:extLst>
                    </a:gridCol>
                    <a:gridCol w="2451714">
                      <a:extLst>
                        <a:ext uri="{9D8B030D-6E8A-4147-A177-3AD203B41FA5}">
                          <a16:colId xmlns:a16="http://schemas.microsoft.com/office/drawing/2014/main" val="433495828"/>
                        </a:ext>
                      </a:extLst>
                    </a:gridCol>
                    <a:gridCol w="2451714">
                      <a:extLst>
                        <a:ext uri="{9D8B030D-6E8A-4147-A177-3AD203B41FA5}">
                          <a16:colId xmlns:a16="http://schemas.microsoft.com/office/drawing/2014/main" val="3175525420"/>
                        </a:ext>
                      </a:extLst>
                    </a:gridCol>
                  </a:tblGrid>
                  <a:tr h="4649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0249" b="-1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752" r="-99752" b="-1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249" b="-188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9634396"/>
                      </a:ext>
                    </a:extLst>
                  </a:tr>
                  <a:tr h="4343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8451" r="-200249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752" t="-108451" r="-99752" b="-1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249" t="-108451" b="-1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7314913"/>
                      </a:ext>
                    </a:extLst>
                  </a:tr>
                  <a:tr h="4359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5556" r="-200249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752" t="-205556" r="-99752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249" t="-205556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0046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52BE8B52-9E50-900B-F86A-D559E3DCA4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2559704"/>
                  </p:ext>
                </p:extLst>
              </p:nvPr>
            </p:nvGraphicFramePr>
            <p:xfrm>
              <a:off x="438509" y="5287429"/>
              <a:ext cx="9076968" cy="6877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69242">
                      <a:extLst>
                        <a:ext uri="{9D8B030D-6E8A-4147-A177-3AD203B41FA5}">
                          <a16:colId xmlns:a16="http://schemas.microsoft.com/office/drawing/2014/main" val="2345679608"/>
                        </a:ext>
                      </a:extLst>
                    </a:gridCol>
                    <a:gridCol w="2269242">
                      <a:extLst>
                        <a:ext uri="{9D8B030D-6E8A-4147-A177-3AD203B41FA5}">
                          <a16:colId xmlns:a16="http://schemas.microsoft.com/office/drawing/2014/main" val="1951005358"/>
                        </a:ext>
                      </a:extLst>
                    </a:gridCol>
                    <a:gridCol w="2269242">
                      <a:extLst>
                        <a:ext uri="{9D8B030D-6E8A-4147-A177-3AD203B41FA5}">
                          <a16:colId xmlns:a16="http://schemas.microsoft.com/office/drawing/2014/main" val="583213548"/>
                        </a:ext>
                      </a:extLst>
                    </a:gridCol>
                    <a:gridCol w="2269242">
                      <a:extLst>
                        <a:ext uri="{9D8B030D-6E8A-4147-A177-3AD203B41FA5}">
                          <a16:colId xmlns:a16="http://schemas.microsoft.com/office/drawing/2014/main" val="1307489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𝑄</m:t>
                                    </m:r>
                                  </m:sub>
                                </m:sSub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←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𝑄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</m:t>
                                </m:r>
                                <m:r>
                                  <a:rPr lang="el-GR" sz="18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 b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</m:t>
                                </m:r>
                                <m:r>
                                  <a:rPr lang="el-GR" sz="18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 b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𝑊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</m:t>
                                </m:r>
                                <m:r>
                                  <a:rPr lang="el-GR" sz="18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 b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l-GR" sz="1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𝜂</m:t>
                              </m:r>
                              <m:r>
                                <a:rPr lang="el-GR" sz="1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R" sz="1400" b="0"/>
                            <a:t>: Learning Rate</a:t>
                          </a:r>
                          <a:endParaRPr lang="ko-KR" altLang="en-US" sz="1400" b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397181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52BE8B52-9E50-900B-F86A-D559E3DCA4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2559704"/>
                  </p:ext>
                </p:extLst>
              </p:nvPr>
            </p:nvGraphicFramePr>
            <p:xfrm>
              <a:off x="438509" y="5287429"/>
              <a:ext cx="9076968" cy="6877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69242">
                      <a:extLst>
                        <a:ext uri="{9D8B030D-6E8A-4147-A177-3AD203B41FA5}">
                          <a16:colId xmlns:a16="http://schemas.microsoft.com/office/drawing/2014/main" val="2345679608"/>
                        </a:ext>
                      </a:extLst>
                    </a:gridCol>
                    <a:gridCol w="2269242">
                      <a:extLst>
                        <a:ext uri="{9D8B030D-6E8A-4147-A177-3AD203B41FA5}">
                          <a16:colId xmlns:a16="http://schemas.microsoft.com/office/drawing/2014/main" val="1951005358"/>
                        </a:ext>
                      </a:extLst>
                    </a:gridCol>
                    <a:gridCol w="2269242">
                      <a:extLst>
                        <a:ext uri="{9D8B030D-6E8A-4147-A177-3AD203B41FA5}">
                          <a16:colId xmlns:a16="http://schemas.microsoft.com/office/drawing/2014/main" val="583213548"/>
                        </a:ext>
                      </a:extLst>
                    </a:gridCol>
                    <a:gridCol w="2269242">
                      <a:extLst>
                        <a:ext uri="{9D8B030D-6E8A-4147-A177-3AD203B41FA5}">
                          <a16:colId xmlns:a16="http://schemas.microsoft.com/office/drawing/2014/main" val="130748923"/>
                        </a:ext>
                      </a:extLst>
                    </a:gridCol>
                  </a:tblGrid>
                  <a:tr h="6877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99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269" r="-200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9732" r="-99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7181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021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7B498-960F-A680-0AB3-728E94DA0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B98C418D-8624-9233-B17E-BF5A16A10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6FED35-8158-9732-D283-D16E536AA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en-US" altLang="ko-KR" sz="160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Weight Calculation : Gradients of attention weights (1/2)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7DFB9D8-257F-3BB7-ECC5-98D64A0490F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kumimoji="0" lang="en-US" altLang="ko-KR" sz="1400" b="0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Attention weights</a:t>
                </a:r>
                <a:r>
                  <a:rPr kumimoji="0" lang="ko-KR" altLang="en-US" sz="1400" b="0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에 대한 </a:t>
                </a:r>
                <a:r>
                  <a:rPr kumimoji="0" lang="en-US" altLang="ko-KR" sz="1400" b="0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gradient </a:t>
                </a:r>
                <a:r>
                  <a:rPr kumimoji="0" lang="ko-KR" altLang="en-US" sz="1400" b="0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계산은 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신경망에서의 </a:t>
                </a:r>
                <a:r>
                  <a:rPr lang="ko-KR" altLang="en-US" err="1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역전파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 계산과 동일하게 </a:t>
                </a:r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chain rule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을 통해 계산됨</a:t>
                </a:r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. 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아래와 같이 </a:t>
                </a:r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5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개의 단계로 </a:t>
                </a:r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attention weights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𝑉</m:t>
                        </m:r>
                      </m:sub>
                    </m:sSub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의 업데이트 과정을 계산할 수 있음</a:t>
                </a:r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.</a:t>
                </a:r>
                <a:endParaRPr lang="ko-KR" altLang="en-US" b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7DFB9D8-257F-3BB7-ECC5-98D64A049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394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2507C9-71CC-F3A4-191B-443675284B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BD909B-8840-460D-C4C3-0E98B7EBC8A1}"/>
              </a:ext>
            </a:extLst>
          </p:cNvPr>
          <p:cNvSpPr txBox="1"/>
          <p:nvPr/>
        </p:nvSpPr>
        <p:spPr>
          <a:xfrm>
            <a:off x="362309" y="1728175"/>
            <a:ext cx="344805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defRPr/>
            </a:pPr>
            <a:r>
              <a:rPr lang="en-US" altLang="ko-KR" b="0">
                <a:latin typeface="+mn-lt"/>
                <a:ea typeface="+mn-ea"/>
              </a:rPr>
              <a:t>1. Attention</a:t>
            </a:r>
            <a:r>
              <a:rPr lang="ko-KR" altLang="en-US" b="0">
                <a:latin typeface="+mn-lt"/>
                <a:ea typeface="+mn-ea"/>
              </a:rPr>
              <a:t> 가중치의 </a:t>
            </a:r>
            <a:r>
              <a:rPr lang="en-US" altLang="ko-KR" b="0">
                <a:latin typeface="+mn-lt"/>
                <a:ea typeface="+mn-ea"/>
              </a:rPr>
              <a:t>gradients </a:t>
            </a:r>
            <a:r>
              <a:rPr lang="ko-KR" altLang="en-US" b="0">
                <a:latin typeface="+mn-lt"/>
                <a:ea typeface="+mn-ea"/>
              </a:rPr>
              <a:t>계산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8BFE4-60F2-6613-D871-DDC751CD0F63}"/>
              </a:ext>
            </a:extLst>
          </p:cNvPr>
          <p:cNvSpPr txBox="1"/>
          <p:nvPr/>
        </p:nvSpPr>
        <p:spPr>
          <a:xfrm>
            <a:off x="362308" y="3176972"/>
            <a:ext cx="5715149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defRPr/>
            </a:pPr>
            <a:r>
              <a:rPr lang="en-US" altLang="ko-KR" b="0">
                <a:latin typeface="+mn-lt"/>
                <a:ea typeface="+mn-ea"/>
              </a:rPr>
              <a:t>2. </a:t>
            </a:r>
            <a:r>
              <a:rPr lang="en-US" altLang="ko-KR" b="0" err="1">
                <a:latin typeface="+mn-lt"/>
                <a:ea typeface="+mn-ea"/>
              </a:rPr>
              <a:t>Softmax</a:t>
            </a:r>
            <a:r>
              <a:rPr lang="en-US" altLang="ko-KR" b="0">
                <a:latin typeface="+mn-lt"/>
                <a:ea typeface="+mn-ea"/>
              </a:rPr>
              <a:t> </a:t>
            </a:r>
            <a:r>
              <a:rPr lang="ko-KR" altLang="en-US" b="0">
                <a:latin typeface="+mn-lt"/>
                <a:ea typeface="+mn-ea"/>
              </a:rPr>
              <a:t>미분 공식을 활용하여 </a:t>
            </a:r>
            <a:r>
              <a:rPr lang="en-US" altLang="ko-KR" b="0">
                <a:latin typeface="+mn-lt"/>
                <a:ea typeface="+mn-ea"/>
              </a:rPr>
              <a:t>Attention Score</a:t>
            </a:r>
            <a:r>
              <a:rPr lang="ko-KR" altLang="en-US" b="0">
                <a:latin typeface="+mn-lt"/>
                <a:ea typeface="+mn-ea"/>
              </a:rPr>
              <a:t>의 </a:t>
            </a:r>
            <a:r>
              <a:rPr lang="en-US" altLang="ko-KR" b="0">
                <a:latin typeface="+mn-lt"/>
                <a:ea typeface="+mn-ea"/>
              </a:rPr>
              <a:t>gradients </a:t>
            </a:r>
            <a:r>
              <a:rPr lang="ko-KR" altLang="en-US" b="0">
                <a:latin typeface="+mn-lt"/>
                <a:ea typeface="+mn-ea"/>
              </a:rPr>
              <a:t>계산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570311-FEC9-5D1A-F5CC-B05237B2657C}"/>
              </a:ext>
            </a:extLst>
          </p:cNvPr>
          <p:cNvSpPr txBox="1"/>
          <p:nvPr/>
        </p:nvSpPr>
        <p:spPr>
          <a:xfrm>
            <a:off x="362308" y="4681730"/>
            <a:ext cx="3448051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defRPr/>
            </a:pPr>
            <a:r>
              <a:rPr lang="en-US" altLang="ko-KR" b="0">
                <a:latin typeface="+mn-lt"/>
                <a:ea typeface="+mn-ea"/>
              </a:rPr>
              <a:t>3. Query </a:t>
            </a:r>
            <a:r>
              <a:rPr lang="ko-KR" altLang="en-US" b="0">
                <a:latin typeface="+mn-lt"/>
                <a:ea typeface="+mn-ea"/>
              </a:rPr>
              <a:t>및 </a:t>
            </a:r>
            <a:r>
              <a:rPr lang="en-US" altLang="ko-KR" b="0">
                <a:latin typeface="+mn-lt"/>
                <a:ea typeface="+mn-ea"/>
              </a:rPr>
              <a:t>Key</a:t>
            </a:r>
            <a:r>
              <a:rPr lang="ko-KR" altLang="en-US" b="0">
                <a:latin typeface="+mn-lt"/>
                <a:ea typeface="+mn-ea"/>
              </a:rPr>
              <a:t>의 </a:t>
            </a:r>
            <a:r>
              <a:rPr lang="en-US" altLang="ko-KR" b="0">
                <a:latin typeface="+mn-lt"/>
                <a:ea typeface="+mn-ea"/>
              </a:rPr>
              <a:t>gradients </a:t>
            </a:r>
            <a:r>
              <a:rPr lang="ko-KR" altLang="en-US" b="0">
                <a:latin typeface="+mn-lt"/>
                <a:ea typeface="+mn-ea"/>
              </a:rPr>
              <a:t>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7E36C7-52A5-D049-FF5B-799389ADED72}"/>
                  </a:ext>
                </a:extLst>
              </p:cNvPr>
              <p:cNvSpPr txBox="1"/>
              <p:nvPr/>
            </p:nvSpPr>
            <p:spPr>
              <a:xfrm>
                <a:off x="375076" y="2174993"/>
                <a:ext cx="30081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7E36C7-52A5-D049-FF5B-799389AD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76" y="2174993"/>
                <a:ext cx="3008131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EBBC6391-85F2-E4A0-0F35-2B3A2A7DF1BD}"/>
              </a:ext>
            </a:extLst>
          </p:cNvPr>
          <p:cNvSpPr/>
          <p:nvPr/>
        </p:nvSpPr>
        <p:spPr>
          <a:xfrm>
            <a:off x="1172090" y="2570176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4C7C46F9-619F-10B8-7B54-520903F4FAA3}"/>
              </a:ext>
            </a:extLst>
          </p:cNvPr>
          <p:cNvSpPr/>
          <p:nvPr/>
        </p:nvSpPr>
        <p:spPr>
          <a:xfrm>
            <a:off x="1748154" y="2147601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C41270-C25C-23B6-D71C-F482625F2A1C}"/>
                  </a:ext>
                </a:extLst>
              </p:cNvPr>
              <p:cNvSpPr txBox="1"/>
              <p:nvPr/>
            </p:nvSpPr>
            <p:spPr>
              <a:xfrm>
                <a:off x="375076" y="3647837"/>
                <a:ext cx="452059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  <a:ea typeface="+mn-ea"/>
                        </a:rPr>
                        <m:t>⊙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+mn-ea"/>
                        </a:rPr>
                        <m:t>𝐼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en-US" sz="24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C41270-C25C-23B6-D71C-F482625F2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76" y="3647837"/>
                <a:ext cx="4520597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F320B6DA-05D9-B6FE-54BD-54DDF6734F52}"/>
              </a:ext>
            </a:extLst>
          </p:cNvPr>
          <p:cNvSpPr/>
          <p:nvPr/>
        </p:nvSpPr>
        <p:spPr>
          <a:xfrm>
            <a:off x="1204074" y="4090930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B425F3C1-1D5C-F410-A046-E414FD1A735A}"/>
              </a:ext>
            </a:extLst>
          </p:cNvPr>
          <p:cNvSpPr/>
          <p:nvPr/>
        </p:nvSpPr>
        <p:spPr>
          <a:xfrm>
            <a:off x="1780138" y="3668355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CE2E4D-59BF-DA3A-216F-D6B9A95D71FF}"/>
                  </a:ext>
                </a:extLst>
              </p:cNvPr>
              <p:cNvSpPr txBox="1"/>
              <p:nvPr/>
            </p:nvSpPr>
            <p:spPr>
              <a:xfrm>
                <a:off x="365111" y="5279744"/>
                <a:ext cx="3661900" cy="857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CE2E4D-59BF-DA3A-216F-D6B9A95D7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11" y="5279744"/>
                <a:ext cx="3661900" cy="8572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2FB931-D640-3A8E-8A19-6EFA8784B72A}"/>
                  </a:ext>
                </a:extLst>
              </p:cNvPr>
              <p:cNvSpPr txBox="1"/>
              <p:nvPr/>
            </p:nvSpPr>
            <p:spPr>
              <a:xfrm>
                <a:off x="4380091" y="5265269"/>
                <a:ext cx="3992953" cy="961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𝑄</m:t>
                      </m:r>
                    </m:oMath>
                  </m:oMathPara>
                </a14:m>
                <a:endParaRPr lang="en-US" sz="24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2FB931-D640-3A8E-8A19-6EFA8784B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91" y="5265269"/>
                <a:ext cx="3992953" cy="961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이등변 삼각형 70">
            <a:extLst>
              <a:ext uri="{FF2B5EF4-FFF2-40B4-BE49-F238E27FC236}">
                <a16:creationId xmlns:a16="http://schemas.microsoft.com/office/drawing/2014/main" id="{2A47183F-A625-5983-5B26-BDC9B273EFCD}"/>
              </a:ext>
            </a:extLst>
          </p:cNvPr>
          <p:cNvSpPr/>
          <p:nvPr/>
        </p:nvSpPr>
        <p:spPr>
          <a:xfrm>
            <a:off x="1200614" y="5687844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D516AFD4-0C55-AF06-3B58-9225CDAD6867}"/>
              </a:ext>
            </a:extLst>
          </p:cNvPr>
          <p:cNvSpPr/>
          <p:nvPr/>
        </p:nvSpPr>
        <p:spPr>
          <a:xfrm>
            <a:off x="1776678" y="5265269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2B390057-76DD-5922-007E-78CAAF0203CF}"/>
              </a:ext>
            </a:extLst>
          </p:cNvPr>
          <p:cNvSpPr/>
          <p:nvPr/>
        </p:nvSpPr>
        <p:spPr>
          <a:xfrm>
            <a:off x="5229779" y="5786581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C51FB1EF-FF11-57C4-B507-7C515DED376C}"/>
              </a:ext>
            </a:extLst>
          </p:cNvPr>
          <p:cNvSpPr/>
          <p:nvPr/>
        </p:nvSpPr>
        <p:spPr>
          <a:xfrm>
            <a:off x="5805843" y="5364006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2B698-ECAD-BF27-09C2-34403D79BC78}"/>
              </a:ext>
            </a:extLst>
          </p:cNvPr>
          <p:cNvGrpSpPr/>
          <p:nvPr/>
        </p:nvGrpSpPr>
        <p:grpSpPr>
          <a:xfrm>
            <a:off x="6741696" y="1733886"/>
            <a:ext cx="2569530" cy="1982960"/>
            <a:chOff x="7153836" y="1880828"/>
            <a:chExt cx="2569530" cy="198296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6021065-926D-507A-10E3-BA5A2EED68FE}"/>
                </a:ext>
              </a:extLst>
            </p:cNvPr>
            <p:cNvSpPr/>
            <p:nvPr/>
          </p:nvSpPr>
          <p:spPr>
            <a:xfrm>
              <a:off x="7153836" y="1880828"/>
              <a:ext cx="2569530" cy="19829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 lIns="90000" tIns="46800" rIns="90000" bIns="46800" rtlCol="0" anchor="ctr"/>
            <a:lstStyle/>
            <a:p>
              <a:pPr marL="0" indent="0" algn="ctr">
                <a:lnSpc>
                  <a:spcPct val="120000"/>
                </a:lnSpc>
                <a:buFont typeface="Wingdings"/>
                <a:buNone/>
                <a:tabLst>
                  <a:tab pos="95250" algn="l"/>
                </a:tabLst>
              </a:pPr>
              <a:endParaRPr lang="en-US" sz="1600" b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9AD71D6-18EA-7140-D599-35BAF1BDE8CA}"/>
                    </a:ext>
                  </a:extLst>
                </p:cNvPr>
                <p:cNvSpPr txBox="1"/>
                <p:nvPr/>
              </p:nvSpPr>
              <p:spPr>
                <a:xfrm>
                  <a:off x="8034038" y="1931094"/>
                  <a:ext cx="635430" cy="4482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1200" b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9AD71D6-18EA-7140-D599-35BAF1BDE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038" y="1931094"/>
                  <a:ext cx="635430" cy="448200"/>
                </a:xfrm>
                <a:prstGeom prst="rect">
                  <a:avLst/>
                </a:prstGeom>
                <a:blipFill>
                  <a:blip r:embed="rId7"/>
                  <a:stretch>
                    <a:fillRect l="-3810" b="-41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D4A33A-4070-E6DC-CC08-43C16EF2FD0D}"/>
                    </a:ext>
                  </a:extLst>
                </p:cNvPr>
                <p:cNvSpPr txBox="1"/>
                <p:nvPr/>
              </p:nvSpPr>
              <p:spPr>
                <a:xfrm>
                  <a:off x="7221252" y="2598430"/>
                  <a:ext cx="2472728" cy="477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  <m:t>𝑄𝐾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𝑠𝑜𝑓𝑡𝑚𝑎𝑥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lang="en-US" sz="1200" b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D4A33A-4070-E6DC-CC08-43C16EF2FD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252" y="2598430"/>
                  <a:ext cx="2472728" cy="477310"/>
                </a:xfrm>
                <a:prstGeom prst="rect">
                  <a:avLst/>
                </a:prstGeom>
                <a:blipFill>
                  <a:blip r:embed="rId8"/>
                  <a:stretch>
                    <a:fillRect l="-739" r="-1232" b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09E67E8-605C-ECF8-E52B-C4D45CCDDEAF}"/>
                    </a:ext>
                  </a:extLst>
                </p:cNvPr>
                <p:cNvSpPr txBox="1"/>
                <p:nvPr/>
              </p:nvSpPr>
              <p:spPr>
                <a:xfrm>
                  <a:off x="7470743" y="3330860"/>
                  <a:ext cx="1983363" cy="477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𝑍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  <m:t>𝑄𝐾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𝐴𝑉</m:t>
                        </m:r>
                      </m:oMath>
                    </m:oMathPara>
                  </a14:m>
                  <a:endParaRPr lang="en-US" sz="1200" b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09E67E8-605C-ECF8-E52B-C4D45CCDDE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0743" y="3330860"/>
                  <a:ext cx="1983363" cy="477310"/>
                </a:xfrm>
                <a:prstGeom prst="rect">
                  <a:avLst/>
                </a:prstGeom>
                <a:blipFill>
                  <a:blip r:embed="rId9"/>
                  <a:stretch>
                    <a:fillRect l="-923" r="-923" b="-37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88558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C1CE7-3587-5E8A-1F90-0FBB3F58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71C9B6FE-0642-50FE-6DE4-E357E1EAF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72" y="81445"/>
            <a:ext cx="945038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4F43EC-3403-B186-12A1-5D00DE6CD2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en-US" altLang="ko-KR" sz="1600">
                <a:solidFill>
                  <a:prstClr val="black"/>
                </a:solidFill>
                <a:latin typeface="맑은 고딕"/>
                <a:ea typeface="맑은 고딕"/>
                <a:cs typeface="Arial" pitchFamily="34" charset="0"/>
              </a:rPr>
              <a:t>Weight Calculation : Gradients of attention weights (2/2) 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09105937-EADB-A022-A589-9254B09A82B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kumimoji="0" lang="en-US" altLang="ko-KR" sz="1400" b="0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Attention weights</a:t>
                </a:r>
                <a:r>
                  <a:rPr kumimoji="0" lang="ko-KR" altLang="en-US" sz="1400" b="0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에 대한 </a:t>
                </a:r>
                <a:r>
                  <a:rPr kumimoji="0" lang="en-US" altLang="ko-KR" sz="1400" b="0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gradient </a:t>
                </a:r>
                <a:r>
                  <a:rPr kumimoji="0" lang="ko-KR" altLang="en-US" sz="1400" b="0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계산은 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신경망에서의 </a:t>
                </a:r>
                <a:r>
                  <a:rPr lang="ko-KR" altLang="en-US" err="1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역전파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 계산과 동일하게 </a:t>
                </a:r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chain rule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을 통해 계산됨</a:t>
                </a:r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. 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아래와 같이 </a:t>
                </a:r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5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개의 단계로 </a:t>
                </a:r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attention weights</a:t>
                </a:r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𝑉</m:t>
                        </m:r>
                      </m:sub>
                    </m:sSub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ko-KR" altLang="en-US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의 업데이트 과정을 계산할 수 있음</a:t>
                </a:r>
                <a:r>
                  <a:rPr lang="en-US" altLang="ko-KR">
                    <a:solidFill>
                      <a:prstClr val="black"/>
                    </a:solidFill>
                    <a:latin typeface="+mn-ea"/>
                    <a:cs typeface="Arial" pitchFamily="34" charset="0"/>
                  </a:rPr>
                  <a:t>.</a:t>
                </a:r>
                <a:endParaRPr lang="ko-KR" altLang="en-US" b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09105937-EADB-A022-A589-9254B09A8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394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9F3932-B982-AAC2-49AC-07B835744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FAA8C-F391-7642-3FB8-BD17EFA92579}"/>
              </a:ext>
            </a:extLst>
          </p:cNvPr>
          <p:cNvSpPr txBox="1"/>
          <p:nvPr/>
        </p:nvSpPr>
        <p:spPr>
          <a:xfrm>
            <a:off x="362308" y="1664804"/>
            <a:ext cx="3448051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defRPr/>
            </a:pPr>
            <a:r>
              <a:rPr lang="en-US" altLang="ko-KR" b="0">
                <a:latin typeface="+mn-lt"/>
                <a:ea typeface="+mn-ea"/>
              </a:rPr>
              <a:t>4. Value</a:t>
            </a:r>
            <a:r>
              <a:rPr lang="ko-KR" altLang="en-US" b="0">
                <a:latin typeface="+mn-lt"/>
                <a:ea typeface="+mn-ea"/>
              </a:rPr>
              <a:t>의 </a:t>
            </a:r>
            <a:r>
              <a:rPr lang="en-US" altLang="ko-KR" b="0">
                <a:latin typeface="+mn-lt"/>
                <a:ea typeface="+mn-ea"/>
              </a:rPr>
              <a:t>gradients </a:t>
            </a:r>
            <a:r>
              <a:rPr lang="ko-KR" altLang="en-US" b="0">
                <a:latin typeface="+mn-lt"/>
                <a:ea typeface="+mn-ea"/>
              </a:rPr>
              <a:t>계산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00A5D-53DA-7946-ED2A-B31B0EA55CB4}"/>
              </a:ext>
            </a:extLst>
          </p:cNvPr>
          <p:cNvSpPr txBox="1"/>
          <p:nvPr/>
        </p:nvSpPr>
        <p:spPr>
          <a:xfrm>
            <a:off x="362307" y="3481263"/>
            <a:ext cx="4590693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600"/>
              </a:spcBef>
              <a:defRPr/>
            </a:pPr>
            <a:r>
              <a:rPr lang="en-US" altLang="ko-KR" b="0">
                <a:latin typeface="+mn-lt"/>
                <a:ea typeface="+mn-ea"/>
              </a:rPr>
              <a:t>5. </a:t>
            </a:r>
            <a:r>
              <a:rPr lang="ko-KR" altLang="en-US" b="0">
                <a:latin typeface="+mn-lt"/>
                <a:ea typeface="+mn-ea"/>
              </a:rPr>
              <a:t>가중치 </a:t>
            </a:r>
            <a:r>
              <a:rPr lang="en-US" altLang="ko-KR" b="0">
                <a:latin typeface="+mn-lt"/>
                <a:ea typeface="+mn-ea"/>
              </a:rPr>
              <a:t>gradients </a:t>
            </a:r>
            <a:r>
              <a:rPr lang="ko-KR" altLang="en-US" b="0">
                <a:latin typeface="+mn-lt"/>
                <a:ea typeface="+mn-ea"/>
              </a:rPr>
              <a:t>계산 및 업데이트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6CBD7E-F8E4-6317-36E6-599AD1E42BD3}"/>
                  </a:ext>
                </a:extLst>
              </p:cNvPr>
              <p:cNvSpPr txBox="1"/>
              <p:nvPr/>
            </p:nvSpPr>
            <p:spPr>
              <a:xfrm>
                <a:off x="375082" y="2312451"/>
                <a:ext cx="2977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4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6CBD7E-F8E4-6317-36E6-599AD1E42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82" y="2312451"/>
                <a:ext cx="2977930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C954D521-FEE4-1E77-606C-4DAA67F50D8E}"/>
              </a:ext>
            </a:extLst>
          </p:cNvPr>
          <p:cNvSpPr/>
          <p:nvPr/>
        </p:nvSpPr>
        <p:spPr>
          <a:xfrm>
            <a:off x="1245272" y="2707634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02F8FD05-1715-39E0-051F-23F969D771D1}"/>
              </a:ext>
            </a:extLst>
          </p:cNvPr>
          <p:cNvSpPr/>
          <p:nvPr/>
        </p:nvSpPr>
        <p:spPr>
          <a:xfrm>
            <a:off x="1821336" y="2285059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47DE53-3204-5C64-64DC-11D40F07602F}"/>
                  </a:ext>
                </a:extLst>
              </p:cNvPr>
              <p:cNvSpPr txBox="1"/>
              <p:nvPr/>
            </p:nvSpPr>
            <p:spPr>
              <a:xfrm>
                <a:off x="200472" y="4216391"/>
                <a:ext cx="2947858" cy="669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lang="en-US" sz="20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47DE53-3204-5C64-64DC-11D40F076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72" y="4216391"/>
                <a:ext cx="2947858" cy="669029"/>
              </a:xfrm>
              <a:prstGeom prst="rect">
                <a:avLst/>
              </a:prstGeom>
              <a:blipFill>
                <a:blip r:embed="rId4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894B-ED26-BAC2-B15A-D25E1A3A415B}"/>
                  </a:ext>
                </a:extLst>
              </p:cNvPr>
              <p:cNvSpPr txBox="1"/>
              <p:nvPr/>
            </p:nvSpPr>
            <p:spPr>
              <a:xfrm>
                <a:off x="3479071" y="4216391"/>
                <a:ext cx="3037370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0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894B-ED26-BAC2-B15A-D25E1A3A4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071" y="4216391"/>
                <a:ext cx="3037370" cy="6355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E4F3B0-C310-8772-FE9E-43767A94E956}"/>
                  </a:ext>
                </a:extLst>
              </p:cNvPr>
              <p:cNvSpPr txBox="1"/>
              <p:nvPr/>
            </p:nvSpPr>
            <p:spPr>
              <a:xfrm>
                <a:off x="6757670" y="4216391"/>
                <a:ext cx="2986843" cy="637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20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E4F3B0-C310-8772-FE9E-43767A94E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670" y="4216391"/>
                <a:ext cx="2986843" cy="637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7D77C2-A8E9-9C08-CB54-B41A53AF57D5}"/>
                  </a:ext>
                </a:extLst>
              </p:cNvPr>
              <p:cNvSpPr txBox="1"/>
              <p:nvPr/>
            </p:nvSpPr>
            <p:spPr>
              <a:xfrm>
                <a:off x="320088" y="5339444"/>
                <a:ext cx="2708626" cy="669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𝑄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+1)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𝑄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l-GR" sz="2000" b="0" i="1">
                          <a:latin typeface="Cambria Math" panose="02040503050406030204" pitchFamily="18" charset="0"/>
                          <a:ea typeface="+mn-ea"/>
                        </a:rPr>
                        <m:t>𝜂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07D77C2-A8E9-9C08-CB54-B41A53AF5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88" y="5339444"/>
                <a:ext cx="2708626" cy="6690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AF3069-CA7F-6544-C3AE-C72FEA04F309}"/>
                  </a:ext>
                </a:extLst>
              </p:cNvPr>
              <p:cNvSpPr txBox="1"/>
              <p:nvPr/>
            </p:nvSpPr>
            <p:spPr>
              <a:xfrm>
                <a:off x="3567016" y="5339444"/>
                <a:ext cx="2753318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+1)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𝐾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l-GR" sz="2000" b="0" i="1">
                          <a:latin typeface="Cambria Math" panose="02040503050406030204" pitchFamily="18" charset="0"/>
                          <a:ea typeface="+mn-ea"/>
                        </a:rPr>
                        <m:t>𝜂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AF3069-CA7F-6544-C3AE-C72FEA04F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016" y="5339444"/>
                <a:ext cx="2753318" cy="635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C207BB4-FF53-1EA9-7B26-E051D911DDDB}"/>
                  </a:ext>
                </a:extLst>
              </p:cNvPr>
              <p:cNvSpPr txBox="1"/>
              <p:nvPr/>
            </p:nvSpPr>
            <p:spPr>
              <a:xfrm>
                <a:off x="6813944" y="5339444"/>
                <a:ext cx="2753318" cy="635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𝑉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+1)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𝑉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l-GR" sz="2000" b="0" i="1">
                          <a:latin typeface="Cambria Math" panose="02040503050406030204" pitchFamily="18" charset="0"/>
                          <a:ea typeface="+mn-ea"/>
                        </a:rPr>
                        <m:t>𝜂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C207BB4-FF53-1EA9-7B26-E051D911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44" y="5339444"/>
                <a:ext cx="2753318" cy="635559"/>
              </a:xfrm>
              <a:prstGeom prst="rect">
                <a:avLst/>
              </a:prstGeom>
              <a:blipFill>
                <a:blip r:embed="rId9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77F6146C-C2A4-208D-F1AC-1F3BA415A5C3}"/>
              </a:ext>
            </a:extLst>
          </p:cNvPr>
          <p:cNvSpPr/>
          <p:nvPr/>
        </p:nvSpPr>
        <p:spPr>
          <a:xfrm>
            <a:off x="1064568" y="4567583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C8518FC5-542E-9F7E-8265-11006417DF86}"/>
              </a:ext>
            </a:extLst>
          </p:cNvPr>
          <p:cNvSpPr/>
          <p:nvPr/>
        </p:nvSpPr>
        <p:spPr>
          <a:xfrm>
            <a:off x="1640632" y="4145008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C7688EC1-D379-5314-9419-22D9BFECA8D2}"/>
              </a:ext>
            </a:extLst>
          </p:cNvPr>
          <p:cNvSpPr/>
          <p:nvPr/>
        </p:nvSpPr>
        <p:spPr>
          <a:xfrm>
            <a:off x="4376936" y="4567583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FD957D98-9789-BEE9-F4A0-87C579249F41}"/>
              </a:ext>
            </a:extLst>
          </p:cNvPr>
          <p:cNvSpPr/>
          <p:nvPr/>
        </p:nvSpPr>
        <p:spPr>
          <a:xfrm>
            <a:off x="4953000" y="4145008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BDC991FC-6853-C4E7-85E0-57F2EFD7188B}"/>
              </a:ext>
            </a:extLst>
          </p:cNvPr>
          <p:cNvSpPr/>
          <p:nvPr/>
        </p:nvSpPr>
        <p:spPr>
          <a:xfrm>
            <a:off x="7689304" y="4567583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73D25211-E6D0-9FC3-7AB9-913B13A74DAD}"/>
              </a:ext>
            </a:extLst>
          </p:cNvPr>
          <p:cNvSpPr/>
          <p:nvPr/>
        </p:nvSpPr>
        <p:spPr>
          <a:xfrm>
            <a:off x="8265368" y="4145008"/>
            <a:ext cx="360040" cy="310380"/>
          </a:xfrm>
          <a:prstGeom prst="triangl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A606B5-795F-CE13-CCBA-876DC02871F2}"/>
              </a:ext>
            </a:extLst>
          </p:cNvPr>
          <p:cNvGrpSpPr/>
          <p:nvPr/>
        </p:nvGrpSpPr>
        <p:grpSpPr>
          <a:xfrm>
            <a:off x="6741696" y="1733886"/>
            <a:ext cx="2569530" cy="1982960"/>
            <a:chOff x="7153836" y="1880828"/>
            <a:chExt cx="2569530" cy="19829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F24B38-BCD7-D580-CF68-88745022BB47}"/>
                </a:ext>
              </a:extLst>
            </p:cNvPr>
            <p:cNvSpPr/>
            <p:nvPr/>
          </p:nvSpPr>
          <p:spPr>
            <a:xfrm>
              <a:off x="7153836" y="1880828"/>
              <a:ext cx="2569530" cy="19829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 lIns="90000" tIns="46800" rIns="90000" bIns="46800" rtlCol="0" anchor="ctr"/>
            <a:lstStyle/>
            <a:p>
              <a:pPr marL="0" indent="0" algn="ctr">
                <a:lnSpc>
                  <a:spcPct val="120000"/>
                </a:lnSpc>
                <a:buFont typeface="Wingdings"/>
                <a:buNone/>
                <a:tabLst>
                  <a:tab pos="95250" algn="l"/>
                </a:tabLst>
              </a:pPr>
              <a:endParaRPr lang="en-US" sz="1600" b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270618-B81E-4D1A-34E4-CC0B11999343}"/>
                    </a:ext>
                  </a:extLst>
                </p:cNvPr>
                <p:cNvSpPr txBox="1"/>
                <p:nvPr/>
              </p:nvSpPr>
              <p:spPr>
                <a:xfrm>
                  <a:off x="8034038" y="1931094"/>
                  <a:ext cx="635430" cy="4482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1200" b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270618-B81E-4D1A-34E4-CC0B11999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038" y="1931094"/>
                  <a:ext cx="635430" cy="448200"/>
                </a:xfrm>
                <a:prstGeom prst="rect">
                  <a:avLst/>
                </a:prstGeom>
                <a:blipFill>
                  <a:blip r:embed="rId10"/>
                  <a:stretch>
                    <a:fillRect l="-3810" b="-41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4D1E86C-7E81-8E9A-DA87-309CDD66DB62}"/>
                    </a:ext>
                  </a:extLst>
                </p:cNvPr>
                <p:cNvSpPr txBox="1"/>
                <p:nvPr/>
              </p:nvSpPr>
              <p:spPr>
                <a:xfrm>
                  <a:off x="7221252" y="2598430"/>
                  <a:ext cx="2472728" cy="477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  <m:t>𝑄𝐾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𝑠𝑜𝑓𝑡𝑚𝑎𝑥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lang="en-US" sz="1200" b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4D1E86C-7E81-8E9A-DA87-309CDD66D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1252" y="2598430"/>
                  <a:ext cx="2472728" cy="477310"/>
                </a:xfrm>
                <a:prstGeom prst="rect">
                  <a:avLst/>
                </a:prstGeom>
                <a:blipFill>
                  <a:blip r:embed="rId11"/>
                  <a:stretch>
                    <a:fillRect l="-739" r="-1232" b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AAED1B-7F7B-4BC6-E7AF-D7C5873D7C73}"/>
                    </a:ext>
                  </a:extLst>
                </p:cNvPr>
                <p:cNvSpPr txBox="1"/>
                <p:nvPr/>
              </p:nvSpPr>
              <p:spPr>
                <a:xfrm>
                  <a:off x="7470743" y="3330860"/>
                  <a:ext cx="1983363" cy="477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𝑍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  <m:t>𝑄𝐾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+mn-ea"/>
                          </a:rPr>
                          <m:t>𝐴𝑉</m:t>
                        </m:r>
                      </m:oMath>
                    </m:oMathPara>
                  </a14:m>
                  <a:endParaRPr lang="en-US" sz="1200" b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AAED1B-7F7B-4BC6-E7AF-D7C5873D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0743" y="3330860"/>
                  <a:ext cx="1983363" cy="477310"/>
                </a:xfrm>
                <a:prstGeom prst="rect">
                  <a:avLst/>
                </a:prstGeom>
                <a:blipFill>
                  <a:blip r:embed="rId12"/>
                  <a:stretch>
                    <a:fillRect l="-923" r="-923" b="-37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812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2A41F1D2-3C47-4312-B4A1-A068D0047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44555"/>
              </p:ext>
            </p:extLst>
          </p:nvPr>
        </p:nvGraphicFramePr>
        <p:xfrm>
          <a:off x="364828" y="1001995"/>
          <a:ext cx="9113002" cy="4814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138">
                  <a:extLst>
                    <a:ext uri="{9D8B030D-6E8A-4147-A177-3AD203B41FA5}">
                      <a16:colId xmlns:a16="http://schemas.microsoft.com/office/drawing/2014/main" val="1005042456"/>
                    </a:ext>
                  </a:extLst>
                </a:gridCol>
                <a:gridCol w="7264864">
                  <a:extLst>
                    <a:ext uri="{9D8B030D-6E8A-4147-A177-3AD203B41FA5}">
                      <a16:colId xmlns:a16="http://schemas.microsoft.com/office/drawing/2014/main" val="3501888117"/>
                    </a:ext>
                  </a:extLst>
                </a:gridCol>
              </a:tblGrid>
              <a:tr h="338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주요 사용 사례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1422"/>
                  </a:ext>
                </a:extLst>
              </a:tr>
              <a:tr h="1086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자연어 처리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(NLP)</a:t>
                      </a:r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언어 모델링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언어 모델링 작업에 사용되어 이전 단어의 컨텍스트를 바탕으로 시퀀스에서 다음 단어의 확률 분포를 예측할 수 있습니다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7313" indent="-8731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텍스트 생성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err="1">
                          <a:solidFill>
                            <a:schemeClr val="tx1"/>
                          </a:solidFill>
                        </a:rPr>
                        <a:t>챗봇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창의적 글쓰기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콘텐츠 생성에 적용할 수 있는 인간과 유사한 텍스트를 생성할 수 있습니다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7313" indent="-8731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기계 번역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특히 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Attention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 메커니즘을 갖추어 언어 번역과 같은 작업에 사용되었습니다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970842"/>
                  </a:ext>
                </a:extLst>
              </a:tr>
              <a:tr h="564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음성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음성 신호의 시간적 종속성을 모델링하는 데 사용할 수 있으므로 자동 음성 인식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(ASR)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과 같은 애플리케이션에 적합합니다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003446"/>
                  </a:ext>
                </a:extLst>
              </a:tr>
              <a:tr h="564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시계열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시계열 데이터에서 미래 가치를 예측하는 데 효과적이므로 재무 예측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주가 예측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일기예보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에너지 소비 예측에 유용합니다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747387"/>
                  </a:ext>
                </a:extLst>
              </a:tr>
              <a:tr h="564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이상 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시계열 데이터의 정상 동작을 모델링하는 데 사용될 수 있으므로 학습된 정상 동작에서 벗어나는 이상 현상이나 비정상적인 패턴을 감지할 수 있습니다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066771"/>
                  </a:ext>
                </a:extLst>
              </a:tr>
              <a:tr h="564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의료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시계열 의료 기록과 같은 순차적 건강 데이터를 분석하여 환자 결과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질병 진행을 예측하거나 잠재적인 건강 위험을 식별하는 데 사용할 수 있습니다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859640"/>
                  </a:ext>
                </a:extLst>
              </a:tr>
              <a:tr h="564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제스처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컴퓨터 비전 애플리케이션에 적용하여 비디오 시퀀스의 제스처를 인식할 수 있으며 이는 인간과 컴퓨터의 상호 작용에 유용합니다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665781"/>
                  </a:ext>
                </a:extLst>
              </a:tr>
              <a:tr h="564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로봇공학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동작의 순차적 특성을 </a:t>
                      </a:r>
                      <a:r>
                        <a:rPr lang="ko-KR" altLang="en-US" sz="1200" b="0" err="1">
                          <a:solidFill>
                            <a:schemeClr val="tx1"/>
                          </a:solidFill>
                        </a:rPr>
                        <a:t>캡쳐하는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 모션 계획과 같은 작업을 위해 로봇 공학에 사용될 수 있습니다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73032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AB27BF-D475-ADC0-8B75-DA189B75B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활용 사례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003A37A-C1A4-9DC1-70A4-88478411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(Recurrent Neural Network)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EEC3F38-FFE6-277E-78E0-C765980DC5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25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60BB3A9-B905-BC57-7CB9-483D50B71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각 </a:t>
            </a:r>
            <a:r>
              <a:rPr lang="en-US" altLang="ko-KR"/>
              <a:t>Attention </a:t>
            </a:r>
            <a:r>
              <a:rPr lang="ko-KR" altLang="en-US"/>
              <a:t>블록의 가중치 개수 계산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B3F823-4951-A96F-025F-018EB72B89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각 블록별로 </a:t>
            </a:r>
            <a:r>
              <a:rPr lang="en-US" altLang="ko-KR"/>
              <a:t>Attention </a:t>
            </a:r>
            <a:r>
              <a:rPr lang="ko-KR" altLang="en-US"/>
              <a:t>블록을 고려하여 총 가중치 행렬 개수를 계산하면 다음과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5E6373D-0E4A-04D1-AFC3-62AA68CC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502C73-FF69-D598-4C4F-8E89D54C90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39BF7D8-5689-8D6D-074C-D1EF2A87C72B}"/>
              </a:ext>
            </a:extLst>
          </p:cNvPr>
          <p:cNvGraphicFramePr>
            <a:graphicFrameLocks noGrp="1"/>
          </p:cNvGraphicFramePr>
          <p:nvPr/>
        </p:nvGraphicFramePr>
        <p:xfrm>
          <a:off x="1418068" y="1347556"/>
          <a:ext cx="7069864" cy="121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67466">
                  <a:extLst>
                    <a:ext uri="{9D8B030D-6E8A-4147-A177-3AD203B41FA5}">
                      <a16:colId xmlns:a16="http://schemas.microsoft.com/office/drawing/2014/main" val="1258182234"/>
                    </a:ext>
                  </a:extLst>
                </a:gridCol>
                <a:gridCol w="1767466">
                  <a:extLst>
                    <a:ext uri="{9D8B030D-6E8A-4147-A177-3AD203B41FA5}">
                      <a16:colId xmlns:a16="http://schemas.microsoft.com/office/drawing/2014/main" val="3766607540"/>
                    </a:ext>
                  </a:extLst>
                </a:gridCol>
                <a:gridCol w="1767466">
                  <a:extLst>
                    <a:ext uri="{9D8B030D-6E8A-4147-A177-3AD203B41FA5}">
                      <a16:colId xmlns:a16="http://schemas.microsoft.com/office/drawing/2014/main" val="2508554193"/>
                    </a:ext>
                  </a:extLst>
                </a:gridCol>
                <a:gridCol w="1767466">
                  <a:extLst>
                    <a:ext uri="{9D8B030D-6E8A-4147-A177-3AD203B41FA5}">
                      <a16:colId xmlns:a16="http://schemas.microsoft.com/office/drawing/2014/main" val="1774398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Self-Attention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Cross-Attention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W​ </a:t>
                      </a:r>
                      <a:r>
                        <a:rPr lang="ko-KR" altLang="en-US" sz="1400"/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68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Encoder (6</a:t>
                      </a:r>
                      <a:r>
                        <a:rPr lang="ko-KR" altLang="en-US" sz="1400"/>
                        <a:t>개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/>
                        <a:t>6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6×3=186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401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Decoder (6</a:t>
                      </a:r>
                      <a:r>
                        <a:rPr lang="ko-KR" altLang="en-US" sz="1400"/>
                        <a:t>개</a:t>
                      </a:r>
                      <a:r>
                        <a:rPr lang="en-US" altLang="ko-KR" sz="14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/>
                        <a:t>6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/>
                        <a:t>6</a:t>
                      </a:r>
                      <a:r>
                        <a:rPr lang="ko-KR" altLang="en-US" sz="14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6×3+6×3=366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5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b="1"/>
                        <a:t>합계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1"/>
                        <a:t>12</a:t>
                      </a:r>
                      <a:r>
                        <a:rPr lang="ko-KR" altLang="en-US" sz="1400" b="1"/>
                        <a:t>개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1"/>
                        <a:t>6</a:t>
                      </a:r>
                      <a:r>
                        <a:rPr lang="ko-KR" altLang="en-US" sz="1400" b="1"/>
                        <a:t>개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1"/>
                        <a:t>54</a:t>
                      </a:r>
                      <a:r>
                        <a:rPr lang="ko-KR" altLang="en-US" sz="1400" b="1"/>
                        <a:t>개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8002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789C6E27-85EC-B907-F8E5-850F41F377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309" y="2751427"/>
                <a:ext cx="9270641" cy="70895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ko-KR" altLang="en-US" b="0"/>
                  <a:t>즉</a:t>
                </a:r>
                <a:r>
                  <a:rPr kumimoji="0" lang="en-US" altLang="ko-KR" b="0"/>
                  <a:t>, </a:t>
                </a:r>
                <a:r>
                  <a:rPr kumimoji="0" lang="ko-KR" altLang="en-US" b="0"/>
                  <a:t>총 </a:t>
                </a:r>
                <a:r>
                  <a:rPr kumimoji="0" lang="en-US" altLang="ko-KR" b="0"/>
                  <a:t>54</a:t>
                </a:r>
                <a:r>
                  <a:rPr kumimoji="0" lang="ko-KR" altLang="en-US" b="0"/>
                  <a:t>개의 가중치 행렬 </a:t>
                </a:r>
                <a:r>
                  <a:rPr kumimoji="0" lang="en-US" altLang="ko-KR" b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ko-KR" b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ko-KR" b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ko-KR" b="0"/>
                  <a:t>​)</a:t>
                </a:r>
                <a:r>
                  <a:rPr kumimoji="0" lang="ko-KR" altLang="en-US" b="0"/>
                  <a:t>을 초기화해야 합니다</a:t>
                </a:r>
                <a:r>
                  <a:rPr kumimoji="0" lang="en-US" altLang="ko-KR" b="0"/>
                  <a:t>.</a:t>
                </a:r>
              </a:p>
            </p:txBody>
          </p:sp>
        </mc:Choice>
        <mc:Fallback xmlns="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789C6E27-85EC-B907-F8E5-850F41F37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9" y="2751427"/>
                <a:ext cx="9270641" cy="708950"/>
              </a:xfrm>
              <a:prstGeom prst="rect">
                <a:avLst/>
              </a:prstGeom>
              <a:blipFill>
                <a:blip r:embed="rId2"/>
                <a:stretch>
                  <a:fillRect l="-394" t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E38F833C-0DE3-773E-3334-3387BDAC7C03}"/>
              </a:ext>
            </a:extLst>
          </p:cNvPr>
          <p:cNvSpPr txBox="1">
            <a:spLocks/>
          </p:cNvSpPr>
          <p:nvPr/>
        </p:nvSpPr>
        <p:spPr>
          <a:xfrm>
            <a:off x="209708" y="3260322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0" algn="l"/>
              </a:tabLst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왜 </a:t>
            </a:r>
            <a:r>
              <a:rPr kumimoji="0" lang="ko-KR" altLang="en-US" err="1"/>
              <a:t>레이어별로</a:t>
            </a:r>
            <a:r>
              <a:rPr kumimoji="0" lang="ko-KR" altLang="en-US"/>
              <a:t> 가중치를 독립적으로 초기화할까</a:t>
            </a:r>
            <a:r>
              <a:rPr kumimoji="0" lang="en-US" altLang="ko-KR"/>
              <a:t>?</a:t>
            </a:r>
            <a:endParaRPr kumimoji="0" lang="ko-KR" altLang="en-US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BE9599E6-EF28-B4AE-E35A-5DB58314FB73}"/>
              </a:ext>
            </a:extLst>
          </p:cNvPr>
          <p:cNvSpPr txBox="1">
            <a:spLocks/>
          </p:cNvSpPr>
          <p:nvPr/>
        </p:nvSpPr>
        <p:spPr>
          <a:xfrm>
            <a:off x="362309" y="3689408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/>
              <a:t>Weight Sharing(</a:t>
            </a:r>
            <a:r>
              <a:rPr kumimoji="0" lang="ko-KR" altLang="en-US" b="0"/>
              <a:t>가중치 공유</a:t>
            </a:r>
            <a:r>
              <a:rPr kumimoji="0" lang="en-US" altLang="ko-KR" b="0"/>
              <a:t>)</a:t>
            </a:r>
            <a:r>
              <a:rPr kumimoji="0" lang="ko-KR" altLang="en-US" b="0"/>
              <a:t>하면 각 블록이 다른 방식으로 학습될 수 있는 능력이 제한되므로</a:t>
            </a:r>
            <a:r>
              <a:rPr kumimoji="0" lang="en-US" altLang="ko-KR" b="0"/>
              <a:t> </a:t>
            </a:r>
            <a:r>
              <a:rPr kumimoji="0" lang="ko-KR" altLang="en-US" b="0"/>
              <a:t>성능이 저하될 가능성이 있습니다</a:t>
            </a:r>
            <a:r>
              <a:rPr kumimoji="0" lang="en-US" altLang="ko-KR" b="0"/>
              <a:t>. </a:t>
            </a:r>
            <a:r>
              <a:rPr kumimoji="0" lang="ko-KR" altLang="en-US" b="0"/>
              <a:t>하지만 일부 연구에서 </a:t>
            </a:r>
            <a:r>
              <a:rPr kumimoji="0" lang="ko-KR" altLang="en-US" b="0" err="1"/>
              <a:t>연산량을</a:t>
            </a:r>
            <a:r>
              <a:rPr kumimoji="0" lang="ko-KR" altLang="en-US" b="0"/>
              <a:t> 줄이기 위해 가중치 공유를 적용한 사례도 있습니다</a:t>
            </a:r>
            <a:r>
              <a:rPr kumimoji="0" lang="en-US" altLang="ko-KR" b="0"/>
              <a:t>. ALBERT</a:t>
            </a:r>
            <a:r>
              <a:rPr kumimoji="0" lang="ko-KR" altLang="en-US" b="0"/>
              <a:t>는 </a:t>
            </a:r>
            <a:r>
              <a:rPr kumimoji="0" lang="en-US" altLang="ko-KR" b="0"/>
              <a:t>Encoder </a:t>
            </a:r>
            <a:r>
              <a:rPr kumimoji="0" lang="ko-KR" altLang="en-US" b="0"/>
              <a:t>블록마다 동일한 가중치를 공유하여 파라미터 수를 줄이는 방식을 사용하였습니다</a:t>
            </a:r>
            <a:r>
              <a:rPr kumimoji="0" lang="en-US" altLang="ko-KR" b="0"/>
              <a:t>.</a:t>
            </a:r>
            <a:endParaRPr kumimoji="0" lang="ko-KR" altLang="en-US" b="0"/>
          </a:p>
        </p:txBody>
      </p:sp>
    </p:spTree>
    <p:extLst>
      <p:ext uri="{BB962C8B-B14F-4D97-AF65-F5344CB8AC3E}">
        <p14:creationId xmlns:p14="http://schemas.microsoft.com/office/powerpoint/2010/main" val="3943166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Weight Calculation : </a:t>
            </a:r>
            <a:r>
              <a:rPr lang="ko-KR" altLang="en-US"/>
              <a:t>최적화</a:t>
            </a:r>
            <a:r>
              <a:rPr lang="en-US" altLang="ko-KR"/>
              <a:t>(Optimization) </a:t>
            </a:r>
            <a:r>
              <a:rPr lang="ko-KR" altLang="en-US"/>
              <a:t>기법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lang="en-US" altLang="ko-KR"/>
              <a:t>Transformer</a:t>
            </a:r>
            <a:endParaRPr kumimoji="0" lang="en-US" altLang="ko-KR" sz="20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graphicFrame>
        <p:nvGraphicFramePr>
          <p:cNvPr id="18" name="표 5"/>
          <p:cNvGraphicFramePr>
            <a:graphicFrameLocks noGrp="1"/>
          </p:cNvGraphicFramePr>
          <p:nvPr/>
        </p:nvGraphicFramePr>
        <p:xfrm>
          <a:off x="596634" y="1850216"/>
          <a:ext cx="8476846" cy="406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1" i="0" u="none" strike="noStrike" kern="1200" cap="none" normalizeH="0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400" b="1" i="0" u="none" strike="noStrike" kern="1200" cap="none" normalizeH="0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특징</a:t>
                      </a:r>
                      <a:endParaRPr kumimoji="0" lang="en-US" sz="14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1" i="0" u="none" strike="noStrike" kern="1200" cap="none" normalizeH="0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Mini-Batch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1" i="0" u="none" strike="noStrike" kern="1200" cap="none" normalizeH="0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400" b="1" i="0" u="none" strike="noStrike" kern="1200" cap="none" normalizeH="0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방향성</a:t>
                      </a:r>
                      <a:r>
                        <a:rPr kumimoji="0" lang="en-US" altLang="ko-KR" sz="1400" b="1" i="0" u="none" strike="noStrike" kern="1200" cap="none" normalizeH="0" baseline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(gradient)</a:t>
                      </a:r>
                      <a:endParaRPr kumimoji="0" lang="en-US" sz="1400" b="1" i="0" u="none" strike="noStrike" kern="1200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</a:rPr>
                        <a:t>Gradient Descent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</a:rPr>
                        <a:t>(GD)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모든 데이터를 검토</a:t>
                      </a:r>
                      <a: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, </a:t>
                      </a: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학습 속도가 느리며 지역 최솟값에 수렴하는 경우 발생 </a:t>
                      </a:r>
                      <a:endParaRPr kumimoji="0" lang="en-US" sz="105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</a:rPr>
                        <a:t>SGD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lang="ko-KR" altLang="en-US" sz="1050"/>
                        <a:t>매 반복에서 임의로 데이터 샘플을 선택하여</a:t>
                      </a: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GD </a:t>
                      </a: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보다 학습 속도가 빠르고 </a:t>
                      </a:r>
                      <a:b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</a:b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지역 최솟값에 수렴하는 확률을 낮춤</a:t>
                      </a:r>
                      <a:endParaRPr kumimoji="0" lang="en-US" sz="105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</a:rPr>
                        <a:t>Momentum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기존 </a:t>
                      </a:r>
                      <a: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SGD</a:t>
                      </a: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에 모멘텀</a:t>
                      </a:r>
                      <a: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관성</a:t>
                      </a:r>
                      <a: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)</a:t>
                      </a: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개념을 도입하여 이전 업데이트의 방향을 참고함</a:t>
                      </a:r>
                      <a: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</a:p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수렴 속도는 올리고</a:t>
                      </a:r>
                      <a: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국소적 최솟값에 수렴하는 확률을 낮춤</a:t>
                      </a:r>
                      <a:endParaRPr kumimoji="0" lang="en-US" sz="105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Y/N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 err="1">
                          <a:solidFill>
                            <a:srgbClr val="000000"/>
                          </a:solidFill>
                        </a:rPr>
                        <a:t>Adagrad</a:t>
                      </a:r>
                      <a:endParaRPr kumimoji="0" lang="en-US" sz="1400" b="0" i="0" u="none" strike="noStrike" kern="1200" cap="none" normalizeH="0" baseline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lang="ko-KR" altLang="en-US" sz="1050"/>
                        <a:t>자주 업데이트되면 작게</a:t>
                      </a:r>
                      <a:r>
                        <a:rPr lang="en-US" altLang="ko-KR" sz="1050"/>
                        <a:t>, </a:t>
                      </a:r>
                      <a:r>
                        <a:rPr lang="ko-KR" altLang="en-US" sz="1050"/>
                        <a:t>드물게 업데이트되면 높게 개별적인 </a:t>
                      </a:r>
                      <a:r>
                        <a:rPr lang="ko-KR" altLang="en-US" sz="1050" err="1"/>
                        <a:t>학습률을</a:t>
                      </a:r>
                      <a:r>
                        <a:rPr lang="ko-KR" altLang="en-US" sz="1050"/>
                        <a:t> 적용함</a:t>
                      </a:r>
                      <a:r>
                        <a:rPr lang="en-US" altLang="ko-KR" sz="1050"/>
                        <a:t>.</a:t>
                      </a:r>
                      <a:r>
                        <a:rPr lang="ko-KR" altLang="en-US" sz="1050"/>
                        <a:t> </a:t>
                      </a:r>
                      <a:endParaRPr kumimoji="0" lang="en-US" sz="105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Y</a:t>
                      </a:r>
                      <a:r>
                        <a:rPr kumimoji="0" lang="en-US" altLang="ko-KR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/N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 err="1">
                          <a:solidFill>
                            <a:srgbClr val="000000"/>
                          </a:solidFill>
                        </a:rPr>
                        <a:t>RMSProp</a:t>
                      </a:r>
                      <a:endParaRPr kumimoji="0" lang="en-US" sz="1400" b="0" i="0" u="none" strike="noStrike" kern="1200" cap="none" normalizeH="0" baseline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최근 기울기에 더 많은 가중치를 두어 업데이트</a:t>
                      </a:r>
                      <a: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 </a:t>
                      </a:r>
                      <a:r>
                        <a:rPr lang="en-US" altLang="ko-KR" sz="1050" err="1"/>
                        <a:t>Adagrad</a:t>
                      </a:r>
                      <a:r>
                        <a:rPr lang="ko-KR" altLang="en-US" sz="1050"/>
                        <a:t>의 문제점을 개선하기 위해 개발된 기법</a:t>
                      </a:r>
                      <a:r>
                        <a:rPr lang="en-US" altLang="ko-KR" sz="1050"/>
                        <a:t>. </a:t>
                      </a:r>
                      <a:endParaRPr kumimoji="0" lang="en-US" sz="1050" b="0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Y/N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RMSprop</a:t>
                      </a: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과 모멘텀을 결합한 방식으로</a:t>
                      </a:r>
                      <a: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, </a:t>
                      </a:r>
                      <a:r>
                        <a:rPr kumimoji="0" lang="ko-KR" alt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이전 기울기의 지수 감소 평균과 제곱의 지수 감소 평균을 모두 계산하여 매개변수의 업데이트를 조정</a:t>
                      </a:r>
                      <a:r>
                        <a:rPr kumimoji="0" lang="en-US" altLang="ko-KR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맑은 고딕"/>
                        </a:rPr>
                        <a:t>. </a:t>
                      </a:r>
                      <a:r>
                        <a:rPr kumimoji="0" lang="en-US" sz="1050" b="0" i="0" u="none" strike="noStrike" kern="1200" cap="none" normalizeH="0" baseline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방향성</a:t>
                      </a:r>
                      <a:r>
                        <a:rPr kumimoji="0" 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, Learning Rate 둘 다 </a:t>
                      </a:r>
                      <a:r>
                        <a:rPr kumimoji="0" lang="en-US" sz="1050" b="0" i="0" u="none" strike="noStrike" kern="1200" cap="none" normalizeH="0" baseline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고려하여</a:t>
                      </a:r>
                      <a:r>
                        <a:rPr kumimoji="0" 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kumimoji="0" lang="en-US" sz="1050" b="0" i="0" u="none" strike="noStrike" kern="1200" cap="none" normalizeH="0" baseline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학습</a:t>
                      </a:r>
                      <a:r>
                        <a:rPr kumimoji="0" lang="en-US" sz="105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Y/N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buNone/>
                        <a:defRPr/>
                      </a:pPr>
                      <a:r>
                        <a:rPr kumimoji="0" lang="en-US" sz="1400" b="0" i="0" u="none" strike="noStrike" kern="1200" cap="none" normalizeH="0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3935B79A-51AF-4BF2-BB6D-1444A84D48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/>
              <a:t>신경망의 성능을 향상시키고</a:t>
            </a:r>
            <a:r>
              <a:rPr lang="en-US" altLang="ko-KR"/>
              <a:t> </a:t>
            </a:r>
            <a:r>
              <a:rPr lang="ko-KR" altLang="en-US"/>
              <a:t>더 빠르고 효율적으로 학습하기 위해</a:t>
            </a:r>
            <a:r>
              <a:rPr lang="en-US" altLang="ko-KR"/>
              <a:t>, </a:t>
            </a:r>
            <a:r>
              <a:rPr lang="ko-KR" altLang="en-US"/>
              <a:t>문제의 종류나 데이터의 특성에 따라 적합한 최적화 기법을 선택하는 것이 중요합니다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3A8FEFE-F942-435F-03DC-1B323D4224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Weight Calculation : </a:t>
            </a:r>
            <a:r>
              <a:rPr lang="ko-KR" altLang="en-US"/>
              <a:t>최적화</a:t>
            </a:r>
            <a:r>
              <a:rPr lang="en-US" altLang="ko-KR"/>
              <a:t>(Optimization) </a:t>
            </a:r>
            <a:r>
              <a:rPr lang="ko-KR" altLang="en-US"/>
              <a:t>기법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lang="en-US" altLang="ko-KR"/>
              <a:t>Transformer</a:t>
            </a:r>
            <a:endParaRPr kumimoji="0" lang="en-US" altLang="ko-KR" sz="20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pic>
        <p:nvPicPr>
          <p:cNvPr id="16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5869" y="1412776"/>
            <a:ext cx="8354260" cy="449798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r>
              <a:rPr lang="ko-KR" altLang="en-US"/>
              <a:t> 활용모델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Transformer</a:t>
            </a:r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의 </a:t>
            </a:r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encoder</a:t>
            </a:r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와 </a:t>
            </a:r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decoder</a:t>
            </a:r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의 각 부분은 </a:t>
            </a:r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task</a:t>
            </a:r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에 따라 독립적으로 사용될 수 있다는 특징이 있습니다</a:t>
            </a:r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en-US" altLang="ko-KR" b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Transformer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A75AFB06-5524-4C43-89AA-69B25826978E}"/>
              </a:ext>
            </a:extLst>
          </p:cNvPr>
          <p:cNvSpPr txBox="1">
            <a:spLocks/>
          </p:cNvSpPr>
          <p:nvPr/>
        </p:nvSpPr>
        <p:spPr>
          <a:xfrm>
            <a:off x="2319481" y="1414000"/>
            <a:ext cx="7172626" cy="950852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>
                <a:latin typeface="+mn-ea"/>
              </a:rPr>
              <a:t>Encoder </a:t>
            </a:r>
            <a:r>
              <a:rPr kumimoji="0" lang="ko-KR" altLang="en-US">
                <a:latin typeface="+mn-ea"/>
              </a:rPr>
              <a:t>전용 모델</a:t>
            </a:r>
            <a:br>
              <a:rPr kumimoji="0" lang="en-US" altLang="ko-KR" b="0">
                <a:latin typeface="+mn-ea"/>
              </a:rPr>
            </a:br>
            <a:r>
              <a:rPr kumimoji="0" lang="en-US" altLang="ko-KR" b="0">
                <a:latin typeface="+mn-ea"/>
              </a:rPr>
              <a:t>: </a:t>
            </a:r>
            <a:r>
              <a:rPr kumimoji="0" lang="ko-KR" altLang="en-US" b="0">
                <a:latin typeface="+mn-ea"/>
              </a:rPr>
              <a:t>입력에 대한 이해가 필요한 </a:t>
            </a:r>
            <a:r>
              <a:rPr kumimoji="0" lang="en-US" altLang="ko-KR" b="0">
                <a:latin typeface="+mn-ea"/>
              </a:rPr>
              <a:t>task</a:t>
            </a:r>
            <a:r>
              <a:rPr kumimoji="0" lang="ko-KR" altLang="en-US" b="0">
                <a:latin typeface="+mn-ea"/>
              </a:rPr>
              <a:t>에 사용</a:t>
            </a:r>
            <a:endParaRPr kumimoji="0" lang="en-US" altLang="ko-KR" b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ko-KR" b="0">
                <a:latin typeface="+mn-ea"/>
              </a:rPr>
              <a:t>Ex. </a:t>
            </a:r>
            <a:r>
              <a:rPr kumimoji="0" lang="ko-KR" altLang="en-US" b="0">
                <a:latin typeface="+mn-ea"/>
              </a:rPr>
              <a:t>문장분류</a:t>
            </a:r>
            <a:r>
              <a:rPr kumimoji="0" lang="en-US" altLang="ko-KR" b="0">
                <a:latin typeface="+mn-ea"/>
              </a:rPr>
              <a:t>(sentence</a:t>
            </a:r>
            <a:r>
              <a:rPr kumimoji="0" lang="ko-KR" altLang="en-US" b="0">
                <a:latin typeface="+mn-ea"/>
              </a:rPr>
              <a:t> </a:t>
            </a:r>
            <a:r>
              <a:rPr kumimoji="0" lang="en-US" altLang="ko-KR" b="0">
                <a:latin typeface="+mn-ea"/>
              </a:rPr>
              <a:t>classification),</a:t>
            </a:r>
            <a:r>
              <a:rPr kumimoji="0" lang="ko-KR" altLang="en-US" b="0">
                <a:latin typeface="+mn-ea"/>
              </a:rPr>
              <a:t> 명명된 개체 인식</a:t>
            </a:r>
            <a:r>
              <a:rPr kumimoji="0" lang="en-US" altLang="ko-KR" b="0">
                <a:latin typeface="+mn-ea"/>
              </a:rPr>
              <a:t>(named entity recognition), </a:t>
            </a:r>
            <a:r>
              <a:rPr kumimoji="0" lang="ko-KR" altLang="en-US" b="0">
                <a:latin typeface="+mn-ea"/>
              </a:rPr>
              <a:t>질문답변</a:t>
            </a:r>
            <a:r>
              <a:rPr kumimoji="0" lang="en-US" altLang="ko-KR" b="0">
                <a:latin typeface="+mn-ea"/>
              </a:rPr>
              <a:t>(question answering) </a:t>
            </a: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FC83B2AE-B3A7-4307-B602-40739C59F75B}"/>
              </a:ext>
            </a:extLst>
          </p:cNvPr>
          <p:cNvGrpSpPr/>
          <p:nvPr/>
        </p:nvGrpSpPr>
        <p:grpSpPr>
          <a:xfrm>
            <a:off x="448047" y="2638161"/>
            <a:ext cx="1495803" cy="2180821"/>
            <a:chOff x="460783" y="2243110"/>
            <a:chExt cx="1495803" cy="21808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21C0799-5E11-4C57-AC7D-78260DA9B181}"/>
                </a:ext>
              </a:extLst>
            </p:cNvPr>
            <p:cNvGrpSpPr/>
            <p:nvPr/>
          </p:nvGrpSpPr>
          <p:grpSpPr>
            <a:xfrm>
              <a:off x="460783" y="2243110"/>
              <a:ext cx="1495803" cy="2180821"/>
              <a:chOff x="401577" y="2925364"/>
              <a:chExt cx="1495803" cy="2180821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7E19658-751D-46DC-B345-C45FCFD65CCF}"/>
                  </a:ext>
                </a:extLst>
              </p:cNvPr>
              <p:cNvSpPr/>
              <p:nvPr/>
            </p:nvSpPr>
            <p:spPr bwMode="auto">
              <a:xfrm>
                <a:off x="401577" y="2925364"/>
                <a:ext cx="1495803" cy="2180821"/>
              </a:xfrm>
              <a:prstGeom prst="roundRect">
                <a:avLst/>
              </a:prstGeom>
              <a:solidFill>
                <a:srgbClr val="D1D1CF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텍스트 개체 틀 2">
                <a:extLst>
                  <a:ext uri="{FF2B5EF4-FFF2-40B4-BE49-F238E27FC236}">
                    <a16:creationId xmlns:a16="http://schemas.microsoft.com/office/drawing/2014/main" id="{30E04D48-C69E-473F-BA8D-1ED7313C0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783" y="3039970"/>
                <a:ext cx="1377389" cy="279190"/>
              </a:xfrm>
              <a:prstGeom prst="rect">
                <a:avLst/>
              </a:prstGeom>
            </p:spPr>
            <p:txBody>
              <a:bodyPr lIns="72000" tIns="36000"/>
              <a:lstStyle>
                <a:lvl1pPr marL="0" indent="0" algn="l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0" lang="en-US" altLang="ko-KR">
                    <a:latin typeface="+mn-ea"/>
                  </a:rPr>
                  <a:t>Transformer</a:t>
                </a:r>
                <a:endParaRPr kumimoji="0" lang="en-US" altLang="ko-KR" b="0">
                  <a:latin typeface="+mn-ea"/>
                </a:endParaRP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18EF414-E945-4F67-831B-CB4AE1C23496}"/>
                </a:ext>
              </a:extLst>
            </p:cNvPr>
            <p:cNvSpPr/>
            <p:nvPr/>
          </p:nvSpPr>
          <p:spPr bwMode="auto">
            <a:xfrm>
              <a:off x="608874" y="2773985"/>
              <a:ext cx="1199618" cy="416269"/>
            </a:xfrm>
            <a:prstGeom prst="roundRect">
              <a:avLst/>
            </a:prstGeom>
            <a:solidFill>
              <a:srgbClr val="66AAD7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Encoder</a:t>
              </a: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BE50531-6C22-41C5-9FF9-318CC33346E2}"/>
                </a:ext>
              </a:extLst>
            </p:cNvPr>
            <p:cNvSpPr/>
            <p:nvPr/>
          </p:nvSpPr>
          <p:spPr bwMode="auto">
            <a:xfrm>
              <a:off x="608874" y="3550922"/>
              <a:ext cx="1199618" cy="416269"/>
            </a:xfrm>
            <a:prstGeom prst="roundRect">
              <a:avLst/>
            </a:prstGeom>
            <a:solidFill>
              <a:srgbClr val="C1272D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Decoder</a:t>
              </a: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DAB585F-77A3-4845-8C0B-624825D1D8C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1208683" y="3190254"/>
              <a:ext cx="0" cy="3606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C55D76FD-18F3-4D07-BB00-7D4F2C6E036F}"/>
              </a:ext>
            </a:extLst>
          </p:cNvPr>
          <p:cNvSpPr txBox="1">
            <a:spLocks/>
          </p:cNvSpPr>
          <p:nvPr/>
        </p:nvSpPr>
        <p:spPr>
          <a:xfrm>
            <a:off x="2371065" y="3391869"/>
            <a:ext cx="7172625" cy="738664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>
                <a:latin typeface="+mn-ea"/>
              </a:rPr>
              <a:t>Decoder </a:t>
            </a:r>
            <a:r>
              <a:rPr kumimoji="0" lang="ko-KR" altLang="en-US">
                <a:latin typeface="+mn-ea"/>
              </a:rPr>
              <a:t>전용 모델</a:t>
            </a:r>
            <a:br>
              <a:rPr kumimoji="0" lang="en-US" altLang="ko-KR" b="0">
                <a:latin typeface="+mn-ea"/>
              </a:rPr>
            </a:br>
            <a:r>
              <a:rPr kumimoji="0" lang="en-US" altLang="ko-KR" b="0">
                <a:latin typeface="+mn-ea"/>
              </a:rPr>
              <a:t>: </a:t>
            </a:r>
            <a:r>
              <a:rPr kumimoji="0" lang="ko-KR" altLang="en-US" b="0">
                <a:latin typeface="+mn-ea"/>
              </a:rPr>
              <a:t>생성 </a:t>
            </a:r>
            <a:r>
              <a:rPr kumimoji="0" lang="en-US" altLang="ko-KR" b="0">
                <a:latin typeface="+mn-ea"/>
              </a:rPr>
              <a:t>task</a:t>
            </a:r>
            <a:r>
              <a:rPr kumimoji="0" lang="ko-KR" altLang="en-US" b="0">
                <a:latin typeface="+mn-ea"/>
              </a:rPr>
              <a:t>에 사용</a:t>
            </a:r>
            <a:endParaRPr kumimoji="0" lang="en-US" altLang="ko-KR" b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ko-KR" b="0">
                <a:latin typeface="+mn-ea"/>
              </a:rPr>
              <a:t>Ex. </a:t>
            </a:r>
            <a:r>
              <a:rPr kumimoji="0" lang="ko-KR" altLang="en-US" b="0">
                <a:latin typeface="+mn-ea"/>
              </a:rPr>
              <a:t>텍스트 생성</a:t>
            </a:r>
            <a:r>
              <a:rPr kumimoji="0" lang="en-US" altLang="ko-KR" b="0">
                <a:latin typeface="+mn-ea"/>
              </a:rPr>
              <a:t>(text generation)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804D021-8AA1-4400-BBC2-2F970DA29878}"/>
              </a:ext>
            </a:extLst>
          </p:cNvPr>
          <p:cNvCxnSpPr>
            <a:cxnSpLocks/>
            <a:stCxn id="49" idx="1"/>
            <a:endCxn id="6" idx="2"/>
          </p:cNvCxnSpPr>
          <p:nvPr/>
        </p:nvCxnSpPr>
        <p:spPr>
          <a:xfrm rot="10800000">
            <a:off x="1195950" y="4818983"/>
            <a:ext cx="1201141" cy="1148781"/>
          </a:xfrm>
          <a:prstGeom prst="bentConnector2">
            <a:avLst/>
          </a:prstGeom>
          <a:ln w="190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CF8D88D-7D59-4CF3-8A7A-4EF484CD89FC}"/>
              </a:ext>
            </a:extLst>
          </p:cNvPr>
          <p:cNvCxnSpPr>
            <a:cxnSpLocks/>
            <a:stCxn id="110" idx="1"/>
            <a:endCxn id="12" idx="3"/>
          </p:cNvCxnSpPr>
          <p:nvPr/>
        </p:nvCxnSpPr>
        <p:spPr>
          <a:xfrm rot="10800000" flipV="1">
            <a:off x="1795757" y="2553961"/>
            <a:ext cx="680047" cy="823210"/>
          </a:xfrm>
          <a:prstGeom prst="bentConnector3">
            <a:avLst>
              <a:gd name="adj1" fmla="val 50000"/>
            </a:avLst>
          </a:prstGeom>
          <a:ln w="190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22C05D2-BC2B-4939-BCE2-6861EF6C4C9E}"/>
              </a:ext>
            </a:extLst>
          </p:cNvPr>
          <p:cNvCxnSpPr>
            <a:cxnSpLocks/>
            <a:stCxn id="68" idx="1"/>
            <a:endCxn id="13" idx="3"/>
          </p:cNvCxnSpPr>
          <p:nvPr/>
        </p:nvCxnSpPr>
        <p:spPr>
          <a:xfrm rot="10800000">
            <a:off x="1795757" y="4154108"/>
            <a:ext cx="680047" cy="199408"/>
          </a:xfrm>
          <a:prstGeom prst="bentConnector3">
            <a:avLst>
              <a:gd name="adj1" fmla="val 50000"/>
            </a:avLst>
          </a:prstGeom>
          <a:ln w="190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50BC0E-42E2-459D-A37A-F3D5E8BBE52B}"/>
              </a:ext>
            </a:extLst>
          </p:cNvPr>
          <p:cNvSpPr txBox="1"/>
          <p:nvPr/>
        </p:nvSpPr>
        <p:spPr>
          <a:xfrm>
            <a:off x="2326436" y="5018252"/>
            <a:ext cx="72618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latinLnBrk="0" hangingPunct="0">
              <a:spcBef>
                <a:spcPts val="0"/>
              </a:spcBef>
            </a:pPr>
            <a:r>
              <a:rPr kumimoji="0" lang="en-US" altLang="ko-KR">
                <a:latin typeface="+mn-ea"/>
                <a:ea typeface="+mn-ea"/>
              </a:rPr>
              <a:t>Encoder-Decoder</a:t>
            </a:r>
            <a:r>
              <a:rPr kumimoji="0" lang="ko-KR" altLang="en-US">
                <a:latin typeface="+mn-ea"/>
                <a:ea typeface="+mn-ea"/>
              </a:rPr>
              <a:t> 모델</a:t>
            </a:r>
            <a:br>
              <a:rPr kumimoji="0" lang="en-US" altLang="ko-KR">
                <a:latin typeface="+mn-ea"/>
                <a:ea typeface="+mn-ea"/>
              </a:rPr>
            </a:br>
            <a:r>
              <a:rPr kumimoji="0" lang="en-US" altLang="ko-KR">
                <a:latin typeface="+mn-ea"/>
                <a:ea typeface="+mn-ea"/>
              </a:rPr>
              <a:t>: </a:t>
            </a:r>
            <a:r>
              <a:rPr kumimoji="0" lang="ko-KR" altLang="en-US" b="0">
                <a:latin typeface="+mn-ea"/>
                <a:ea typeface="+mn-ea"/>
              </a:rPr>
              <a:t>입력이 필요한 생성 </a:t>
            </a:r>
            <a:r>
              <a:rPr kumimoji="0" lang="en-US" altLang="ko-KR" b="0">
                <a:latin typeface="+mn-ea"/>
                <a:ea typeface="+mn-ea"/>
              </a:rPr>
              <a:t>task</a:t>
            </a:r>
            <a:r>
              <a:rPr kumimoji="0" lang="ko-KR" altLang="en-US" b="0">
                <a:latin typeface="+mn-ea"/>
                <a:ea typeface="+mn-ea"/>
              </a:rPr>
              <a:t>에 사용</a:t>
            </a:r>
            <a:endParaRPr kumimoji="0" lang="en-US" altLang="ko-KR" b="0">
              <a:latin typeface="+mn-ea"/>
              <a:ea typeface="+mn-ea"/>
            </a:endParaRPr>
          </a:p>
          <a:p>
            <a:pPr marL="285750" indent="-285750" eaLnBrk="0" latinLnBrk="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altLang="ko-KR" b="0">
                <a:latin typeface="+mn-ea"/>
                <a:ea typeface="+mn-ea"/>
              </a:rPr>
              <a:t>Ex. </a:t>
            </a:r>
            <a:r>
              <a:rPr kumimoji="0" lang="ko-KR" altLang="en-US" b="0">
                <a:latin typeface="+mn-ea"/>
                <a:ea typeface="+mn-ea"/>
              </a:rPr>
              <a:t>번역</a:t>
            </a:r>
            <a:r>
              <a:rPr kumimoji="0" lang="en-US" altLang="ko-KR" b="0">
                <a:latin typeface="+mn-ea"/>
                <a:ea typeface="+mn-ea"/>
              </a:rPr>
              <a:t>(translation),</a:t>
            </a:r>
            <a:r>
              <a:rPr kumimoji="0" lang="ko-KR" altLang="en-US" b="0">
                <a:latin typeface="+mn-ea"/>
                <a:ea typeface="+mn-ea"/>
              </a:rPr>
              <a:t> 요약</a:t>
            </a:r>
            <a:r>
              <a:rPr kumimoji="0" lang="en-US" altLang="ko-KR" b="0">
                <a:latin typeface="+mn-ea"/>
                <a:ea typeface="+mn-ea"/>
              </a:rPr>
              <a:t>(summarization)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DC7552B-E68B-4575-8F04-7B093B62EB4A}"/>
              </a:ext>
            </a:extLst>
          </p:cNvPr>
          <p:cNvGrpSpPr/>
          <p:nvPr/>
        </p:nvGrpSpPr>
        <p:grpSpPr>
          <a:xfrm>
            <a:off x="2397090" y="5822539"/>
            <a:ext cx="4774221" cy="291068"/>
            <a:chOff x="2441720" y="5446098"/>
            <a:chExt cx="5181246" cy="49032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AE77300-A31E-4A52-9A5F-8D1B8336009C}"/>
                </a:ext>
              </a:extLst>
            </p:cNvPr>
            <p:cNvSpPr/>
            <p:nvPr/>
          </p:nvSpPr>
          <p:spPr bwMode="auto">
            <a:xfrm>
              <a:off x="2441720" y="5446099"/>
              <a:ext cx="1176297" cy="489275"/>
            </a:xfrm>
            <a:prstGeom prst="roundRect">
              <a:avLst/>
            </a:prstGeom>
            <a:solidFill>
              <a:srgbClr val="D1D1CF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T5</a:t>
              </a: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D1E6E18E-A23E-4BB8-8CC2-530190BE8E27}"/>
                </a:ext>
              </a:extLst>
            </p:cNvPr>
            <p:cNvSpPr/>
            <p:nvPr/>
          </p:nvSpPr>
          <p:spPr bwMode="auto">
            <a:xfrm>
              <a:off x="3776703" y="5446098"/>
              <a:ext cx="1176297" cy="489275"/>
            </a:xfrm>
            <a:prstGeom prst="roundRect">
              <a:avLst/>
            </a:prstGeom>
            <a:solidFill>
              <a:srgbClr val="D1D1CF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BART</a:t>
              </a: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5D569E6E-B135-4427-8020-023206F44375}"/>
                </a:ext>
              </a:extLst>
            </p:cNvPr>
            <p:cNvSpPr/>
            <p:nvPr/>
          </p:nvSpPr>
          <p:spPr bwMode="auto">
            <a:xfrm>
              <a:off x="5111686" y="5446098"/>
              <a:ext cx="1176297" cy="489275"/>
            </a:xfrm>
            <a:prstGeom prst="roundRect">
              <a:avLst/>
            </a:prstGeom>
            <a:solidFill>
              <a:srgbClr val="D1D1CF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M2M-100</a:t>
              </a: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097C4EFA-5A89-4E58-9904-813D507F2326}"/>
                </a:ext>
              </a:extLst>
            </p:cNvPr>
            <p:cNvSpPr/>
            <p:nvPr/>
          </p:nvSpPr>
          <p:spPr bwMode="auto">
            <a:xfrm>
              <a:off x="6446669" y="5447148"/>
              <a:ext cx="1176297" cy="489275"/>
            </a:xfrm>
            <a:prstGeom prst="roundRect">
              <a:avLst/>
            </a:prstGeom>
            <a:solidFill>
              <a:srgbClr val="D1D1CF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BigBird</a:t>
              </a: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DB4F7F0D-A109-48D3-8A0F-33AF9064B5A7}"/>
                </a:ext>
              </a:extLst>
            </p:cNvPr>
            <p:cNvCxnSpPr>
              <a:cxnSpLocks/>
              <a:stCxn id="51" idx="1"/>
              <a:endCxn id="49" idx="3"/>
            </p:cNvCxnSpPr>
            <p:nvPr/>
          </p:nvCxnSpPr>
          <p:spPr>
            <a:xfrm flipH="1">
              <a:off x="3618017" y="5690736"/>
              <a:ext cx="158686" cy="1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D099A083-1409-44FC-BF36-8D5D7ED62B8E}"/>
                </a:ext>
              </a:extLst>
            </p:cNvPr>
            <p:cNvCxnSpPr>
              <a:cxnSpLocks/>
              <a:stCxn id="52" idx="1"/>
              <a:endCxn id="51" idx="3"/>
            </p:cNvCxnSpPr>
            <p:nvPr/>
          </p:nvCxnSpPr>
          <p:spPr>
            <a:xfrm flipH="1">
              <a:off x="4953000" y="5690736"/>
              <a:ext cx="158686" cy="0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4BEAEA06-63F3-4CB8-B751-475C3CE340EB}"/>
                </a:ext>
              </a:extLst>
            </p:cNvPr>
            <p:cNvCxnSpPr>
              <a:cxnSpLocks/>
              <a:stCxn id="53" idx="1"/>
              <a:endCxn id="52" idx="3"/>
            </p:cNvCxnSpPr>
            <p:nvPr/>
          </p:nvCxnSpPr>
          <p:spPr>
            <a:xfrm flipH="1" flipV="1">
              <a:off x="6287983" y="5690736"/>
              <a:ext cx="158686" cy="1050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F1A8C5F-DE6C-4901-8FCE-553A4D3852DA}"/>
              </a:ext>
            </a:extLst>
          </p:cNvPr>
          <p:cNvGrpSpPr/>
          <p:nvPr/>
        </p:nvGrpSpPr>
        <p:grpSpPr>
          <a:xfrm>
            <a:off x="2475803" y="4215634"/>
            <a:ext cx="4696653" cy="603348"/>
            <a:chOff x="2441722" y="3956776"/>
            <a:chExt cx="5182509" cy="107050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F02FC1B-658C-4AFE-9A64-19772600D475}"/>
                </a:ext>
              </a:extLst>
            </p:cNvPr>
            <p:cNvGrpSpPr/>
            <p:nvPr/>
          </p:nvGrpSpPr>
          <p:grpSpPr>
            <a:xfrm>
              <a:off x="2441722" y="3956776"/>
              <a:ext cx="5181246" cy="490325"/>
              <a:chOff x="2441720" y="5446098"/>
              <a:chExt cx="5181246" cy="490325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DD3E6AAD-81BF-409D-9F3E-F7E8187FB932}"/>
                  </a:ext>
                </a:extLst>
              </p:cNvPr>
              <p:cNvSpPr/>
              <p:nvPr/>
            </p:nvSpPr>
            <p:spPr bwMode="auto">
              <a:xfrm>
                <a:off x="2441720" y="5446099"/>
                <a:ext cx="1176297" cy="489275"/>
              </a:xfrm>
              <a:prstGeom prst="roundRect">
                <a:avLst/>
              </a:prstGeom>
              <a:solidFill>
                <a:srgbClr val="C1272D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r>
                  <a:rPr lang="en-US" altLang="ko-KR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GPT</a:t>
                </a: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82636702-964A-4E05-8A04-13BBBE808154}"/>
                  </a:ext>
                </a:extLst>
              </p:cNvPr>
              <p:cNvSpPr/>
              <p:nvPr/>
            </p:nvSpPr>
            <p:spPr bwMode="auto">
              <a:xfrm>
                <a:off x="3776703" y="5446098"/>
                <a:ext cx="1176297" cy="489275"/>
              </a:xfrm>
              <a:prstGeom prst="roundRect">
                <a:avLst/>
              </a:prstGeom>
              <a:solidFill>
                <a:srgbClr val="C1272D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r>
                  <a:rPr lang="en-US" altLang="ko-KR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GPT-2</a:t>
                </a: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D2CCA632-7117-42BB-9776-37ED0B2FF536}"/>
                  </a:ext>
                </a:extLst>
              </p:cNvPr>
              <p:cNvSpPr/>
              <p:nvPr/>
            </p:nvSpPr>
            <p:spPr bwMode="auto">
              <a:xfrm>
                <a:off x="5111686" y="5446098"/>
                <a:ext cx="1176297" cy="489275"/>
              </a:xfrm>
              <a:prstGeom prst="roundRect">
                <a:avLst/>
              </a:prstGeom>
              <a:solidFill>
                <a:srgbClr val="C1272D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r>
                  <a:rPr lang="en-US" altLang="ko-KR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GPT-3</a:t>
                </a: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C115CBB8-9D16-4190-B515-D484D6F33608}"/>
                  </a:ext>
                </a:extLst>
              </p:cNvPr>
              <p:cNvSpPr/>
              <p:nvPr/>
            </p:nvSpPr>
            <p:spPr bwMode="auto">
              <a:xfrm>
                <a:off x="6446669" y="5447148"/>
                <a:ext cx="1176297" cy="489275"/>
              </a:xfrm>
              <a:prstGeom prst="roundRect">
                <a:avLst/>
              </a:prstGeom>
              <a:solidFill>
                <a:srgbClr val="C1272D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r>
                  <a:rPr lang="en-US" altLang="ko-KR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GPT-Nero</a:t>
                </a:r>
                <a:endParaRPr lang="ko-KR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AB1B1AED-5B02-48DA-8CB8-F42412A5C212}"/>
                  </a:ext>
                </a:extLst>
              </p:cNvPr>
              <p:cNvCxnSpPr>
                <a:cxnSpLocks/>
                <a:stCxn id="69" idx="1"/>
                <a:endCxn id="68" idx="3"/>
              </p:cNvCxnSpPr>
              <p:nvPr/>
            </p:nvCxnSpPr>
            <p:spPr>
              <a:xfrm flipH="1">
                <a:off x="3618017" y="5690736"/>
                <a:ext cx="158686" cy="1"/>
              </a:xfrm>
              <a:prstGeom prst="straightConnector1">
                <a:avLst/>
              </a:prstGeom>
              <a:ln w="19050">
                <a:head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180EAD81-83A2-47A0-AB8F-A7FCFD72458B}"/>
                  </a:ext>
                </a:extLst>
              </p:cNvPr>
              <p:cNvCxnSpPr>
                <a:cxnSpLocks/>
                <a:stCxn id="70" idx="1"/>
                <a:endCxn id="69" idx="3"/>
              </p:cNvCxnSpPr>
              <p:nvPr/>
            </p:nvCxnSpPr>
            <p:spPr>
              <a:xfrm flipH="1">
                <a:off x="4953000" y="5690736"/>
                <a:ext cx="158686" cy="0"/>
              </a:xfrm>
              <a:prstGeom prst="straightConnector1">
                <a:avLst/>
              </a:prstGeom>
              <a:ln w="19050">
                <a:head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9CC0395F-AE7E-4353-B274-FE6776F89BB1}"/>
                  </a:ext>
                </a:extLst>
              </p:cNvPr>
              <p:cNvCxnSpPr>
                <a:cxnSpLocks/>
                <a:stCxn id="71" idx="1"/>
                <a:endCxn id="70" idx="3"/>
              </p:cNvCxnSpPr>
              <p:nvPr/>
            </p:nvCxnSpPr>
            <p:spPr>
              <a:xfrm flipH="1" flipV="1">
                <a:off x="6287983" y="5690736"/>
                <a:ext cx="158686" cy="1050"/>
              </a:xfrm>
              <a:prstGeom prst="straightConnector1">
                <a:avLst/>
              </a:prstGeom>
              <a:ln w="19050">
                <a:head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DF73E0A4-F28A-4613-98CB-3405304BA3D4}"/>
                </a:ext>
              </a:extLst>
            </p:cNvPr>
            <p:cNvSpPr/>
            <p:nvPr/>
          </p:nvSpPr>
          <p:spPr bwMode="auto">
            <a:xfrm>
              <a:off x="3777968" y="4536954"/>
              <a:ext cx="1176297" cy="489275"/>
            </a:xfrm>
            <a:prstGeom prst="roundRect">
              <a:avLst/>
            </a:prstGeom>
            <a:solidFill>
              <a:srgbClr val="C1272D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CTRL</a:t>
              </a:r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33CD9F1-9B64-4E6A-A4C3-C8ABBD6260CE}"/>
                </a:ext>
              </a:extLst>
            </p:cNvPr>
            <p:cNvSpPr/>
            <p:nvPr/>
          </p:nvSpPr>
          <p:spPr bwMode="auto">
            <a:xfrm>
              <a:off x="6447934" y="4538004"/>
              <a:ext cx="1176297" cy="489275"/>
            </a:xfrm>
            <a:prstGeom prst="roundRect">
              <a:avLst/>
            </a:prstGeom>
            <a:solidFill>
              <a:srgbClr val="C1272D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GPT-J</a:t>
              </a:r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9FF99EAB-0C51-4F4D-976F-5C3AD266E090}"/>
                </a:ext>
              </a:extLst>
            </p:cNvPr>
            <p:cNvCxnSpPr>
              <a:cxnSpLocks/>
              <a:stCxn id="77" idx="0"/>
              <a:endCxn id="69" idx="2"/>
            </p:cNvCxnSpPr>
            <p:nvPr/>
          </p:nvCxnSpPr>
          <p:spPr>
            <a:xfrm flipH="1" flipV="1">
              <a:off x="4364854" y="4446051"/>
              <a:ext cx="1263" cy="90903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376E907F-2DDF-44E4-9A8F-CE3C88A01FBF}"/>
                </a:ext>
              </a:extLst>
            </p:cNvPr>
            <p:cNvCxnSpPr>
              <a:cxnSpLocks/>
              <a:stCxn id="79" idx="0"/>
              <a:endCxn id="71" idx="2"/>
            </p:cNvCxnSpPr>
            <p:nvPr/>
          </p:nvCxnSpPr>
          <p:spPr>
            <a:xfrm flipH="1" flipV="1">
              <a:off x="7034820" y="4447101"/>
              <a:ext cx="1263" cy="90903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7290DF0D-EC6B-4EC9-881F-CA31F11590A3}"/>
              </a:ext>
            </a:extLst>
          </p:cNvPr>
          <p:cNvGrpSpPr/>
          <p:nvPr/>
        </p:nvGrpSpPr>
        <p:grpSpPr>
          <a:xfrm>
            <a:off x="2475803" y="2413995"/>
            <a:ext cx="7112517" cy="691487"/>
            <a:chOff x="2520433" y="2344013"/>
            <a:chExt cx="7846375" cy="691487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F4AC4A72-3800-471C-9669-5354D0C4B006}"/>
                </a:ext>
              </a:extLst>
            </p:cNvPr>
            <p:cNvSpPr/>
            <p:nvPr/>
          </p:nvSpPr>
          <p:spPr bwMode="auto">
            <a:xfrm>
              <a:off x="2520433" y="2346098"/>
              <a:ext cx="1176297" cy="275761"/>
            </a:xfrm>
            <a:prstGeom prst="roundRect">
              <a:avLst/>
            </a:prstGeom>
            <a:solidFill>
              <a:srgbClr val="66AAD7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BERT</a:t>
              </a: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60E12989-8312-4FEA-9C91-6DE93F6D4C26}"/>
                </a:ext>
              </a:extLst>
            </p:cNvPr>
            <p:cNvSpPr/>
            <p:nvPr/>
          </p:nvSpPr>
          <p:spPr bwMode="auto">
            <a:xfrm>
              <a:off x="3855416" y="2346097"/>
              <a:ext cx="1176297" cy="275761"/>
            </a:xfrm>
            <a:prstGeom prst="roundRect">
              <a:avLst/>
            </a:prstGeom>
            <a:solidFill>
              <a:srgbClr val="66AAD7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err="1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RoBERTa</a:t>
              </a: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1E7BB5FD-F6AC-4947-8806-1AC153CFF8D1}"/>
                </a:ext>
              </a:extLst>
            </p:cNvPr>
            <p:cNvSpPr/>
            <p:nvPr/>
          </p:nvSpPr>
          <p:spPr bwMode="auto">
            <a:xfrm>
              <a:off x="5190399" y="2346097"/>
              <a:ext cx="1176297" cy="275761"/>
            </a:xfrm>
            <a:prstGeom prst="roundRect">
              <a:avLst/>
            </a:prstGeom>
            <a:solidFill>
              <a:srgbClr val="66AAD7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XLM</a:t>
              </a: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62822D8E-E51E-4008-92B7-2CAEBDA45095}"/>
                </a:ext>
              </a:extLst>
            </p:cNvPr>
            <p:cNvSpPr/>
            <p:nvPr/>
          </p:nvSpPr>
          <p:spPr bwMode="auto">
            <a:xfrm>
              <a:off x="6525382" y="2346689"/>
              <a:ext cx="1176297" cy="275761"/>
            </a:xfrm>
            <a:prstGeom prst="roundRect">
              <a:avLst/>
            </a:prstGeom>
            <a:solidFill>
              <a:srgbClr val="66AAD7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ALBERT</a:t>
              </a: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29D6935-EBC0-4359-9AC7-228E0644301F}"/>
                </a:ext>
              </a:extLst>
            </p:cNvPr>
            <p:cNvCxnSpPr>
              <a:cxnSpLocks/>
              <a:stCxn id="111" idx="1"/>
              <a:endCxn id="110" idx="3"/>
            </p:cNvCxnSpPr>
            <p:nvPr/>
          </p:nvCxnSpPr>
          <p:spPr>
            <a:xfrm flipH="1">
              <a:off x="3696730" y="2483978"/>
              <a:ext cx="158686" cy="1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E2B05052-0677-499D-841A-44B42D6F165D}"/>
                </a:ext>
              </a:extLst>
            </p:cNvPr>
            <p:cNvCxnSpPr>
              <a:cxnSpLocks/>
              <a:stCxn id="112" idx="1"/>
              <a:endCxn id="111" idx="3"/>
            </p:cNvCxnSpPr>
            <p:nvPr/>
          </p:nvCxnSpPr>
          <p:spPr>
            <a:xfrm flipH="1">
              <a:off x="5031713" y="2483978"/>
              <a:ext cx="158686" cy="0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472E2C27-69F7-4CFE-9A79-D7DE356594C7}"/>
                </a:ext>
              </a:extLst>
            </p:cNvPr>
            <p:cNvCxnSpPr>
              <a:cxnSpLocks/>
              <a:stCxn id="113" idx="1"/>
              <a:endCxn id="112" idx="3"/>
            </p:cNvCxnSpPr>
            <p:nvPr/>
          </p:nvCxnSpPr>
          <p:spPr>
            <a:xfrm flipH="1" flipV="1">
              <a:off x="6366696" y="2483978"/>
              <a:ext cx="158686" cy="592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4B5ED43E-59F4-4DF5-8DA4-B055457461A4}"/>
                </a:ext>
              </a:extLst>
            </p:cNvPr>
            <p:cNvSpPr/>
            <p:nvPr/>
          </p:nvSpPr>
          <p:spPr bwMode="auto">
            <a:xfrm>
              <a:off x="2520753" y="2759739"/>
              <a:ext cx="1176297" cy="275761"/>
            </a:xfrm>
            <a:prstGeom prst="roundRect">
              <a:avLst/>
            </a:prstGeom>
            <a:solidFill>
              <a:srgbClr val="66AAD7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err="1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DistilBERT</a:t>
              </a: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356A35F0-826A-4A89-B3B6-10BE8A9F7003}"/>
                </a:ext>
              </a:extLst>
            </p:cNvPr>
            <p:cNvSpPr/>
            <p:nvPr/>
          </p:nvSpPr>
          <p:spPr bwMode="auto">
            <a:xfrm>
              <a:off x="5190399" y="2759739"/>
              <a:ext cx="1176297" cy="275761"/>
            </a:xfrm>
            <a:prstGeom prst="roundRect">
              <a:avLst/>
            </a:prstGeom>
            <a:solidFill>
              <a:srgbClr val="66AAD7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XLM-R</a:t>
              </a: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58605D09-9419-4B1C-998E-317448EAD2BA}"/>
                </a:ext>
              </a:extLst>
            </p:cNvPr>
            <p:cNvCxnSpPr>
              <a:cxnSpLocks/>
              <a:stCxn id="106" idx="0"/>
              <a:endCxn id="110" idx="2"/>
            </p:cNvCxnSpPr>
            <p:nvPr/>
          </p:nvCxnSpPr>
          <p:spPr>
            <a:xfrm flipH="1" flipV="1">
              <a:off x="3108582" y="2621859"/>
              <a:ext cx="320" cy="137880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7A3B7CA5-74D7-48A6-A436-FC1571AD50D8}"/>
                </a:ext>
              </a:extLst>
            </p:cNvPr>
            <p:cNvCxnSpPr>
              <a:cxnSpLocks/>
              <a:stCxn id="107" idx="0"/>
              <a:endCxn id="112" idx="2"/>
            </p:cNvCxnSpPr>
            <p:nvPr/>
          </p:nvCxnSpPr>
          <p:spPr>
            <a:xfrm flipV="1">
              <a:off x="5778548" y="2621858"/>
              <a:ext cx="0" cy="137881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C108E639-4028-4938-A90C-B9932E6DB826}"/>
                </a:ext>
              </a:extLst>
            </p:cNvPr>
            <p:cNvSpPr/>
            <p:nvPr/>
          </p:nvSpPr>
          <p:spPr bwMode="auto">
            <a:xfrm>
              <a:off x="7855528" y="2344013"/>
              <a:ext cx="1176297" cy="275761"/>
            </a:xfrm>
            <a:prstGeom prst="roundRect">
              <a:avLst/>
            </a:prstGeom>
            <a:solidFill>
              <a:srgbClr val="66AAD7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ELECTRA</a:t>
              </a: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2551578B-2F7B-4932-82B6-4E6AABEE744D}"/>
                </a:ext>
              </a:extLst>
            </p:cNvPr>
            <p:cNvSpPr/>
            <p:nvPr/>
          </p:nvSpPr>
          <p:spPr bwMode="auto">
            <a:xfrm>
              <a:off x="9190511" y="2344605"/>
              <a:ext cx="1176297" cy="275761"/>
            </a:xfrm>
            <a:prstGeom prst="roundRect">
              <a:avLst/>
            </a:prstGeom>
            <a:solidFill>
              <a:srgbClr val="66AAD7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err="1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DeBERTa</a:t>
              </a: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371506B1-542A-46B4-8544-19529AB70557}"/>
                </a:ext>
              </a:extLst>
            </p:cNvPr>
            <p:cNvCxnSpPr>
              <a:cxnSpLocks/>
              <a:stCxn id="143" idx="1"/>
              <a:endCxn id="113" idx="3"/>
            </p:cNvCxnSpPr>
            <p:nvPr/>
          </p:nvCxnSpPr>
          <p:spPr>
            <a:xfrm flipH="1">
              <a:off x="7701679" y="2481894"/>
              <a:ext cx="153849" cy="2676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240FCC3E-8660-4140-84D2-B3A6EA1EE9D7}"/>
                </a:ext>
              </a:extLst>
            </p:cNvPr>
            <p:cNvCxnSpPr>
              <a:cxnSpLocks/>
              <a:stCxn id="144" idx="1"/>
              <a:endCxn id="143" idx="3"/>
            </p:cNvCxnSpPr>
            <p:nvPr/>
          </p:nvCxnSpPr>
          <p:spPr>
            <a:xfrm flipH="1" flipV="1">
              <a:off x="9031825" y="2481894"/>
              <a:ext cx="158686" cy="592"/>
            </a:xfrm>
            <a:prstGeom prst="straightConnector1">
              <a:avLst/>
            </a:prstGeom>
            <a:ln w="190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840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A6921-C040-20DE-9AC3-C83221D4B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6494974-08A7-F56E-B5AB-1A1C9A2D7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>
              <a:defRPr/>
            </a:pPr>
            <a:r>
              <a:rPr lang="en-US" altLang="ko-KR" dirty="0">
                <a:ea typeface="맑은 고딕"/>
              </a:rPr>
              <a:t>P</a:t>
            </a:r>
            <a:r>
              <a:rPr lang="ko-KR" altLang="en-US" dirty="0" err="1">
                <a:ea typeface="맑은 고딕"/>
              </a:rPr>
              <a:t>seudo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code</a:t>
            </a:r>
            <a:endParaRPr 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2488BDB-7FA6-D83B-F764-B08F30A7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5" name="그림 4" descr="텍스트, 폰트, 스크린샷, 화이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DA9502C-70FD-E6DF-A099-9B481E50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58" y="1517801"/>
            <a:ext cx="2990458" cy="1390650"/>
          </a:xfrm>
          <a:prstGeom prst="rect">
            <a:avLst/>
          </a:prstGeom>
        </p:spPr>
      </p:pic>
      <p:pic>
        <p:nvPicPr>
          <p:cNvPr id="6" name="그림 5" descr="텍스트, 폰트, 스크린샷, 화이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D5D19A1-3BB7-534D-D9BD-8C11D2B51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20" y="3229315"/>
            <a:ext cx="2980934" cy="159067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89FDD14-9741-6828-0C33-24FF9C877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670" y="1518431"/>
            <a:ext cx="2990458" cy="3305175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21D8DFD-2EAE-850A-9B37-96029BD31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994" y="1518251"/>
            <a:ext cx="3009506" cy="3819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24FBE6-1E96-7470-AC25-E1A8C237EAC3}"/>
              </a:ext>
            </a:extLst>
          </p:cNvPr>
          <p:cNvSpPr txBox="1"/>
          <p:nvPr/>
        </p:nvSpPr>
        <p:spPr>
          <a:xfrm>
            <a:off x="95250" y="6285142"/>
            <a:ext cx="4257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 dirty="0">
                <a:latin typeface="+mn-lt"/>
                <a:ea typeface="+mn-ea"/>
              </a:rPr>
              <a:t>출처</a:t>
            </a:r>
            <a:r>
              <a:rPr lang="en-US" altLang="ko-KR" sz="1200" b="0" dirty="0">
                <a:latin typeface="+mn-lt"/>
                <a:ea typeface="+mn-ea"/>
              </a:rPr>
              <a:t>: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Formal algorithms for transformers. DeepMind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 논문</a:t>
            </a:r>
            <a:endParaRPr lang="en-US" sz="1200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658385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401E-B681-8232-F8C2-0BB6BBEF0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EF76F9-3D5F-AEE5-3895-DC17951461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>
              <a:defRPr/>
            </a:pPr>
            <a:r>
              <a:rPr lang="en-US" altLang="ko-KR">
                <a:ea typeface="맑은 고딕"/>
              </a:rPr>
              <a:t>P</a:t>
            </a:r>
            <a:r>
              <a:rPr lang="ko-KR" altLang="en-US">
                <a:ea typeface="맑은 고딕"/>
              </a:rPr>
              <a:t>seudo </a:t>
            </a:r>
            <a:r>
              <a:rPr lang="ko-KR" altLang="en-US" err="1">
                <a:ea typeface="맑은 고딕"/>
              </a:rPr>
              <a:t>code</a:t>
            </a:r>
            <a:endParaRPr lang="ko-KR" err="1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796D647-5F73-2196-5FF4-387C808B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5" name="그림 4" descr="텍스트, 폰트, 스크린샷, 화이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9AB4438-B6D1-C080-1281-8991D38AA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58" y="1517801"/>
            <a:ext cx="2990458" cy="1390650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2107197-D7AD-4F30-093E-0C2628CF0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86" y="1513648"/>
            <a:ext cx="2982103" cy="4295775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7CF31BF-7516-4F8D-5061-92A57E146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894" y="1522591"/>
            <a:ext cx="3048795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E447B-B9DC-6247-8FF7-8D6D0E18D89F}"/>
              </a:ext>
            </a:extLst>
          </p:cNvPr>
          <p:cNvSpPr txBox="1"/>
          <p:nvPr/>
        </p:nvSpPr>
        <p:spPr>
          <a:xfrm>
            <a:off x="95250" y="6285142"/>
            <a:ext cx="4257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 dirty="0">
                <a:latin typeface="+mn-lt"/>
                <a:ea typeface="+mn-ea"/>
              </a:rPr>
              <a:t>출처</a:t>
            </a:r>
            <a:r>
              <a:rPr lang="en-US" altLang="ko-KR" sz="1200" b="0" dirty="0">
                <a:latin typeface="+mn-lt"/>
                <a:ea typeface="+mn-ea"/>
              </a:rPr>
              <a:t>: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Formal algorithms for transformers. DeepMind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 논문</a:t>
            </a:r>
            <a:endParaRPr lang="en-US" sz="1200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214415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DE4D1-C656-1F74-45BF-C02AE0BC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E471776-1A7D-AEE9-EE9C-3226518A1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>
              <a:defRPr/>
            </a:pPr>
            <a:r>
              <a:rPr lang="en-US" altLang="ko-KR">
                <a:ea typeface="맑은 고딕"/>
              </a:rPr>
              <a:t>P</a:t>
            </a:r>
            <a:r>
              <a:rPr lang="ko-KR" altLang="en-US" err="1">
                <a:ea typeface="맑은 고딕"/>
              </a:rPr>
              <a:t>seudo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endParaRPr lang="ko-KR" err="1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83DE03D-8DD1-6718-4E7E-755AB952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3" name="그림 2" descr="텍스트, 스크린샷, 폰트, 문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5FD194E-DFAE-605F-8B09-EF225285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51" y="772913"/>
            <a:ext cx="4420756" cy="5524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594D25-384F-9BDB-4B34-4F2C5FE78C46}"/>
              </a:ext>
            </a:extLst>
          </p:cNvPr>
          <p:cNvSpPr txBox="1"/>
          <p:nvPr/>
        </p:nvSpPr>
        <p:spPr>
          <a:xfrm>
            <a:off x="95250" y="6285142"/>
            <a:ext cx="4257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 dirty="0">
                <a:latin typeface="+mn-lt"/>
                <a:ea typeface="+mn-ea"/>
              </a:rPr>
              <a:t>출처</a:t>
            </a:r>
            <a:r>
              <a:rPr lang="en-US" altLang="ko-KR" sz="1200" b="0" dirty="0">
                <a:latin typeface="+mn-lt"/>
                <a:ea typeface="+mn-ea"/>
              </a:rPr>
              <a:t>: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Formal algorithms for transformers. DeepMind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 논문</a:t>
            </a:r>
            <a:endParaRPr lang="en-US" sz="1200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548457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71BA-E0F4-CBAB-B36F-7164E2004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2D6BE9-FC49-414C-E8F5-062BDD0FA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>
              <a:defRPr/>
            </a:pPr>
            <a:r>
              <a:rPr lang="en-US" altLang="ko-KR">
                <a:ea typeface="맑은 고딕"/>
              </a:rPr>
              <a:t>P</a:t>
            </a:r>
            <a:r>
              <a:rPr lang="ko-KR" altLang="en-US" err="1">
                <a:ea typeface="맑은 고딕"/>
              </a:rPr>
              <a:t>seudo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endParaRPr lang="ko-KR" err="1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A552703-CE59-268B-7245-2AEDA191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6" name="그림 5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084D4A8-7EFD-4E3C-793C-8B7BC603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95" y="1258468"/>
            <a:ext cx="6171391" cy="4714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BD42B-EDE7-5DE8-411E-BB3CE5B212F2}"/>
              </a:ext>
            </a:extLst>
          </p:cNvPr>
          <p:cNvSpPr txBox="1"/>
          <p:nvPr/>
        </p:nvSpPr>
        <p:spPr>
          <a:xfrm>
            <a:off x="95250" y="6285142"/>
            <a:ext cx="4257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 dirty="0">
                <a:latin typeface="+mn-lt"/>
                <a:ea typeface="+mn-ea"/>
              </a:rPr>
              <a:t>출처</a:t>
            </a:r>
            <a:r>
              <a:rPr lang="en-US" altLang="ko-KR" sz="1200" b="0" dirty="0">
                <a:latin typeface="+mn-lt"/>
                <a:ea typeface="+mn-ea"/>
              </a:rPr>
              <a:t>: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Formal algorithms for transformers. DeepMind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 논문</a:t>
            </a:r>
            <a:endParaRPr lang="en-US" sz="1200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35290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E2F98-AC98-2C67-E494-9A1EEEB95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5EE1FC-95D8-C170-CA26-01BC4DE69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>
              <a:defRPr/>
            </a:pPr>
            <a:r>
              <a:rPr lang="en-US" altLang="ko-KR">
                <a:ea typeface="맑은 고딕"/>
              </a:rPr>
              <a:t>P</a:t>
            </a:r>
            <a:r>
              <a:rPr lang="ko-KR" altLang="en-US" err="1">
                <a:ea typeface="맑은 고딕"/>
              </a:rPr>
              <a:t>seudo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endParaRPr lang="ko-KR" err="1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922E6A6-07CB-D895-F9FC-5CC6199F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E1156F-4D51-1F91-2EFF-7E1FE2179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17" y="1185862"/>
            <a:ext cx="6161868" cy="4486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73ED6A-1A4B-AC03-5EB4-45FAFF90E2C5}"/>
              </a:ext>
            </a:extLst>
          </p:cNvPr>
          <p:cNvSpPr txBox="1"/>
          <p:nvPr/>
        </p:nvSpPr>
        <p:spPr>
          <a:xfrm>
            <a:off x="95250" y="6285142"/>
            <a:ext cx="4257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 dirty="0">
                <a:latin typeface="+mn-lt"/>
                <a:ea typeface="+mn-ea"/>
              </a:rPr>
              <a:t>출처</a:t>
            </a:r>
            <a:r>
              <a:rPr lang="en-US" altLang="ko-KR" sz="1200" b="0" dirty="0">
                <a:latin typeface="+mn-lt"/>
                <a:ea typeface="+mn-ea"/>
              </a:rPr>
              <a:t>: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Formal algorithms for transformers. DeepMind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 논문</a:t>
            </a:r>
            <a:endParaRPr lang="en-US" sz="1200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387677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B4189-104C-9D1F-58F7-ED81EC98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AD8D6E3-0F80-8AA7-5B91-7B8034C51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>
              <a:defRPr/>
            </a:pPr>
            <a:r>
              <a:rPr lang="en-US" altLang="ko-KR">
                <a:ea typeface="맑은 고딕"/>
              </a:rPr>
              <a:t>P</a:t>
            </a:r>
            <a:r>
              <a:rPr lang="ko-KR" altLang="en-US" err="1">
                <a:ea typeface="맑은 고딕"/>
              </a:rPr>
              <a:t>seudo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endParaRPr lang="ko-KR" err="1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A8E722-1FA3-7103-BBE2-964A9463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7" name="그림 6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470046E-CF37-129B-80F6-D96DD372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5" y="1715465"/>
            <a:ext cx="3219028" cy="3076575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C56C243-E7E8-D8FB-2A2A-E8F505EF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19" y="1209675"/>
            <a:ext cx="3028553" cy="4438650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FC42A53-1C58-EDC7-45C5-D3C5D91B6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119" y="1905000"/>
            <a:ext cx="2999982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BE53C-E5CE-0E28-7C9F-D59F648FC6EC}"/>
              </a:ext>
            </a:extLst>
          </p:cNvPr>
          <p:cNvSpPr txBox="1"/>
          <p:nvPr/>
        </p:nvSpPr>
        <p:spPr>
          <a:xfrm>
            <a:off x="95250" y="6285142"/>
            <a:ext cx="4257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 dirty="0">
                <a:latin typeface="+mn-lt"/>
                <a:ea typeface="+mn-ea"/>
              </a:rPr>
              <a:t>출처</a:t>
            </a:r>
            <a:r>
              <a:rPr lang="en-US" altLang="ko-KR" sz="1200" b="0" dirty="0">
                <a:latin typeface="+mn-lt"/>
                <a:ea typeface="+mn-ea"/>
              </a:rPr>
              <a:t>: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Formal algorithms for transformers. DeepMind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 논문</a:t>
            </a:r>
            <a:endParaRPr lang="en-US" sz="1200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73744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AD3DDDB5-0BA6-46E9-BB8C-47D4B83994D0}"/>
              </a:ext>
            </a:extLst>
          </p:cNvPr>
          <p:cNvSpPr/>
          <p:nvPr/>
        </p:nvSpPr>
        <p:spPr bwMode="auto">
          <a:xfrm>
            <a:off x="7025990" y="3432952"/>
            <a:ext cx="461556" cy="344575"/>
          </a:xfrm>
          <a:prstGeom prst="rect">
            <a:avLst/>
          </a:prstGeom>
          <a:solidFill>
            <a:srgbClr val="FFF2C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en-US" altLang="ko-KR" sz="15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AB27BF-D475-ADC0-8B75-DA189B75B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Seq2Seq </a:t>
            </a:r>
            <a:r>
              <a:rPr lang="ko-KR" altLang="en-US"/>
              <a:t>정의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E6CE4F-6457-F0E8-021F-D30E2F2C1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841432"/>
          </a:xfrm>
        </p:spPr>
        <p:txBody>
          <a:bodyPr/>
          <a:lstStyle/>
          <a:p>
            <a:r>
              <a:rPr kumimoji="0" lang="en-US" altLang="ko-KR" b="0">
                <a:latin typeface="맑은 고딕"/>
                <a:ea typeface="맑은 고딕"/>
                <a:cs typeface="Arial" charset="0"/>
              </a:rPr>
              <a:t>Seq2Seq</a:t>
            </a:r>
            <a:r>
              <a:rPr lang="ko-KR" altLang="en-US">
                <a:latin typeface="맑은 고딕"/>
                <a:ea typeface="맑은 고딕"/>
                <a:cs typeface="Arial" charset="0"/>
              </a:rPr>
              <a:t>는</a:t>
            </a:r>
            <a:r>
              <a:rPr kumimoji="0" lang="ko-KR" altLang="en-US" b="0">
                <a:latin typeface="맑은 고딕"/>
                <a:ea typeface="맑은 고딕"/>
                <a:cs typeface="Arial" charset="0"/>
              </a:rPr>
              <a:t> 입</a:t>
            </a:r>
            <a:r>
              <a:rPr kumimoji="0" lang="en-US" altLang="ko-KR" b="0">
                <a:latin typeface="맑은 고딕"/>
                <a:ea typeface="맑은 고딕"/>
                <a:cs typeface="Arial" charset="0"/>
              </a:rPr>
              <a:t>/</a:t>
            </a:r>
            <a:r>
              <a:rPr kumimoji="0" lang="ko-KR" altLang="en-US" b="0">
                <a:latin typeface="맑은 고딕"/>
                <a:ea typeface="맑은 고딕"/>
                <a:cs typeface="Arial" charset="0"/>
              </a:rPr>
              <a:t>출력 길이의 유연성을 확보하기 위해 인코더</a:t>
            </a:r>
            <a:r>
              <a:rPr kumimoji="0" lang="en-US" altLang="ko-KR" b="0">
                <a:latin typeface="맑은 고딕"/>
                <a:ea typeface="맑은 고딕"/>
                <a:cs typeface="Arial" charset="0"/>
              </a:rPr>
              <a:t>-</a:t>
            </a:r>
            <a:r>
              <a:rPr lang="ko-KR" altLang="en-US" err="1">
                <a:latin typeface="맑은 고딕"/>
                <a:ea typeface="맑은 고딕"/>
                <a:cs typeface="Arial" charset="0"/>
              </a:rPr>
              <a:t>디코더</a:t>
            </a:r>
            <a:r>
              <a:rPr lang="ko-KR" altLang="en-US">
                <a:latin typeface="맑은 고딕"/>
                <a:ea typeface="맑은 고딕"/>
                <a:cs typeface="Arial" charset="0"/>
              </a:rPr>
              <a:t> 구조를 도입한 </a:t>
            </a:r>
            <a:r>
              <a:rPr kumimoji="0" lang="en-US" altLang="ko-KR" b="0">
                <a:latin typeface="맑은 고딕"/>
                <a:ea typeface="맑은 고딕"/>
                <a:cs typeface="Arial" charset="0"/>
              </a:rPr>
              <a:t>RNN</a:t>
            </a:r>
            <a:r>
              <a:rPr kumimoji="0" lang="ko-KR" altLang="en-US" b="0">
                <a:latin typeface="맑은 고딕"/>
                <a:ea typeface="맑은 고딕"/>
                <a:cs typeface="Arial" charset="0"/>
              </a:rPr>
              <a:t> 기반의 </a:t>
            </a:r>
            <a:r>
              <a:rPr lang="ko-KR" altLang="en-US">
                <a:latin typeface="맑은 고딕"/>
                <a:ea typeface="맑은 고딕"/>
                <a:cs typeface="Arial" charset="0"/>
              </a:rPr>
              <a:t>자연어 처리</a:t>
            </a:r>
            <a:r>
              <a:rPr lang="en-US" altLang="ko-KR">
                <a:latin typeface="맑은 고딕"/>
                <a:ea typeface="맑은 고딕"/>
                <a:cs typeface="Arial" charset="0"/>
              </a:rPr>
              <a:t>(NLP) </a:t>
            </a:r>
            <a:r>
              <a:rPr lang="ko-KR" altLang="en-US">
                <a:latin typeface="맑은 고딕"/>
                <a:ea typeface="맑은 고딕"/>
                <a:cs typeface="Arial" charset="0"/>
              </a:rPr>
              <a:t>모델임</a:t>
            </a:r>
            <a:r>
              <a:rPr lang="en-US" altLang="ko-KR">
                <a:latin typeface="맑은 고딕"/>
                <a:ea typeface="맑은 고딕"/>
                <a:cs typeface="Arial" charset="0"/>
              </a:rPr>
              <a:t>. </a:t>
            </a:r>
            <a:r>
              <a:rPr lang="ko-KR" altLang="en-US">
                <a:latin typeface="맑은 고딕"/>
                <a:ea typeface="맑은 고딕"/>
                <a:cs typeface="Arial" charset="0"/>
              </a:rPr>
              <a:t>인코더는 </a:t>
            </a:r>
            <a:r>
              <a:rPr lang="ko-KR" altLang="en-US"/>
              <a:t>입력 시퀀스를 컨텍스트 벡터로 변환하여 모든 필수 정보를 압축하고</a:t>
            </a:r>
            <a:r>
              <a:rPr lang="en-US" altLang="ko-KR"/>
              <a:t>, </a:t>
            </a:r>
            <a:r>
              <a:rPr lang="ko-KR" altLang="en-US" err="1"/>
              <a:t>디코더는</a:t>
            </a:r>
            <a:r>
              <a:rPr lang="ko-KR" altLang="en-US"/>
              <a:t> 타겟 시퀀스를 순차적으로 생성함</a:t>
            </a:r>
            <a:r>
              <a:rPr lang="en-US" altLang="ko-KR"/>
              <a:t>. </a:t>
            </a:r>
            <a:r>
              <a:rPr lang="ko-KR" altLang="en-US"/>
              <a:t>입력과 출력의 분리를 통해 문장의 길이에 상관없이 정보를 처리하고 생성할 수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003A37A-C1A4-9DC1-70A4-88478411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Seq2Seq (Sequence-to-Sequence)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C05FD55-41DB-FD12-4BE0-AE553A516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A9C1A-28EC-5A57-114C-5A52A9CC2602}"/>
              </a:ext>
            </a:extLst>
          </p:cNvPr>
          <p:cNvSpPr txBox="1"/>
          <p:nvPr/>
        </p:nvSpPr>
        <p:spPr>
          <a:xfrm>
            <a:off x="518662" y="5693253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&lt;Many-to-many</a:t>
            </a:r>
            <a:r>
              <a:rPr lang="ko-KR" altLang="en-US" sz="1200" b="0">
                <a:latin typeface="+mn-ea"/>
                <a:ea typeface="+mn-ea"/>
              </a:rPr>
              <a:t>과 </a:t>
            </a:r>
            <a:r>
              <a:rPr lang="en-US" altLang="ko-KR" sz="1200" b="0">
                <a:latin typeface="+mn-ea"/>
                <a:ea typeface="+mn-ea"/>
              </a:rPr>
              <a:t>Seq2Seq</a:t>
            </a:r>
            <a:r>
              <a:rPr lang="ko-KR" altLang="en-US" sz="1200" b="0">
                <a:latin typeface="+mn-ea"/>
                <a:ea typeface="+mn-ea"/>
              </a:rPr>
              <a:t> 비교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9AB885-5385-1A69-6A88-396997F708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4" t="24637" r="38363" b="53914"/>
          <a:stretch/>
        </p:blipFill>
        <p:spPr>
          <a:xfrm>
            <a:off x="4467870" y="3373465"/>
            <a:ext cx="696976" cy="55880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381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3CCD45-22FE-4CA7-ADBF-BB8E12D96FC1}"/>
              </a:ext>
            </a:extLst>
          </p:cNvPr>
          <p:cNvSpPr txBox="1"/>
          <p:nvPr/>
        </p:nvSpPr>
        <p:spPr>
          <a:xfrm>
            <a:off x="959187" y="5160921"/>
            <a:ext cx="293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u="sng">
                <a:latin typeface="+mn-ea"/>
                <a:ea typeface="+mn-ea"/>
              </a:rPr>
              <a:t>기존 </a:t>
            </a:r>
            <a:r>
              <a:rPr lang="en-US" altLang="ko-KR" b="0" u="sng">
                <a:latin typeface="+mn-ea"/>
                <a:ea typeface="+mn-ea"/>
              </a:rPr>
              <a:t>RNN</a:t>
            </a:r>
            <a:r>
              <a:rPr lang="ko-KR" altLang="en-US" b="0" u="sng">
                <a:latin typeface="+mn-ea"/>
                <a:ea typeface="+mn-ea"/>
              </a:rPr>
              <a:t>의 </a:t>
            </a:r>
            <a:r>
              <a:rPr lang="en-US" altLang="ko-KR" b="0" u="sng">
                <a:latin typeface="+mn-ea"/>
                <a:ea typeface="+mn-ea"/>
              </a:rPr>
              <a:t>Many-to-many </a:t>
            </a:r>
            <a:r>
              <a:rPr lang="ko-KR" altLang="en-US" b="0" u="sng">
                <a:latin typeface="+mn-ea"/>
                <a:ea typeface="+mn-ea"/>
              </a:rPr>
              <a:t>모델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AB779D-A848-4519-A22E-ED6E28275F70}"/>
              </a:ext>
            </a:extLst>
          </p:cNvPr>
          <p:cNvSpPr txBox="1"/>
          <p:nvPr/>
        </p:nvSpPr>
        <p:spPr>
          <a:xfrm>
            <a:off x="6445167" y="5164056"/>
            <a:ext cx="163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u="sng">
                <a:latin typeface="+mn-ea"/>
                <a:ea typeface="+mn-ea"/>
              </a:rPr>
              <a:t>Seq2Seq </a:t>
            </a:r>
            <a:r>
              <a:rPr lang="ko-KR" altLang="en-US" b="0" u="sng">
                <a:latin typeface="+mn-ea"/>
                <a:ea typeface="+mn-ea"/>
              </a:rPr>
              <a:t>모델</a:t>
            </a: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D19C1853-9A79-4945-BA8A-3AE78E4E94FC}"/>
              </a:ext>
            </a:extLst>
          </p:cNvPr>
          <p:cNvGrpSpPr/>
          <p:nvPr/>
        </p:nvGrpSpPr>
        <p:grpSpPr>
          <a:xfrm>
            <a:off x="468755" y="2171462"/>
            <a:ext cx="3760660" cy="2873808"/>
            <a:chOff x="468755" y="2171462"/>
            <a:chExt cx="3760660" cy="287380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1DC114-7758-4A03-B634-AB236C92A2A1}"/>
                </a:ext>
              </a:extLst>
            </p:cNvPr>
            <p:cNvSpPr txBox="1"/>
            <p:nvPr/>
          </p:nvSpPr>
          <p:spPr>
            <a:xfrm>
              <a:off x="2425214" y="2171462"/>
              <a:ext cx="760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>
                  <a:solidFill>
                    <a:srgbClr val="C00000"/>
                  </a:solidFill>
                  <a:latin typeface="+mn-ea"/>
                  <a:ea typeface="+mn-ea"/>
                </a:rPr>
                <a:t>?</a:t>
              </a:r>
              <a:endParaRPr lang="ko-KR" altLang="en-US" sz="180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0F4806A-9133-4BAD-A31A-22E8A7B9A974}"/>
                </a:ext>
              </a:extLst>
            </p:cNvPr>
            <p:cNvSpPr txBox="1"/>
            <p:nvPr/>
          </p:nvSpPr>
          <p:spPr>
            <a:xfrm>
              <a:off x="1080518" y="4768271"/>
              <a:ext cx="9159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+mn-ea"/>
                  <a:ea typeface="+mn-ea"/>
                </a:rPr>
                <a:t>분류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A0317D1-5BAE-4BA2-B08E-DE3857D48B36}"/>
                </a:ext>
              </a:extLst>
            </p:cNvPr>
            <p:cNvSpPr txBox="1"/>
            <p:nvPr/>
          </p:nvSpPr>
          <p:spPr>
            <a:xfrm>
              <a:off x="2767923" y="4768271"/>
              <a:ext cx="1123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+mn-ea"/>
                  <a:ea typeface="+mn-ea"/>
                </a:rPr>
                <a:t>기계번역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433EE4-DB98-4763-BE44-A8C72010A73D}"/>
                    </a:ext>
                  </a:extLst>
                </p:cNvPr>
                <p:cNvSpPr txBox="1"/>
                <p:nvPr/>
              </p:nvSpPr>
              <p:spPr>
                <a:xfrm>
                  <a:off x="468755" y="4272681"/>
                  <a:ext cx="32727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oMath>
                    </m:oMathPara>
                  </a14:m>
                  <a:endParaRPr lang="ko-KR" altLang="en-US" b="0" i="1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1433EE4-DB98-4763-BE44-A8C72010A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55" y="4272681"/>
                  <a:ext cx="327271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FAEA8BF-1172-49D9-B26D-9DAAC5103D85}"/>
                    </a:ext>
                  </a:extLst>
                </p:cNvPr>
                <p:cNvSpPr txBox="1"/>
                <p:nvPr/>
              </p:nvSpPr>
              <p:spPr>
                <a:xfrm>
                  <a:off x="468755" y="3446872"/>
                  <a:ext cx="32727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h</m:t>
                        </m:r>
                      </m:oMath>
                    </m:oMathPara>
                  </a14:m>
                  <a:endParaRPr lang="ko-KR" altLang="en-US" b="0" i="1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FAEA8BF-1172-49D9-B26D-9DAAC5103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55" y="3446872"/>
                  <a:ext cx="327271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2F813402-C63F-4DED-A6CC-F74BB050E5AF}"/>
                    </a:ext>
                  </a:extLst>
                </p:cNvPr>
                <p:cNvSpPr txBox="1"/>
                <p:nvPr/>
              </p:nvSpPr>
              <p:spPr>
                <a:xfrm>
                  <a:off x="468755" y="2624287"/>
                  <a:ext cx="32727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𝑜</m:t>
                        </m:r>
                      </m:oMath>
                    </m:oMathPara>
                  </a14:m>
                  <a:endParaRPr lang="ko-KR" altLang="en-US" b="0" i="1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2F813402-C63F-4DED-A6CC-F74BB050E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55" y="2624287"/>
                  <a:ext cx="32727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771FAEF3-A0F3-4E0D-9F82-C7D9B3CF0BBB}"/>
                </a:ext>
              </a:extLst>
            </p:cNvPr>
            <p:cNvSpPr/>
            <p:nvPr/>
          </p:nvSpPr>
          <p:spPr bwMode="auto">
            <a:xfrm>
              <a:off x="2565072" y="2545704"/>
              <a:ext cx="480756" cy="4807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F34482DD-E697-4CBF-B1D5-FE380F3AB38F}"/>
                </a:ext>
              </a:extLst>
            </p:cNvPr>
            <p:cNvSpPr/>
            <p:nvPr/>
          </p:nvSpPr>
          <p:spPr bwMode="auto">
            <a:xfrm>
              <a:off x="3104728" y="2545704"/>
              <a:ext cx="480756" cy="4807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B128F67-A30C-4777-AD3E-27078D5BC158}"/>
                </a:ext>
              </a:extLst>
            </p:cNvPr>
            <p:cNvSpPr/>
            <p:nvPr/>
          </p:nvSpPr>
          <p:spPr bwMode="auto">
            <a:xfrm>
              <a:off x="3650863" y="2545704"/>
              <a:ext cx="480756" cy="4807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40D97239-5AD4-43E1-99F4-F5C6439C130A}"/>
                </a:ext>
              </a:extLst>
            </p:cNvPr>
            <p:cNvSpPr/>
            <p:nvPr/>
          </p:nvSpPr>
          <p:spPr bwMode="auto">
            <a:xfrm>
              <a:off x="2565072" y="3373465"/>
              <a:ext cx="480756" cy="480756"/>
            </a:xfrm>
            <a:prstGeom prst="ellipse">
              <a:avLst/>
            </a:prstGeom>
            <a:solidFill>
              <a:srgbClr val="BB9FCF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C5476AD-D852-48F8-8AAD-1B1B26D84380}"/>
                </a:ext>
              </a:extLst>
            </p:cNvPr>
            <p:cNvSpPr/>
            <p:nvPr/>
          </p:nvSpPr>
          <p:spPr bwMode="auto">
            <a:xfrm>
              <a:off x="3104728" y="3373465"/>
              <a:ext cx="480756" cy="480756"/>
            </a:xfrm>
            <a:prstGeom prst="ellipse">
              <a:avLst/>
            </a:prstGeom>
            <a:solidFill>
              <a:srgbClr val="BB9FCF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B870E4A-0A06-4E59-9C39-E907F715931F}"/>
                </a:ext>
              </a:extLst>
            </p:cNvPr>
            <p:cNvSpPr/>
            <p:nvPr/>
          </p:nvSpPr>
          <p:spPr bwMode="auto">
            <a:xfrm>
              <a:off x="3650863" y="3373465"/>
              <a:ext cx="480756" cy="480756"/>
            </a:xfrm>
            <a:prstGeom prst="ellipse">
              <a:avLst/>
            </a:prstGeom>
            <a:solidFill>
              <a:srgbClr val="BB9FCF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EA30926-5143-490A-BA66-C471F78516B0}"/>
                </a:ext>
              </a:extLst>
            </p:cNvPr>
            <p:cNvSpPr/>
            <p:nvPr/>
          </p:nvSpPr>
          <p:spPr bwMode="auto">
            <a:xfrm>
              <a:off x="2565072" y="4205782"/>
              <a:ext cx="480756" cy="480756"/>
            </a:xfrm>
            <a:prstGeom prst="ellipse">
              <a:avLst/>
            </a:prstGeom>
            <a:solidFill>
              <a:srgbClr val="E2F0D9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2371D30-8C98-4F7A-AEBE-8243FBE7BA4E}"/>
                </a:ext>
              </a:extLst>
            </p:cNvPr>
            <p:cNvSpPr/>
            <p:nvPr/>
          </p:nvSpPr>
          <p:spPr bwMode="auto">
            <a:xfrm>
              <a:off x="3104728" y="4205782"/>
              <a:ext cx="480756" cy="480756"/>
            </a:xfrm>
            <a:prstGeom prst="ellipse">
              <a:avLst/>
            </a:prstGeom>
            <a:solidFill>
              <a:srgbClr val="E2F0D9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53040DD-BA49-409C-96CC-8F6D101033F2}"/>
                </a:ext>
              </a:extLst>
            </p:cNvPr>
            <p:cNvSpPr/>
            <p:nvPr/>
          </p:nvSpPr>
          <p:spPr bwMode="auto">
            <a:xfrm>
              <a:off x="3650863" y="4205782"/>
              <a:ext cx="480756" cy="480756"/>
            </a:xfrm>
            <a:prstGeom prst="ellipse">
              <a:avLst/>
            </a:prstGeom>
            <a:solidFill>
              <a:srgbClr val="E2F0D9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9A156FE2-21B4-4543-BEA9-825912883C18}"/>
                </a:ext>
              </a:extLst>
            </p:cNvPr>
            <p:cNvCxnSpPr>
              <a:cxnSpLocks/>
              <a:stCxn id="80" idx="0"/>
              <a:endCxn id="77" idx="4"/>
            </p:cNvCxnSpPr>
            <p:nvPr/>
          </p:nvCxnSpPr>
          <p:spPr>
            <a:xfrm flipV="1">
              <a:off x="2805450" y="3026460"/>
              <a:ext cx="0" cy="3470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B26F96E-2D12-4539-A1A7-18CFDAA2B165}"/>
                </a:ext>
              </a:extLst>
            </p:cNvPr>
            <p:cNvCxnSpPr>
              <a:cxnSpLocks/>
              <a:stCxn id="81" idx="0"/>
              <a:endCxn id="78" idx="4"/>
            </p:cNvCxnSpPr>
            <p:nvPr/>
          </p:nvCxnSpPr>
          <p:spPr>
            <a:xfrm flipV="1">
              <a:off x="3345106" y="3026460"/>
              <a:ext cx="0" cy="3470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B4024B1-C365-4D7A-A1EE-55D055317346}"/>
                </a:ext>
              </a:extLst>
            </p:cNvPr>
            <p:cNvCxnSpPr>
              <a:cxnSpLocks/>
              <a:stCxn id="82" idx="0"/>
              <a:endCxn id="79" idx="4"/>
            </p:cNvCxnSpPr>
            <p:nvPr/>
          </p:nvCxnSpPr>
          <p:spPr>
            <a:xfrm flipV="1">
              <a:off x="3891241" y="3026460"/>
              <a:ext cx="0" cy="3470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922A36CB-2A61-4E83-9B6A-FAAD30A6D7BF}"/>
                </a:ext>
              </a:extLst>
            </p:cNvPr>
            <p:cNvCxnSpPr>
              <a:cxnSpLocks/>
              <a:stCxn id="83" idx="0"/>
              <a:endCxn id="80" idx="4"/>
            </p:cNvCxnSpPr>
            <p:nvPr/>
          </p:nvCxnSpPr>
          <p:spPr>
            <a:xfrm flipV="1">
              <a:off x="2805450" y="3854221"/>
              <a:ext cx="0" cy="3515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6AA81D9F-C435-45FC-B18B-8C7749C09EC0}"/>
                </a:ext>
              </a:extLst>
            </p:cNvPr>
            <p:cNvCxnSpPr>
              <a:cxnSpLocks/>
              <a:stCxn id="84" idx="0"/>
              <a:endCxn id="81" idx="4"/>
            </p:cNvCxnSpPr>
            <p:nvPr/>
          </p:nvCxnSpPr>
          <p:spPr>
            <a:xfrm flipV="1">
              <a:off x="3345106" y="3854221"/>
              <a:ext cx="0" cy="35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3CF8CF74-22F8-446A-ADEA-D591B7E3C65B}"/>
                </a:ext>
              </a:extLst>
            </p:cNvPr>
            <p:cNvCxnSpPr>
              <a:cxnSpLocks/>
              <a:stCxn id="85" idx="0"/>
              <a:endCxn id="82" idx="4"/>
            </p:cNvCxnSpPr>
            <p:nvPr/>
          </p:nvCxnSpPr>
          <p:spPr>
            <a:xfrm flipV="1">
              <a:off x="3891241" y="3854221"/>
              <a:ext cx="0" cy="3515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7704DC9-F9D4-4909-9616-44B1B7A6A1C3}"/>
                </a:ext>
              </a:extLst>
            </p:cNvPr>
            <p:cNvSpPr txBox="1"/>
            <p:nvPr/>
          </p:nvSpPr>
          <p:spPr>
            <a:xfrm>
              <a:off x="3090966" y="2655881"/>
              <a:ext cx="511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>
                  <a:latin typeface="+mn-ea"/>
                  <a:ea typeface="+mn-ea"/>
                </a:rPr>
                <a:t>잘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330A33C-39A0-4911-947D-510A22D121A5}"/>
                </a:ext>
              </a:extLst>
            </p:cNvPr>
            <p:cNvSpPr txBox="1"/>
            <p:nvPr/>
          </p:nvSpPr>
          <p:spPr>
            <a:xfrm>
              <a:off x="3562065" y="2656970"/>
              <a:ext cx="667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>
                  <a:latin typeface="+mn-ea"/>
                  <a:ea typeface="+mn-ea"/>
                </a:rPr>
                <a:t>지내니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6C9E1AB-85A1-4BD7-8351-EA0BF6082316}"/>
                </a:ext>
              </a:extLst>
            </p:cNvPr>
            <p:cNvSpPr txBox="1"/>
            <p:nvPr/>
          </p:nvSpPr>
          <p:spPr>
            <a:xfrm>
              <a:off x="2553043" y="4308817"/>
              <a:ext cx="511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>
                  <a:latin typeface="+mn-ea"/>
                  <a:ea typeface="+mn-ea"/>
                </a:rPr>
                <a:t>How</a:t>
              </a:r>
              <a:endParaRPr lang="ko-KR" altLang="en-US" sz="1200" b="0">
                <a:latin typeface="+mn-ea"/>
                <a:ea typeface="+mn-ea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F110F82-CC59-470D-8399-DC4D72E18883}"/>
                </a:ext>
              </a:extLst>
            </p:cNvPr>
            <p:cNvSpPr txBox="1"/>
            <p:nvPr/>
          </p:nvSpPr>
          <p:spPr>
            <a:xfrm>
              <a:off x="3090966" y="4309633"/>
              <a:ext cx="511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>
                  <a:latin typeface="+mn-ea"/>
                  <a:ea typeface="+mn-ea"/>
                </a:rPr>
                <a:t>are</a:t>
              </a:r>
              <a:endParaRPr lang="ko-KR" altLang="en-US" sz="1200" b="0">
                <a:latin typeface="+mn-ea"/>
                <a:ea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3BDFF8-4363-4A7F-BBB2-03815A8B1C62}"/>
                </a:ext>
              </a:extLst>
            </p:cNvPr>
            <p:cNvSpPr txBox="1"/>
            <p:nvPr/>
          </p:nvSpPr>
          <p:spPr>
            <a:xfrm>
              <a:off x="3556985" y="4310722"/>
              <a:ext cx="667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>
                  <a:latin typeface="+mn-ea"/>
                  <a:ea typeface="+mn-ea"/>
                </a:rPr>
                <a:t>you</a:t>
              </a:r>
              <a:endParaRPr lang="ko-KR" altLang="en-US" sz="1200" b="0">
                <a:latin typeface="+mn-ea"/>
                <a:ea typeface="+mn-ea"/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1820DCD6-BC57-49E7-903C-80FFFC0B86C8}"/>
                </a:ext>
              </a:extLst>
            </p:cNvPr>
            <p:cNvCxnSpPr>
              <a:cxnSpLocks/>
              <a:stCxn id="81" idx="6"/>
              <a:endCxn id="82" idx="2"/>
            </p:cNvCxnSpPr>
            <p:nvPr/>
          </p:nvCxnSpPr>
          <p:spPr>
            <a:xfrm>
              <a:off x="3585484" y="3613843"/>
              <a:ext cx="653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9A12B0AC-C205-417F-B4DC-5BA2A3C53774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3045828" y="3613843"/>
              <a:ext cx="589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ACE93C6-A26B-4FFF-AEB8-6EF41F454EFD}"/>
                </a:ext>
              </a:extLst>
            </p:cNvPr>
            <p:cNvSpPr/>
            <p:nvPr/>
          </p:nvSpPr>
          <p:spPr bwMode="auto">
            <a:xfrm>
              <a:off x="758445" y="2545704"/>
              <a:ext cx="480756" cy="4807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5278654-5514-4854-B5FD-062999BB9F83}"/>
                </a:ext>
              </a:extLst>
            </p:cNvPr>
            <p:cNvSpPr/>
            <p:nvPr/>
          </p:nvSpPr>
          <p:spPr bwMode="auto">
            <a:xfrm>
              <a:off x="1298101" y="2545704"/>
              <a:ext cx="480756" cy="4807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9732B94-8556-4881-A7B1-182AA642B28A}"/>
                </a:ext>
              </a:extLst>
            </p:cNvPr>
            <p:cNvSpPr/>
            <p:nvPr/>
          </p:nvSpPr>
          <p:spPr bwMode="auto">
            <a:xfrm>
              <a:off x="1844236" y="2545704"/>
              <a:ext cx="480756" cy="4807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0D33FD8-8ADA-410E-A8CF-1018D2A4EAA6}"/>
                </a:ext>
              </a:extLst>
            </p:cNvPr>
            <p:cNvSpPr/>
            <p:nvPr/>
          </p:nvSpPr>
          <p:spPr bwMode="auto">
            <a:xfrm>
              <a:off x="758445" y="3373465"/>
              <a:ext cx="480756" cy="480756"/>
            </a:xfrm>
            <a:prstGeom prst="ellipse">
              <a:avLst/>
            </a:prstGeom>
            <a:solidFill>
              <a:srgbClr val="BB9FCF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88D5853-67C7-4B81-BCEB-D50F1FA9CA8F}"/>
                </a:ext>
              </a:extLst>
            </p:cNvPr>
            <p:cNvSpPr/>
            <p:nvPr/>
          </p:nvSpPr>
          <p:spPr bwMode="auto">
            <a:xfrm>
              <a:off x="1298101" y="3373465"/>
              <a:ext cx="480756" cy="480756"/>
            </a:xfrm>
            <a:prstGeom prst="ellipse">
              <a:avLst/>
            </a:prstGeom>
            <a:solidFill>
              <a:srgbClr val="BB9FCF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459B82C-CAC1-461C-9DC4-BB0CD0E55EDA}"/>
                </a:ext>
              </a:extLst>
            </p:cNvPr>
            <p:cNvSpPr/>
            <p:nvPr/>
          </p:nvSpPr>
          <p:spPr bwMode="auto">
            <a:xfrm>
              <a:off x="1844236" y="3373465"/>
              <a:ext cx="480756" cy="480756"/>
            </a:xfrm>
            <a:prstGeom prst="ellipse">
              <a:avLst/>
            </a:prstGeom>
            <a:solidFill>
              <a:srgbClr val="BB9FCF"/>
            </a:solidFill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6E054A0-CD3C-42CB-9AE2-57781FCEA108}"/>
                </a:ext>
              </a:extLst>
            </p:cNvPr>
            <p:cNvSpPr/>
            <p:nvPr/>
          </p:nvSpPr>
          <p:spPr bwMode="auto">
            <a:xfrm>
              <a:off x="758445" y="4205782"/>
              <a:ext cx="480756" cy="480756"/>
            </a:xfrm>
            <a:prstGeom prst="ellipse">
              <a:avLst/>
            </a:prstGeom>
            <a:solidFill>
              <a:srgbClr val="E2F0D9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E440A6B-68D0-4D27-96D4-037D912BE169}"/>
                </a:ext>
              </a:extLst>
            </p:cNvPr>
            <p:cNvSpPr/>
            <p:nvPr/>
          </p:nvSpPr>
          <p:spPr bwMode="auto">
            <a:xfrm>
              <a:off x="1298101" y="4205782"/>
              <a:ext cx="480756" cy="480756"/>
            </a:xfrm>
            <a:prstGeom prst="ellipse">
              <a:avLst/>
            </a:prstGeom>
            <a:solidFill>
              <a:srgbClr val="E2F0D9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1BFDD3D-28CA-4BF9-8C0A-88D040294013}"/>
                </a:ext>
              </a:extLst>
            </p:cNvPr>
            <p:cNvSpPr/>
            <p:nvPr/>
          </p:nvSpPr>
          <p:spPr bwMode="auto">
            <a:xfrm>
              <a:off x="1844236" y="4205782"/>
              <a:ext cx="480756" cy="480756"/>
            </a:xfrm>
            <a:prstGeom prst="ellipse">
              <a:avLst/>
            </a:prstGeom>
            <a:solidFill>
              <a:srgbClr val="E2F0D9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21F86612-AF59-45BE-A74C-62EAA0BCC0E5}"/>
                </a:ext>
              </a:extLst>
            </p:cNvPr>
            <p:cNvCxnSpPr>
              <a:cxnSpLocks/>
              <a:stCxn id="40" idx="0"/>
              <a:endCxn id="30" idx="4"/>
            </p:cNvCxnSpPr>
            <p:nvPr/>
          </p:nvCxnSpPr>
          <p:spPr>
            <a:xfrm flipV="1">
              <a:off x="998823" y="3026460"/>
              <a:ext cx="0" cy="3470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E6576F17-5694-44C5-82F6-85DBCA41696E}"/>
                </a:ext>
              </a:extLst>
            </p:cNvPr>
            <p:cNvCxnSpPr>
              <a:cxnSpLocks/>
              <a:stCxn id="41" idx="0"/>
              <a:endCxn id="35" idx="4"/>
            </p:cNvCxnSpPr>
            <p:nvPr/>
          </p:nvCxnSpPr>
          <p:spPr>
            <a:xfrm flipV="1">
              <a:off x="1538479" y="3026460"/>
              <a:ext cx="0" cy="3470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9440CB0-BA17-4C3B-88E8-D50E291CD175}"/>
                </a:ext>
              </a:extLst>
            </p:cNvPr>
            <p:cNvCxnSpPr>
              <a:cxnSpLocks/>
              <a:stCxn id="42" idx="0"/>
              <a:endCxn id="38" idx="4"/>
            </p:cNvCxnSpPr>
            <p:nvPr/>
          </p:nvCxnSpPr>
          <p:spPr>
            <a:xfrm flipV="1">
              <a:off x="2084614" y="3026460"/>
              <a:ext cx="0" cy="3470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CC11F74-3A1D-4294-A8E1-43DEA4736A4F}"/>
                </a:ext>
              </a:extLst>
            </p:cNvPr>
            <p:cNvCxnSpPr>
              <a:cxnSpLocks/>
              <a:stCxn id="43" idx="0"/>
              <a:endCxn id="40" idx="4"/>
            </p:cNvCxnSpPr>
            <p:nvPr/>
          </p:nvCxnSpPr>
          <p:spPr>
            <a:xfrm flipV="1">
              <a:off x="998823" y="3854221"/>
              <a:ext cx="0" cy="3515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44E883DC-D808-4D5E-8969-3B70515151A2}"/>
                </a:ext>
              </a:extLst>
            </p:cNvPr>
            <p:cNvCxnSpPr>
              <a:cxnSpLocks/>
              <a:stCxn id="44" idx="0"/>
              <a:endCxn id="41" idx="4"/>
            </p:cNvCxnSpPr>
            <p:nvPr/>
          </p:nvCxnSpPr>
          <p:spPr>
            <a:xfrm flipV="1">
              <a:off x="1538479" y="3854221"/>
              <a:ext cx="0" cy="35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493477FE-D957-43E9-825B-3408B128AF4E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2084614" y="3854221"/>
              <a:ext cx="0" cy="3515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654ABF-BEFE-427A-9F55-1ECD509FBF99}"/>
                </a:ext>
              </a:extLst>
            </p:cNvPr>
            <p:cNvSpPr txBox="1"/>
            <p:nvPr/>
          </p:nvSpPr>
          <p:spPr>
            <a:xfrm>
              <a:off x="746416" y="2655065"/>
              <a:ext cx="511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>
                  <a:latin typeface="+mn-ea"/>
                  <a:ea typeface="+mn-ea"/>
                </a:rPr>
                <a:t>부사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2FC4B0-81F8-4CE5-9F36-F11BA701946F}"/>
                </a:ext>
              </a:extLst>
            </p:cNvPr>
            <p:cNvSpPr txBox="1"/>
            <p:nvPr/>
          </p:nvSpPr>
          <p:spPr>
            <a:xfrm>
              <a:off x="1284339" y="2655881"/>
              <a:ext cx="511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>
                  <a:latin typeface="+mn-ea"/>
                  <a:ea typeface="+mn-ea"/>
                </a:rPr>
                <a:t>동사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CA84E4-E669-4B5C-9D2A-999FE54B2416}"/>
                </a:ext>
              </a:extLst>
            </p:cNvPr>
            <p:cNvSpPr txBox="1"/>
            <p:nvPr/>
          </p:nvSpPr>
          <p:spPr>
            <a:xfrm>
              <a:off x="1755438" y="2656970"/>
              <a:ext cx="667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0">
                  <a:latin typeface="+mn-ea"/>
                  <a:ea typeface="+mn-ea"/>
                </a:rPr>
                <a:t>대명사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2D04D9-A5F4-4345-A359-E88B6360C792}"/>
                </a:ext>
              </a:extLst>
            </p:cNvPr>
            <p:cNvSpPr txBox="1"/>
            <p:nvPr/>
          </p:nvSpPr>
          <p:spPr>
            <a:xfrm>
              <a:off x="746416" y="4308817"/>
              <a:ext cx="511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>
                  <a:latin typeface="+mn-ea"/>
                  <a:ea typeface="+mn-ea"/>
                </a:rPr>
                <a:t>How</a:t>
              </a:r>
              <a:endParaRPr lang="ko-KR" altLang="en-US" sz="1200" b="0">
                <a:latin typeface="+mn-ea"/>
                <a:ea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657A28F-5142-480D-949B-23FD4F5D120C}"/>
                </a:ext>
              </a:extLst>
            </p:cNvPr>
            <p:cNvSpPr txBox="1"/>
            <p:nvPr/>
          </p:nvSpPr>
          <p:spPr>
            <a:xfrm>
              <a:off x="1284339" y="4309633"/>
              <a:ext cx="511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>
                  <a:latin typeface="+mn-ea"/>
                  <a:ea typeface="+mn-ea"/>
                </a:rPr>
                <a:t>are</a:t>
              </a:r>
              <a:endParaRPr lang="ko-KR" altLang="en-US" sz="1200" b="0">
                <a:latin typeface="+mn-ea"/>
                <a:ea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9ADB54-4205-420B-A809-8911784EABA7}"/>
                </a:ext>
              </a:extLst>
            </p:cNvPr>
            <p:cNvSpPr txBox="1"/>
            <p:nvPr/>
          </p:nvSpPr>
          <p:spPr>
            <a:xfrm>
              <a:off x="1750358" y="4310722"/>
              <a:ext cx="667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>
                  <a:latin typeface="+mn-ea"/>
                  <a:ea typeface="+mn-ea"/>
                </a:rPr>
                <a:t>you</a:t>
              </a:r>
              <a:endParaRPr lang="ko-KR" altLang="en-US" sz="1200" b="0">
                <a:latin typeface="+mn-ea"/>
                <a:ea typeface="+mn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BF6CC6D-6D86-4175-8820-B9F59EE401CF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>
              <a:off x="1778857" y="3613843"/>
              <a:ext cx="653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4DB511AE-1941-4E6D-A9A0-38CB4051BCF1}"/>
                </a:ext>
              </a:extLst>
            </p:cNvPr>
            <p:cNvCxnSpPr>
              <a:cxnSpLocks/>
              <a:stCxn id="40" idx="6"/>
              <a:endCxn id="41" idx="2"/>
            </p:cNvCxnSpPr>
            <p:nvPr/>
          </p:nvCxnSpPr>
          <p:spPr>
            <a:xfrm>
              <a:off x="1239201" y="3613843"/>
              <a:ext cx="589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2813130A-67D0-497E-9E5D-FF92B909945A}"/>
              </a:ext>
            </a:extLst>
          </p:cNvPr>
          <p:cNvGrpSpPr/>
          <p:nvPr/>
        </p:nvGrpSpPr>
        <p:grpSpPr>
          <a:xfrm>
            <a:off x="5393203" y="2716982"/>
            <a:ext cx="3764858" cy="1787487"/>
            <a:chOff x="5056044" y="2716982"/>
            <a:chExt cx="3764858" cy="1787487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C3450A01-FD32-4943-86DC-AD1415D0B07B}"/>
                </a:ext>
              </a:extLst>
            </p:cNvPr>
            <p:cNvGrpSpPr/>
            <p:nvPr/>
          </p:nvGrpSpPr>
          <p:grpSpPr>
            <a:xfrm>
              <a:off x="5120817" y="2716982"/>
              <a:ext cx="3631200" cy="1787487"/>
              <a:chOff x="5120817" y="2716982"/>
              <a:chExt cx="3631200" cy="1787487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E92CC324-D047-4040-8E96-F08DBCCF02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21" r="13646" b="15311"/>
              <a:stretch/>
            </p:blipFill>
            <p:spPr bwMode="auto">
              <a:xfrm>
                <a:off x="7126773" y="2716982"/>
                <a:ext cx="1540025" cy="178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31A95F15-C774-4F2C-8026-F939C2E254D9}"/>
                  </a:ext>
                </a:extLst>
              </p:cNvPr>
              <p:cNvSpPr/>
              <p:nvPr/>
            </p:nvSpPr>
            <p:spPr bwMode="auto">
              <a:xfrm>
                <a:off x="8247852" y="2723006"/>
                <a:ext cx="418946" cy="5931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88" name="Picture 2">
                <a:extLst>
                  <a:ext uri="{FF2B5EF4-FFF2-40B4-BE49-F238E27FC236}">
                    <a16:creationId xmlns:a16="http://schemas.microsoft.com/office/drawing/2014/main" id="{DCDFA023-71B3-4B88-8C38-E9E1CC5E94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75" t="-1" r="-1314" b="66266"/>
              <a:stretch/>
            </p:blipFill>
            <p:spPr bwMode="auto">
              <a:xfrm>
                <a:off x="8290461" y="2716983"/>
                <a:ext cx="461556" cy="712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6" name="Picture 2">
                <a:extLst>
                  <a:ext uri="{FF2B5EF4-FFF2-40B4-BE49-F238E27FC236}">
                    <a16:creationId xmlns:a16="http://schemas.microsoft.com/office/drawing/2014/main" id="{44C8EE39-43BF-4C27-87E5-B7AA425932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921" r="61456" b="15311"/>
              <a:stretch/>
            </p:blipFill>
            <p:spPr bwMode="auto">
              <a:xfrm>
                <a:off x="5120817" y="2716982"/>
                <a:ext cx="1606455" cy="1787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866F112-B759-44BE-B575-62C35A2FA7C3}"/>
                </a:ext>
              </a:extLst>
            </p:cNvPr>
            <p:cNvSpPr/>
            <p:nvPr/>
          </p:nvSpPr>
          <p:spPr bwMode="auto">
            <a:xfrm>
              <a:off x="5056044" y="4094915"/>
              <a:ext cx="568768" cy="191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How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C207371-F56B-4E4C-8BAF-6111BBA9B894}"/>
                </a:ext>
              </a:extLst>
            </p:cNvPr>
            <p:cNvSpPr/>
            <p:nvPr/>
          </p:nvSpPr>
          <p:spPr bwMode="auto">
            <a:xfrm>
              <a:off x="7808375" y="4086502"/>
              <a:ext cx="288796" cy="191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잘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A6485F61-6421-4DC9-BBC1-9FCE1BC89CB0}"/>
                </a:ext>
              </a:extLst>
            </p:cNvPr>
            <p:cNvSpPr/>
            <p:nvPr/>
          </p:nvSpPr>
          <p:spPr bwMode="auto">
            <a:xfrm>
              <a:off x="7290514" y="2933886"/>
              <a:ext cx="288796" cy="191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잘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E7087886-0DF2-43CD-9475-81D60695B109}"/>
                </a:ext>
              </a:extLst>
            </p:cNvPr>
            <p:cNvSpPr/>
            <p:nvPr/>
          </p:nvSpPr>
          <p:spPr bwMode="auto">
            <a:xfrm>
              <a:off x="8134473" y="4082220"/>
              <a:ext cx="686429" cy="191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지내니</a:t>
              </a: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706AE34F-2EE1-4CFC-B818-F809E0190522}"/>
                </a:ext>
              </a:extLst>
            </p:cNvPr>
            <p:cNvSpPr/>
            <p:nvPr/>
          </p:nvSpPr>
          <p:spPr bwMode="auto">
            <a:xfrm>
              <a:off x="7752089" y="2923931"/>
              <a:ext cx="398474" cy="191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2F80ABBF-1CED-417F-9FFD-3EB44E36CDE5}"/>
                </a:ext>
              </a:extLst>
            </p:cNvPr>
            <p:cNvSpPr/>
            <p:nvPr/>
          </p:nvSpPr>
          <p:spPr bwMode="auto">
            <a:xfrm>
              <a:off x="5638930" y="4088443"/>
              <a:ext cx="434428" cy="191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are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2ADCDA8-C6D2-4F2A-9528-C7E1485822F4}"/>
                </a:ext>
              </a:extLst>
            </p:cNvPr>
            <p:cNvSpPr/>
            <p:nvPr/>
          </p:nvSpPr>
          <p:spPr bwMode="auto">
            <a:xfrm>
              <a:off x="6123606" y="4088443"/>
              <a:ext cx="511926" cy="191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en-US" altLang="ko-KR" sz="1200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you</a:t>
              </a:r>
              <a:endParaRPr lang="ko-KR" altLang="en-US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7B341D8-6A99-4800-A07E-1342A623480B}"/>
                </a:ext>
              </a:extLst>
            </p:cNvPr>
            <p:cNvSpPr txBox="1"/>
            <p:nvPr/>
          </p:nvSpPr>
          <p:spPr>
            <a:xfrm>
              <a:off x="7622825" y="288796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b="0">
                  <a:latin typeface="+mn-ea"/>
                  <a:ea typeface="+mn-ea"/>
                </a:rPr>
                <a:t>지내니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F8A41D8-13AC-4964-9218-F5098C0D984B}"/>
                </a:ext>
              </a:extLst>
            </p:cNvPr>
            <p:cNvSpPr txBox="1"/>
            <p:nvPr/>
          </p:nvSpPr>
          <p:spPr>
            <a:xfrm>
              <a:off x="6637853" y="3419255"/>
              <a:ext cx="570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0">
                  <a:latin typeface="+mn-ea"/>
                  <a:ea typeface="+mn-ea"/>
                </a:rPr>
                <a:t>context</a:t>
              </a:r>
              <a:br>
                <a:rPr lang="en-US" altLang="ko-KR" sz="900" b="0">
                  <a:latin typeface="+mn-ea"/>
                  <a:ea typeface="+mn-ea"/>
                </a:rPr>
              </a:br>
              <a:r>
                <a:rPr lang="en-US" altLang="ko-KR" sz="900" b="0">
                  <a:latin typeface="+mn-ea"/>
                  <a:ea typeface="+mn-ea"/>
                </a:rPr>
                <a:t>vector</a:t>
              </a:r>
              <a:endParaRPr lang="ko-KR" altLang="en-US" sz="900" b="0">
                <a:latin typeface="+mn-ea"/>
                <a:ea typeface="+mn-ea"/>
              </a:endParaRPr>
            </a:p>
          </p:txBody>
        </p:sp>
      </p:grp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A6EA95F-2164-4B18-AAAD-984420DEE23A}"/>
              </a:ext>
            </a:extLst>
          </p:cNvPr>
          <p:cNvSpPr/>
          <p:nvPr/>
        </p:nvSpPr>
        <p:spPr bwMode="auto">
          <a:xfrm>
            <a:off x="5457977" y="4546977"/>
            <a:ext cx="1517036" cy="50689"/>
          </a:xfrm>
          <a:prstGeom prst="rect">
            <a:avLst/>
          </a:prstGeom>
          <a:solidFill>
            <a:srgbClr val="66AAD7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C9D53C3-FAF3-4692-82EB-DC096BA45543}"/>
              </a:ext>
            </a:extLst>
          </p:cNvPr>
          <p:cNvSpPr/>
          <p:nvPr/>
        </p:nvSpPr>
        <p:spPr bwMode="auto">
          <a:xfrm>
            <a:off x="7585421" y="4540761"/>
            <a:ext cx="1503755" cy="45719"/>
          </a:xfrm>
          <a:prstGeom prst="rect">
            <a:avLst/>
          </a:prstGeom>
          <a:solidFill>
            <a:srgbClr val="C1272D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9" name="텍스트 개체 틀 2">
            <a:extLst>
              <a:ext uri="{FF2B5EF4-FFF2-40B4-BE49-F238E27FC236}">
                <a16:creationId xmlns:a16="http://schemas.microsoft.com/office/drawing/2014/main" id="{41E86C94-BF08-4B1E-B1C2-2B5BCE8872F4}"/>
              </a:ext>
            </a:extLst>
          </p:cNvPr>
          <p:cNvSpPr txBox="1">
            <a:spLocks/>
          </p:cNvSpPr>
          <p:nvPr/>
        </p:nvSpPr>
        <p:spPr>
          <a:xfrm>
            <a:off x="5438821" y="4597666"/>
            <a:ext cx="1644763" cy="13664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Encoder</a:t>
            </a:r>
          </a:p>
        </p:txBody>
      </p:sp>
      <p:sp>
        <p:nvSpPr>
          <p:cNvPr id="220" name="텍스트 개체 틀 2">
            <a:extLst>
              <a:ext uri="{FF2B5EF4-FFF2-40B4-BE49-F238E27FC236}">
                <a16:creationId xmlns:a16="http://schemas.microsoft.com/office/drawing/2014/main" id="{B0D965C0-D2F8-4B1C-9B0A-D96D624FAADF}"/>
              </a:ext>
            </a:extLst>
          </p:cNvPr>
          <p:cNvSpPr txBox="1">
            <a:spLocks/>
          </p:cNvSpPr>
          <p:nvPr/>
        </p:nvSpPr>
        <p:spPr>
          <a:xfrm>
            <a:off x="7568404" y="4585555"/>
            <a:ext cx="1644763" cy="13664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Decoder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D3F34F4-1097-4DC3-9CDD-6BE758B8D1B8}"/>
              </a:ext>
            </a:extLst>
          </p:cNvPr>
          <p:cNvSpPr txBox="1"/>
          <p:nvPr/>
        </p:nvSpPr>
        <p:spPr>
          <a:xfrm>
            <a:off x="8606315" y="2834163"/>
            <a:ext cx="418948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1896">
              <a:defRPr sz="12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63379BF-75C0-4CDA-A1C8-2E2342CDF062}"/>
              </a:ext>
            </a:extLst>
          </p:cNvPr>
          <p:cNvSpPr txBox="1"/>
          <p:nvPr/>
        </p:nvSpPr>
        <p:spPr>
          <a:xfrm>
            <a:off x="8487722" y="286495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>
                <a:latin typeface="+mn-ea"/>
                <a:ea typeface="+mn-ea"/>
              </a:defRPr>
            </a:lvl1pPr>
          </a:lstStyle>
          <a:p>
            <a:r>
              <a:rPr lang="en-US" altLang="ko-KR"/>
              <a:t>&lt;</a:t>
            </a:r>
            <a:r>
              <a:rPr lang="en-US" altLang="ko-KR" err="1"/>
              <a:t>eos</a:t>
            </a:r>
            <a:r>
              <a:rPr lang="en-US" altLang="ko-KR"/>
              <a:t>&gt; </a:t>
            </a:r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C2675BC-4AEE-402E-8B63-B85ACCBA67EC}"/>
              </a:ext>
            </a:extLst>
          </p:cNvPr>
          <p:cNvSpPr txBox="1"/>
          <p:nvPr/>
        </p:nvSpPr>
        <p:spPr>
          <a:xfrm>
            <a:off x="7561219" y="4011546"/>
            <a:ext cx="418948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1896">
              <a:defRPr sz="12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F7A92A-CD52-40D1-8452-A535B1DB86A4}"/>
              </a:ext>
            </a:extLst>
          </p:cNvPr>
          <p:cNvSpPr txBox="1"/>
          <p:nvPr/>
        </p:nvSpPr>
        <p:spPr>
          <a:xfrm>
            <a:off x="7464704" y="4027554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>
                <a:latin typeface="+mn-ea"/>
                <a:ea typeface="+mn-ea"/>
              </a:defRPr>
            </a:lvl1pPr>
          </a:lstStyle>
          <a:p>
            <a:r>
              <a:rPr lang="en-US" altLang="ko-KR"/>
              <a:t>&lt;</a:t>
            </a:r>
            <a:r>
              <a:rPr lang="en-US" altLang="ko-KR" err="1"/>
              <a:t>sos</a:t>
            </a:r>
            <a:r>
              <a:rPr lang="en-US" altLang="ko-KR"/>
              <a:t>&gt;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69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BB960-1025-2608-0413-459EF60B5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F5ACE3-5C9F-1732-77C3-E1B6B090B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72000" tIns="108000" rIns="91440" bIns="45720" anchor="ctr"/>
          <a:lstStyle/>
          <a:p>
            <a:pPr marL="182245" indent="-182245">
              <a:defRPr/>
            </a:pPr>
            <a:r>
              <a:rPr lang="en-US" altLang="ko-KR">
                <a:ea typeface="맑은 고딕"/>
              </a:rPr>
              <a:t>P</a:t>
            </a:r>
            <a:r>
              <a:rPr lang="ko-KR" altLang="en-US" err="1">
                <a:ea typeface="맑은 고딕"/>
              </a:rPr>
              <a:t>seudo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endParaRPr lang="ko-KR" err="1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CA97393-A295-A2BE-38C6-C95F1288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6" name="그림 5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8CE5A08-D44F-E70F-9B33-729289751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672" y="1818756"/>
            <a:ext cx="3085696" cy="3524250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4A382A0-9250-28F9-0FB6-896312D6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98" y="2086187"/>
            <a:ext cx="3059161" cy="2990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1E848F-09FA-9D21-337B-3B6CC367A3BE}"/>
              </a:ext>
            </a:extLst>
          </p:cNvPr>
          <p:cNvSpPr txBox="1"/>
          <p:nvPr/>
        </p:nvSpPr>
        <p:spPr>
          <a:xfrm>
            <a:off x="95250" y="6285142"/>
            <a:ext cx="4257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0" dirty="0">
                <a:latin typeface="+mn-lt"/>
                <a:ea typeface="+mn-ea"/>
              </a:rPr>
              <a:t>출처</a:t>
            </a:r>
            <a:r>
              <a:rPr lang="en-US" altLang="ko-KR" sz="1200" b="0" dirty="0">
                <a:latin typeface="+mn-lt"/>
                <a:ea typeface="+mn-ea"/>
              </a:rPr>
              <a:t>: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Formal algorithms for transformers. DeepMind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+mn-lt"/>
                <a:ea typeface="+mn-ea"/>
              </a:rPr>
              <a:t> 논문</a:t>
            </a:r>
            <a:endParaRPr lang="en-US" sz="1200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0187340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EB5E2-EB2D-F410-51E4-664D86901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413D05-9223-5C0B-F7B1-8A8B9EF11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Python code </a:t>
            </a:r>
            <a:r>
              <a:rPr lang="ko-KR" altLang="en-US"/>
              <a:t>구현 </a:t>
            </a:r>
            <a:r>
              <a:rPr lang="en-US" altLang="ko-KR"/>
              <a:t>: </a:t>
            </a:r>
            <a:r>
              <a:rPr lang="ko-KR" altLang="en-US"/>
              <a:t>인코더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FF26DD0-CDF2-D7AE-2473-069A94ED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FAA571-6C09-BCF0-8198-C591BCEC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39" y="969591"/>
            <a:ext cx="6501722" cy="5544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325093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C4D52-B0A5-0FE0-0112-5205F9ACF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39B5818-A6E7-8DE8-D7AC-95EF39471B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Python code </a:t>
            </a:r>
            <a:r>
              <a:rPr lang="ko-KR" altLang="en-US"/>
              <a:t>구현 </a:t>
            </a:r>
            <a:r>
              <a:rPr lang="en-US" altLang="ko-KR"/>
              <a:t>: </a:t>
            </a:r>
            <a:r>
              <a:rPr lang="ko-KR" altLang="en-US" err="1"/>
              <a:t>디코더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0D9567-0C01-C8A4-D5A6-F0968C0A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936E10-98D1-F100-AA16-86834AB4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20" y="1001098"/>
            <a:ext cx="4864873" cy="53542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027179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41CF-4122-5ED2-27A6-9D190FEF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D5AED5-322F-0382-C95E-900D1F94D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Python code </a:t>
            </a:r>
            <a:r>
              <a:rPr lang="ko-KR" altLang="en-US"/>
              <a:t>구현 </a:t>
            </a:r>
            <a:r>
              <a:rPr lang="en-US" altLang="ko-KR"/>
              <a:t>: Multi-head Attention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2F1EA28-00BF-8130-F389-79975FDB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0A0D66-8867-B553-9699-079159C4B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3" y="1059695"/>
            <a:ext cx="7488834" cy="52728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653375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64455-C27D-3BDA-C0A1-B3C92ADB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0AB9B9B-6B69-B36F-16A9-C9F4F27E5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Python code </a:t>
            </a:r>
            <a:r>
              <a:rPr lang="ko-KR" altLang="en-US"/>
              <a:t>구현 </a:t>
            </a:r>
            <a:r>
              <a:rPr lang="en-US" altLang="ko-KR"/>
              <a:t>: Feed Forward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0292095-5816-02FB-088A-3FAA6312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C8F5AD-2078-5A43-D28E-4DA6229BC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53" y="2166761"/>
            <a:ext cx="6944694" cy="2524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209032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F243B-F731-F8D2-C99E-073BDAB5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C495EA-D868-3D49-3448-4C375DE0BE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Python code </a:t>
            </a:r>
            <a:r>
              <a:rPr lang="ko-KR" altLang="en-US"/>
              <a:t>구현</a:t>
            </a:r>
            <a:r>
              <a:rPr lang="en-US" altLang="ko-KR"/>
              <a:t>: Transformer </a:t>
            </a:r>
            <a:r>
              <a:rPr lang="ko-KR" altLang="en-US"/>
              <a:t>모델 구조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279FF7E-06B3-91FF-5A5C-6D1B2740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pPr latinLnBrk="0">
              <a:spcBef>
                <a:spcPct val="50000"/>
              </a:spcBef>
              <a:buClr>
                <a:srgbClr val="4D4D4D"/>
              </a:buClr>
              <a:buFont typeface="Arial" charset="0"/>
              <a:buNone/>
            </a:pPr>
            <a:r>
              <a:rPr kumimoji="0" lang="en-US" altLang="ko-KR" sz="20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Transformer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5CA06C-D5CF-FF0F-2124-AE8C6B77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304764"/>
            <a:ext cx="8352928" cy="46898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6993066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9F95-4CDE-6EE1-F619-7B6AC55E5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BB1763-FE6D-62D4-C998-7D3C72C0F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9904" y="1407161"/>
            <a:ext cx="7704856" cy="419702"/>
          </a:xfrm>
        </p:spPr>
        <p:txBody>
          <a:bodyPr/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Vision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Transformer</a:t>
            </a:r>
            <a:endParaRPr lang="en-US" altLang="ko-KR" sz="200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5B155039-DA45-355C-9F7D-890EFE09D0AF}"/>
              </a:ext>
            </a:extLst>
          </p:cNvPr>
          <p:cNvSpPr txBox="1">
            <a:spLocks/>
          </p:cNvSpPr>
          <p:nvPr/>
        </p:nvSpPr>
        <p:spPr>
          <a:xfrm>
            <a:off x="2894235" y="2128160"/>
            <a:ext cx="8109045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AutoNum type="arabicPeriod"/>
              <a:defRPr kumimoji="1" lang="ko-KR" altLang="en-US" sz="2000" b="1" kern="12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소개</a:t>
            </a:r>
            <a:endParaRPr lang="ko-KR" altLang="en-US" sz="1800"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altLang="ko-KR" sz="1800">
                <a:latin typeface="+mn-ea"/>
                <a:ea typeface="+mn-ea"/>
              </a:rPr>
              <a:t>2. </a:t>
            </a:r>
            <a:r>
              <a:rPr lang="ko-KR" altLang="en-US" sz="1800">
                <a:latin typeface="+mn-ea"/>
                <a:ea typeface="+mn-ea"/>
              </a:rPr>
              <a:t>구조</a:t>
            </a:r>
            <a:endParaRPr lang="en-US" altLang="ko-KR" sz="1800"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altLang="ko-KR" sz="1800">
                <a:latin typeface="+mn-ea"/>
                <a:ea typeface="+mn-ea"/>
              </a:rPr>
              <a:t>3. </a:t>
            </a:r>
            <a:r>
              <a:rPr lang="en-US" altLang="ko-KR" sz="1800" err="1">
                <a:latin typeface="+mn-ea"/>
                <a:ea typeface="+mn-ea"/>
              </a:rPr>
              <a:t>ViT</a:t>
            </a:r>
            <a:r>
              <a:rPr lang="en-US" altLang="ko-KR" sz="1800">
                <a:latin typeface="+mn-ea"/>
                <a:ea typeface="+mn-ea"/>
              </a:rPr>
              <a:t> </a:t>
            </a:r>
            <a:r>
              <a:rPr lang="ko-KR" altLang="en-US" sz="1800">
                <a:latin typeface="+mn-ea"/>
                <a:ea typeface="+mn-ea"/>
              </a:rPr>
              <a:t>모델의 발전</a:t>
            </a:r>
            <a:endParaRPr lang="en-US" altLang="ko-KR" sz="1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7328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E3C8-A9A1-5F40-6187-02799B8E5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8050D42-328A-A25C-BD56-FD699ACD9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err="1"/>
              <a:t>ViT</a:t>
            </a:r>
            <a:r>
              <a:rPr lang="en-US" altLang="ko-KR"/>
              <a:t> </a:t>
            </a:r>
            <a:r>
              <a:rPr lang="ko-KR" altLang="en-US"/>
              <a:t>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7D8ED-6D4D-589F-A41B-496D22804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6"/>
            <a:ext cx="9270641" cy="994205"/>
          </a:xfrm>
        </p:spPr>
        <p:txBody>
          <a:bodyPr/>
          <a:lstStyle/>
          <a:p>
            <a:pPr algn="l"/>
            <a:r>
              <a:rPr lang="en-US" altLang="ko-KR" err="1">
                <a:latin typeface="+mn-ea"/>
              </a:rPr>
              <a:t>ViT</a:t>
            </a:r>
            <a:r>
              <a:rPr lang="ko-KR" altLang="en-US">
                <a:latin typeface="+mn-ea"/>
              </a:rPr>
              <a:t>는 </a:t>
            </a:r>
            <a:r>
              <a:rPr lang="en-US" altLang="ko-KR">
                <a:latin typeface="+mn-ea"/>
              </a:rPr>
              <a:t>CNN</a:t>
            </a:r>
            <a:r>
              <a:rPr lang="ko-KR" altLang="en-US">
                <a:latin typeface="+mn-ea"/>
              </a:rPr>
              <a:t>구조를 </a:t>
            </a:r>
            <a:r>
              <a:rPr lang="en-US" altLang="ko-KR">
                <a:latin typeface="+mn-ea"/>
              </a:rPr>
              <a:t>Transformer</a:t>
            </a:r>
            <a:r>
              <a:rPr lang="ko-KR" altLang="en-US">
                <a:latin typeface="+mn-ea"/>
              </a:rPr>
              <a:t>로 대체한 모델입니다</a:t>
            </a:r>
            <a:r>
              <a:rPr lang="en-US" altLang="ko-KR">
                <a:latin typeface="+mn-ea"/>
              </a:rPr>
              <a:t>. 2021</a:t>
            </a:r>
            <a:r>
              <a:rPr lang="ko-KR" altLang="en-US">
                <a:latin typeface="+mn-ea"/>
              </a:rPr>
              <a:t>년 </a:t>
            </a:r>
            <a:r>
              <a:rPr lang="en-US" altLang="ko-KR">
                <a:latin typeface="+mn-ea"/>
              </a:rPr>
              <a:t>Google research</a:t>
            </a:r>
            <a:r>
              <a:rPr lang="ko-KR" altLang="en-US">
                <a:latin typeface="+mn-ea"/>
              </a:rPr>
              <a:t>에서 발표하였으며</a:t>
            </a:r>
            <a:r>
              <a:rPr lang="en-US" altLang="ko-KR">
                <a:latin typeface="+mn-ea"/>
              </a:rPr>
              <a:t>,</a:t>
            </a:r>
            <a:r>
              <a:rPr lang="ko-KR" altLang="en-US">
                <a:latin typeface="+mn-ea"/>
              </a:rPr>
              <a:t> 자연어 처리에서 사용되는 </a:t>
            </a:r>
            <a:r>
              <a:rPr lang="en-US" altLang="ko-KR">
                <a:latin typeface="+mn-ea"/>
              </a:rPr>
              <a:t>Transformer</a:t>
            </a:r>
            <a:r>
              <a:rPr lang="ko-KR" altLang="en-US">
                <a:latin typeface="+mn-ea"/>
              </a:rPr>
              <a:t> 구조를 </a:t>
            </a:r>
            <a:r>
              <a:rPr lang="en-US" altLang="ko-KR">
                <a:latin typeface="+mn-ea"/>
              </a:rPr>
              <a:t>Vision Task</a:t>
            </a:r>
            <a:r>
              <a:rPr lang="ko-KR" altLang="en-US">
                <a:latin typeface="+mn-ea"/>
              </a:rPr>
              <a:t>에 적용하여 적은 계산 리소스로 우수한 성능을 보입니다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기존 </a:t>
            </a:r>
            <a:r>
              <a:rPr lang="en-US" altLang="ko-KR">
                <a:latin typeface="+mn-ea"/>
              </a:rPr>
              <a:t>Transformer</a:t>
            </a:r>
            <a:r>
              <a:rPr lang="ko-KR" altLang="en-US">
                <a:latin typeface="+mn-ea"/>
              </a:rPr>
              <a:t>의 인코더만 사용합니다</a:t>
            </a:r>
            <a:r>
              <a:rPr lang="en-US" altLang="ko-KR">
                <a:latin typeface="+mn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3B27FB-0985-171D-BCA7-FF462CB8C9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78ED5C14-CF5C-79CE-D965-7DA421D9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Vision Transformer(</a:t>
            </a:r>
            <a:r>
              <a:rPr lang="en-US" altLang="ko-KR" err="1"/>
              <a:t>ViT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5CD333-DA7B-D7C2-9907-9F8BFF64EE6B}"/>
              </a:ext>
            </a:extLst>
          </p:cNvPr>
          <p:cNvSpPr txBox="1"/>
          <p:nvPr/>
        </p:nvSpPr>
        <p:spPr>
          <a:xfrm>
            <a:off x="1318284" y="5877272"/>
            <a:ext cx="7269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>
                <a:latin typeface="+mn-ea"/>
                <a:ea typeface="+mn-ea"/>
              </a:rPr>
              <a:t>&lt;An Image is Worth 16x16 Words: Transformers for Image Recognition at Scale&gt;</a:t>
            </a:r>
            <a:endParaRPr lang="ko-KR" altLang="en-US" b="0">
              <a:latin typeface="+mn-ea"/>
              <a:ea typeface="+mn-ea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377D58C-E0AB-26CF-AAE2-960BE55C0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73" y="1808820"/>
            <a:ext cx="8399854" cy="397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12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AD052-E410-EB6B-F18A-622B4DAC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93870C-1641-048F-29C4-07B9663E9F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입력 데이터 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367D46-1699-40BB-D815-CF41067069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Input image</a:t>
            </a:r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를 </a:t>
            </a:r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PATCH </a:t>
            </a:r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단위로 쪼개어 입력 데이터를 처리합니다</a:t>
            </a:r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아래 그림에서는 </a:t>
            </a:r>
            <a:r>
              <a:rPr lang="ko-KR" altLang="en-US">
                <a:solidFill>
                  <a:srgbClr val="242424"/>
                </a:solidFill>
                <a:latin typeface="source-serif-pro"/>
              </a:rPr>
              <a:t>이미지를 </a:t>
            </a:r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(256 by 256) 9</a:t>
            </a:r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개의 패치로 나누었으며</a:t>
            </a:r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이 때의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패치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size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는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 (256 by 256)/9 = 16 by 16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입니다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.</a:t>
            </a:r>
            <a:endParaRPr lang="en-US" altLang="ko-KR" b="0">
              <a:latin typeface="+mn-ea"/>
              <a:ea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B74FAE-15DE-FCD4-9B46-C18A78F20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A3A06BD-3412-1C00-11D3-BFF6BC5BD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41" y="1844824"/>
            <a:ext cx="7499918" cy="40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C9356DB6-8524-9DDC-BC03-E3BD5CFB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ViT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작동원리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97DE0E-23DE-3DEA-AD42-98F5B3881072}"/>
              </a:ext>
            </a:extLst>
          </p:cNvPr>
          <p:cNvSpPr txBox="1"/>
          <p:nvPr/>
        </p:nvSpPr>
        <p:spPr>
          <a:xfrm>
            <a:off x="6117687" y="6015457"/>
            <a:ext cx="35152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0">
                <a:solidFill>
                  <a:srgbClr val="0000FF"/>
                </a:solidFill>
                <a:latin typeface="+mn-lt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https://arxiv.org/abs/2010.11929</a:t>
            </a:r>
            <a:r>
              <a:rPr lang="en-US" altLang="ko-KR" b="0">
                <a:latin typeface="+mn-lt"/>
                <a:ea typeface="+mj-ea"/>
              </a:rPr>
              <a:t> </a:t>
            </a:r>
            <a:endParaRPr lang="ko-KR" altLang="en-US" b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8254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1929-DDD3-BA74-BA02-C4EADC1A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D4F5BE-1E0C-B95B-3E0F-0E4C66CD4B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입력 데이터 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4EA4A8-BB25-422F-0693-D46489829F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각 패치는 각각 </a:t>
            </a:r>
            <a:r>
              <a:rPr lang="ko-KR" altLang="en-US" b="0" i="0" err="1">
                <a:solidFill>
                  <a:srgbClr val="242424"/>
                </a:solidFill>
                <a:effectLst/>
                <a:latin typeface="source-serif-pro"/>
              </a:rPr>
              <a:t>어텐션</a:t>
            </a:r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 연산을 거치며 이 때 같은 </a:t>
            </a:r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attention </a:t>
            </a:r>
            <a:r>
              <a:rPr lang="ko-KR" altLang="en-US" b="0" i="0">
                <a:solidFill>
                  <a:srgbClr val="242424"/>
                </a:solidFill>
                <a:effectLst/>
                <a:latin typeface="source-serif-pro"/>
              </a:rPr>
              <a:t>계산을 사용합니다</a:t>
            </a:r>
            <a:r>
              <a:rPr lang="en-US" altLang="ko-KR" b="0" i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en-US" altLang="ko-KR" b="0">
              <a:latin typeface="+mn-ea"/>
              <a:ea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035B87-50AF-C062-E2C3-F180CF9361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39C6E9CA-0A74-C788-10F1-CD4BBCA6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ViT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작동원리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0471D8-C9B1-821B-EE81-B2C15EC4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934196"/>
            <a:ext cx="8640960" cy="43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1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Seq2Seq</a:t>
            </a:r>
            <a:r>
              <a:rPr lang="ko-KR" altLang="en-US"/>
              <a:t> 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en-US" altLang="ko-KR">
                <a:solidFill>
                  <a:srgbClr val="0D0D0D"/>
                </a:solidFill>
              </a:rPr>
              <a:t>Seq2Seq</a:t>
            </a:r>
            <a:r>
              <a:rPr lang="ko-KR" altLang="en-US">
                <a:solidFill>
                  <a:srgbClr val="0D0D0D"/>
                </a:solidFill>
              </a:rPr>
              <a:t>의 인코더와 </a:t>
            </a:r>
            <a:r>
              <a:rPr lang="ko-KR" altLang="en-US" err="1">
                <a:solidFill>
                  <a:srgbClr val="0D0D0D"/>
                </a:solidFill>
              </a:rPr>
              <a:t>디코더는</a:t>
            </a:r>
            <a:r>
              <a:rPr lang="ko-KR" altLang="en-US">
                <a:solidFill>
                  <a:srgbClr val="0D0D0D"/>
                </a:solidFill>
              </a:rPr>
              <a:t> </a:t>
            </a:r>
            <a:r>
              <a:rPr lang="en-US" altLang="ko-KR" b="0">
                <a:latin typeface="+mn-ea"/>
                <a:ea typeface="+mn-ea"/>
              </a:rPr>
              <a:t>LSTM, GRU </a:t>
            </a:r>
            <a:r>
              <a:rPr lang="ko-KR" altLang="en-US" b="0">
                <a:latin typeface="+mn-ea"/>
                <a:ea typeface="+mn-ea"/>
              </a:rPr>
              <a:t>등</a:t>
            </a:r>
            <a:r>
              <a:rPr lang="ko-KR" altLang="en-US">
                <a:solidFill>
                  <a:srgbClr val="0D0D0D"/>
                </a:solidFill>
              </a:rPr>
              <a:t> 순환신경망 셀들로 구성됨</a:t>
            </a:r>
            <a:r>
              <a:rPr lang="en-US" altLang="ko-KR">
                <a:solidFill>
                  <a:srgbClr val="0D0D0D"/>
                </a:solidFill>
              </a:rPr>
              <a:t>. </a:t>
            </a:r>
            <a:r>
              <a:rPr lang="ko-KR" altLang="en-US">
                <a:solidFill>
                  <a:srgbClr val="0D0D0D"/>
                </a:solidFill>
              </a:rPr>
              <a:t>인코더의 셀은 입력 문장의 모든 단어들을 순차적으로 처리하여 컨텍스트 벡터로 단어 정보를 압축하여 </a:t>
            </a:r>
            <a:r>
              <a:rPr lang="ko-KR" altLang="en-US" err="1">
                <a:solidFill>
                  <a:srgbClr val="0D0D0D"/>
                </a:solidFill>
              </a:rPr>
              <a:t>디코더로</a:t>
            </a:r>
            <a:r>
              <a:rPr lang="ko-KR" altLang="en-US">
                <a:solidFill>
                  <a:srgbClr val="0D0D0D"/>
                </a:solidFill>
              </a:rPr>
              <a:t> 전달함</a:t>
            </a:r>
            <a:r>
              <a:rPr lang="en-US" altLang="ko-KR">
                <a:solidFill>
                  <a:srgbClr val="0D0D0D"/>
                </a:solidFill>
              </a:rPr>
              <a:t>. </a:t>
            </a:r>
            <a:r>
              <a:rPr lang="ko-KR" altLang="en-US" err="1">
                <a:solidFill>
                  <a:srgbClr val="0D0D0D"/>
                </a:solidFill>
              </a:rPr>
              <a:t>디코더의</a:t>
            </a:r>
            <a:r>
              <a:rPr lang="ko-KR" altLang="en-US">
                <a:solidFill>
                  <a:srgbClr val="0D0D0D"/>
                </a:solidFill>
              </a:rPr>
              <a:t> 셀은 이전 셀의 출력을 입력 받아 새로운 문장을 단어 단위로 생성함</a:t>
            </a:r>
            <a:r>
              <a:rPr lang="en-US" altLang="ko-KR">
                <a:solidFill>
                  <a:srgbClr val="0D0D0D"/>
                </a:solidFill>
              </a:rPr>
              <a:t>. </a:t>
            </a:r>
            <a:r>
              <a:rPr lang="ko-KR" altLang="en-US" b="0">
                <a:latin typeface="+mn-ea"/>
                <a:ea typeface="+mn-ea"/>
              </a:rPr>
              <a:t>문장의 마지막을 의미하는 토큰 </a:t>
            </a:r>
            <a:r>
              <a:rPr lang="en-US" altLang="ko-KR" b="0">
                <a:latin typeface="+mn-ea"/>
                <a:ea typeface="+mn-ea"/>
              </a:rPr>
              <a:t>&lt;</a:t>
            </a:r>
            <a:r>
              <a:rPr lang="en-US" altLang="ko-KR" b="0" err="1">
                <a:latin typeface="+mn-ea"/>
                <a:ea typeface="+mn-ea"/>
              </a:rPr>
              <a:t>eos</a:t>
            </a:r>
            <a:r>
              <a:rPr lang="en-US" altLang="ko-KR" b="0">
                <a:latin typeface="+mn-ea"/>
                <a:ea typeface="+mn-ea"/>
              </a:rPr>
              <a:t>&gt;</a:t>
            </a:r>
            <a:r>
              <a:rPr lang="ko-KR" altLang="en-US" b="0">
                <a:latin typeface="+mn-ea"/>
                <a:ea typeface="+mn-ea"/>
              </a:rPr>
              <a:t>를 출력되면 종료됨</a:t>
            </a:r>
            <a:r>
              <a:rPr lang="en-US" altLang="ko-KR" b="0">
                <a:latin typeface="+mn-ea"/>
                <a:ea typeface="+mn-ea"/>
              </a:rPr>
              <a:t>.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Seq2Seq (Sequence-to-Sequence)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00B2486-883B-46DC-B5ED-AFAEE3D30EFE}"/>
              </a:ext>
            </a:extLst>
          </p:cNvPr>
          <p:cNvSpPr txBox="1"/>
          <p:nvPr/>
        </p:nvSpPr>
        <p:spPr>
          <a:xfrm>
            <a:off x="4866069" y="5070004"/>
            <a:ext cx="25889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latin typeface="+mn-ea"/>
                <a:ea typeface="+mn-ea"/>
              </a:rPr>
              <a:t>*  &lt;</a:t>
            </a:r>
            <a:r>
              <a:rPr lang="en-US" altLang="ko-KR" sz="1200" b="0" err="1">
                <a:latin typeface="+mn-ea"/>
                <a:ea typeface="+mn-ea"/>
              </a:rPr>
              <a:t>sos</a:t>
            </a:r>
            <a:r>
              <a:rPr lang="en-US" altLang="ko-KR" sz="1200" b="0">
                <a:latin typeface="+mn-ea"/>
                <a:ea typeface="+mn-ea"/>
              </a:rPr>
              <a:t>&gt; : start of sequence </a:t>
            </a:r>
          </a:p>
          <a:p>
            <a:r>
              <a:rPr lang="en-US" altLang="ko-KR" sz="1200" b="0">
                <a:latin typeface="+mn-ea"/>
                <a:ea typeface="+mn-ea"/>
              </a:rPr>
              <a:t>** &lt;</a:t>
            </a:r>
            <a:r>
              <a:rPr lang="en-US" altLang="ko-KR" sz="1200" b="0" err="1">
                <a:latin typeface="+mn-ea"/>
                <a:ea typeface="+mn-ea"/>
              </a:rPr>
              <a:t>eos</a:t>
            </a:r>
            <a:r>
              <a:rPr lang="en-US" altLang="ko-KR" sz="1200" b="0">
                <a:latin typeface="+mn-ea"/>
                <a:ea typeface="+mn-ea"/>
              </a:rPr>
              <a:t>&gt; : end of sequence</a:t>
            </a:r>
            <a:endParaRPr lang="ko-KR" altLang="en-US" sz="1200" b="0">
              <a:latin typeface="+mn-ea"/>
              <a:ea typeface="+mn-ea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418657D-685E-4E35-9CD4-CD338BCE8331}"/>
              </a:ext>
            </a:extLst>
          </p:cNvPr>
          <p:cNvCxnSpPr>
            <a:cxnSpLocks/>
            <a:stCxn id="93" idx="0"/>
            <a:endCxn id="98" idx="2"/>
          </p:cNvCxnSpPr>
          <p:nvPr/>
        </p:nvCxnSpPr>
        <p:spPr>
          <a:xfrm flipV="1">
            <a:off x="5314998" y="2733626"/>
            <a:ext cx="1714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텍스트 개체 틀 2">
            <a:extLst>
              <a:ext uri="{FF2B5EF4-FFF2-40B4-BE49-F238E27FC236}">
                <a16:creationId xmlns:a16="http://schemas.microsoft.com/office/drawing/2014/main" id="{ED00179D-4D10-4582-96F2-00883721ABEE}"/>
              </a:ext>
            </a:extLst>
          </p:cNvPr>
          <p:cNvSpPr txBox="1">
            <a:spLocks/>
          </p:cNvSpPr>
          <p:nvPr/>
        </p:nvSpPr>
        <p:spPr>
          <a:xfrm>
            <a:off x="5859796" y="2364893"/>
            <a:ext cx="68681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am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A1C0041-EEC7-4ED8-8D83-751DC375DE49}"/>
              </a:ext>
            </a:extLst>
          </p:cNvPr>
          <p:cNvCxnSpPr>
            <a:cxnSpLocks/>
            <a:stCxn id="94" idx="0"/>
            <a:endCxn id="78" idx="2"/>
          </p:cNvCxnSpPr>
          <p:nvPr/>
        </p:nvCxnSpPr>
        <p:spPr>
          <a:xfrm flipV="1">
            <a:off x="6203204" y="2733626"/>
            <a:ext cx="0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텍스트 개체 틀 2">
            <a:extLst>
              <a:ext uri="{FF2B5EF4-FFF2-40B4-BE49-F238E27FC236}">
                <a16:creationId xmlns:a16="http://schemas.microsoft.com/office/drawing/2014/main" id="{13FCF572-553E-4071-8C01-650AD1DFE4E5}"/>
              </a:ext>
            </a:extLst>
          </p:cNvPr>
          <p:cNvSpPr txBox="1">
            <a:spLocks/>
          </p:cNvSpPr>
          <p:nvPr/>
        </p:nvSpPr>
        <p:spPr>
          <a:xfrm>
            <a:off x="6641586" y="2364893"/>
            <a:ext cx="888348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BAEAC16-F4E1-4312-AF9E-FEEA9471BC2C}"/>
              </a:ext>
            </a:extLst>
          </p:cNvPr>
          <p:cNvCxnSpPr>
            <a:cxnSpLocks/>
            <a:stCxn id="95" idx="0"/>
            <a:endCxn id="80" idx="2"/>
          </p:cNvCxnSpPr>
          <p:nvPr/>
        </p:nvCxnSpPr>
        <p:spPr>
          <a:xfrm flipH="1" flipV="1">
            <a:off x="7085760" y="2733626"/>
            <a:ext cx="5650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텍스트 개체 틀 2">
            <a:extLst>
              <a:ext uri="{FF2B5EF4-FFF2-40B4-BE49-F238E27FC236}">
                <a16:creationId xmlns:a16="http://schemas.microsoft.com/office/drawing/2014/main" id="{AD4A4CD0-6383-44AC-A7EC-3C2A6E860E2D}"/>
              </a:ext>
            </a:extLst>
          </p:cNvPr>
          <p:cNvSpPr txBox="1">
            <a:spLocks/>
          </p:cNvSpPr>
          <p:nvPr/>
        </p:nvSpPr>
        <p:spPr>
          <a:xfrm>
            <a:off x="7475945" y="2364893"/>
            <a:ext cx="103590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student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2AA1161-68E8-4DC0-B21B-A1A89741549B}"/>
              </a:ext>
            </a:extLst>
          </p:cNvPr>
          <p:cNvCxnSpPr>
            <a:cxnSpLocks/>
            <a:stCxn id="96" idx="0"/>
            <a:endCxn id="82" idx="2"/>
          </p:cNvCxnSpPr>
          <p:nvPr/>
        </p:nvCxnSpPr>
        <p:spPr>
          <a:xfrm flipV="1">
            <a:off x="7993898" y="2733626"/>
            <a:ext cx="0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텍스트 개체 틀 2">
            <a:extLst>
              <a:ext uri="{FF2B5EF4-FFF2-40B4-BE49-F238E27FC236}">
                <a16:creationId xmlns:a16="http://schemas.microsoft.com/office/drawing/2014/main" id="{71A80BE1-DD98-4ACD-922C-B5E6E6F8A2BC}"/>
              </a:ext>
            </a:extLst>
          </p:cNvPr>
          <p:cNvSpPr txBox="1">
            <a:spLocks/>
          </p:cNvSpPr>
          <p:nvPr/>
        </p:nvSpPr>
        <p:spPr>
          <a:xfrm>
            <a:off x="8422037" y="2364893"/>
            <a:ext cx="908834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&lt;</a:t>
            </a:r>
            <a:r>
              <a:rPr kumimoji="0" lang="en-US" altLang="ko-KR" sz="1800" b="0" err="1">
                <a:latin typeface="+mn-ea"/>
              </a:rPr>
              <a:t>eos</a:t>
            </a:r>
            <a:r>
              <a:rPr kumimoji="0" lang="en-US" altLang="ko-KR" sz="1800" b="0">
                <a:latin typeface="+mn-ea"/>
              </a:rPr>
              <a:t>&gt;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B6A513C-1A25-4D31-B10E-9CB7FA6E8993}"/>
              </a:ext>
            </a:extLst>
          </p:cNvPr>
          <p:cNvCxnSpPr>
            <a:cxnSpLocks/>
            <a:stCxn id="97" idx="0"/>
            <a:endCxn id="84" idx="2"/>
          </p:cNvCxnSpPr>
          <p:nvPr/>
        </p:nvCxnSpPr>
        <p:spPr>
          <a:xfrm flipH="1" flipV="1">
            <a:off x="8876454" y="2733626"/>
            <a:ext cx="5650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5133638-252A-4E08-9A49-65D8B0123C98}"/>
              </a:ext>
            </a:extLst>
          </p:cNvPr>
          <p:cNvSpPr/>
          <p:nvPr/>
        </p:nvSpPr>
        <p:spPr bwMode="auto">
          <a:xfrm>
            <a:off x="509337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8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399DA4B9-3E39-4B9C-BF31-17E10D9A11BE}"/>
              </a:ext>
            </a:extLst>
          </p:cNvPr>
          <p:cNvSpPr/>
          <p:nvPr/>
        </p:nvSpPr>
        <p:spPr bwMode="auto">
          <a:xfrm>
            <a:off x="1397543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5B056C1-EE4A-4A61-859A-419BFBAA1931}"/>
              </a:ext>
            </a:extLst>
          </p:cNvPr>
          <p:cNvSpPr/>
          <p:nvPr/>
        </p:nvSpPr>
        <p:spPr bwMode="auto">
          <a:xfrm>
            <a:off x="2285749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텍스트 개체 틀 2">
            <a:extLst>
              <a:ext uri="{FF2B5EF4-FFF2-40B4-BE49-F238E27FC236}">
                <a16:creationId xmlns:a16="http://schemas.microsoft.com/office/drawing/2014/main" id="{2172C64B-D8C4-447A-97BD-22BC4AA5467F}"/>
              </a:ext>
            </a:extLst>
          </p:cNvPr>
          <p:cNvSpPr txBox="1">
            <a:spLocks/>
          </p:cNvSpPr>
          <p:nvPr/>
        </p:nvSpPr>
        <p:spPr>
          <a:xfrm>
            <a:off x="1472727" y="4212420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800" b="0">
                <a:latin typeface="+mn-ea"/>
              </a:rPr>
              <a:t>학생</a:t>
            </a:r>
            <a:endParaRPr kumimoji="0" lang="en-US" altLang="ko-KR" sz="1800" b="0">
              <a:latin typeface="+mn-ea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A56BC0B-5207-4136-B456-041514EFFD43}"/>
              </a:ext>
            </a:extLst>
          </p:cNvPr>
          <p:cNvCxnSpPr>
            <a:cxnSpLocks/>
            <a:stCxn id="89" idx="0"/>
            <a:endCxn id="87" idx="2"/>
          </p:cNvCxnSpPr>
          <p:nvPr/>
        </p:nvCxnSpPr>
        <p:spPr>
          <a:xfrm flipV="1">
            <a:off x="1816135" y="3853231"/>
            <a:ext cx="0" cy="3591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텍스트 개체 틀 2">
            <a:extLst>
              <a:ext uri="{FF2B5EF4-FFF2-40B4-BE49-F238E27FC236}">
                <a16:creationId xmlns:a16="http://schemas.microsoft.com/office/drawing/2014/main" id="{A5948E22-37FE-44C2-B277-62CCF6F7B028}"/>
              </a:ext>
            </a:extLst>
          </p:cNvPr>
          <p:cNvSpPr txBox="1">
            <a:spLocks/>
          </p:cNvSpPr>
          <p:nvPr/>
        </p:nvSpPr>
        <p:spPr>
          <a:xfrm>
            <a:off x="2262340" y="4214211"/>
            <a:ext cx="888348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800" b="0">
                <a:latin typeface="+mn-ea"/>
              </a:rPr>
              <a:t>입니다</a:t>
            </a:r>
            <a:endParaRPr kumimoji="0" lang="en-US" altLang="ko-KR" sz="1800" b="0">
              <a:latin typeface="+mn-ea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09FFBF8-A4D3-4D4D-865C-0E1C7ACBFDC8}"/>
              </a:ext>
            </a:extLst>
          </p:cNvPr>
          <p:cNvCxnSpPr>
            <a:cxnSpLocks/>
            <a:stCxn id="91" idx="0"/>
            <a:endCxn id="88" idx="2"/>
          </p:cNvCxnSpPr>
          <p:nvPr/>
        </p:nvCxnSpPr>
        <p:spPr>
          <a:xfrm flipH="1" flipV="1">
            <a:off x="2704341" y="3853231"/>
            <a:ext cx="2173" cy="3609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1D37AB9-DBB6-4CF7-8850-F1244E68DA9C}"/>
              </a:ext>
            </a:extLst>
          </p:cNvPr>
          <p:cNvSpPr/>
          <p:nvPr/>
        </p:nvSpPr>
        <p:spPr bwMode="auto">
          <a:xfrm>
            <a:off x="4896406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CE68FA3D-4BE7-45C3-A067-395724888C29}"/>
              </a:ext>
            </a:extLst>
          </p:cNvPr>
          <p:cNvSpPr/>
          <p:nvPr/>
        </p:nvSpPr>
        <p:spPr bwMode="auto">
          <a:xfrm>
            <a:off x="5784612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A18B88A-082B-4886-81F0-3367EA3C120D}"/>
              </a:ext>
            </a:extLst>
          </p:cNvPr>
          <p:cNvSpPr/>
          <p:nvPr/>
        </p:nvSpPr>
        <p:spPr bwMode="auto">
          <a:xfrm>
            <a:off x="6672818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2A82E28-32F2-4811-9063-979BA29A0E26}"/>
              </a:ext>
            </a:extLst>
          </p:cNvPr>
          <p:cNvSpPr/>
          <p:nvPr/>
        </p:nvSpPr>
        <p:spPr bwMode="auto">
          <a:xfrm>
            <a:off x="7575306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CEE6FAEA-A696-4A7B-B08F-700E7523C859}"/>
              </a:ext>
            </a:extLst>
          </p:cNvPr>
          <p:cNvSpPr/>
          <p:nvPr/>
        </p:nvSpPr>
        <p:spPr bwMode="auto">
          <a:xfrm>
            <a:off x="8463512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텍스트 개체 틀 2">
            <a:extLst>
              <a:ext uri="{FF2B5EF4-FFF2-40B4-BE49-F238E27FC236}">
                <a16:creationId xmlns:a16="http://schemas.microsoft.com/office/drawing/2014/main" id="{11C23484-D014-4D83-BB0F-B329D1A253A8}"/>
              </a:ext>
            </a:extLst>
          </p:cNvPr>
          <p:cNvSpPr txBox="1">
            <a:spLocks/>
          </p:cNvSpPr>
          <p:nvPr/>
        </p:nvSpPr>
        <p:spPr>
          <a:xfrm>
            <a:off x="4868744" y="2364893"/>
            <a:ext cx="89593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I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57BF287-793E-454C-8FE8-602F35785232}"/>
              </a:ext>
            </a:extLst>
          </p:cNvPr>
          <p:cNvCxnSpPr>
            <a:cxnSpLocks/>
            <a:stCxn id="88" idx="3"/>
            <a:endCxn id="93" idx="1"/>
          </p:cNvCxnSpPr>
          <p:nvPr/>
        </p:nvCxnSpPr>
        <p:spPr>
          <a:xfrm>
            <a:off x="3122933" y="3578837"/>
            <a:ext cx="17734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E68AF6DC-0BAE-4CE5-9FFB-6E5A7CF8CFD2}"/>
              </a:ext>
            </a:extLst>
          </p:cNvPr>
          <p:cNvSpPr/>
          <p:nvPr/>
        </p:nvSpPr>
        <p:spPr bwMode="auto">
          <a:xfrm rot="5400000">
            <a:off x="5723380" y="3535250"/>
            <a:ext cx="85724" cy="87177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이등변 삼각형 103">
            <a:extLst>
              <a:ext uri="{FF2B5EF4-FFF2-40B4-BE49-F238E27FC236}">
                <a16:creationId xmlns:a16="http://schemas.microsoft.com/office/drawing/2014/main" id="{67B85612-715F-4A6C-86F0-AAE28B2D8F07}"/>
              </a:ext>
            </a:extLst>
          </p:cNvPr>
          <p:cNvSpPr/>
          <p:nvPr/>
        </p:nvSpPr>
        <p:spPr bwMode="auto">
          <a:xfrm rot="5400000">
            <a:off x="6615602" y="3535251"/>
            <a:ext cx="85724" cy="87177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이등변 삼각형 104">
            <a:extLst>
              <a:ext uri="{FF2B5EF4-FFF2-40B4-BE49-F238E27FC236}">
                <a16:creationId xmlns:a16="http://schemas.microsoft.com/office/drawing/2014/main" id="{2CAAC032-7052-4217-A52E-9BDB975B96C4}"/>
              </a:ext>
            </a:extLst>
          </p:cNvPr>
          <p:cNvSpPr/>
          <p:nvPr/>
        </p:nvSpPr>
        <p:spPr bwMode="auto">
          <a:xfrm rot="5400000">
            <a:off x="7503033" y="3535252"/>
            <a:ext cx="85724" cy="87177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이등변 삼각형 105">
            <a:extLst>
              <a:ext uri="{FF2B5EF4-FFF2-40B4-BE49-F238E27FC236}">
                <a16:creationId xmlns:a16="http://schemas.microsoft.com/office/drawing/2014/main" id="{C15193C9-A089-484F-96FC-5E4B11E9DF81}"/>
              </a:ext>
            </a:extLst>
          </p:cNvPr>
          <p:cNvSpPr/>
          <p:nvPr/>
        </p:nvSpPr>
        <p:spPr bwMode="auto">
          <a:xfrm rot="5400000">
            <a:off x="8404625" y="3535253"/>
            <a:ext cx="85724" cy="87177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이등변 삼각형 106">
            <a:extLst>
              <a:ext uri="{FF2B5EF4-FFF2-40B4-BE49-F238E27FC236}">
                <a16:creationId xmlns:a16="http://schemas.microsoft.com/office/drawing/2014/main" id="{96F5132E-4AC6-4A63-8A26-3A86A482D2A8}"/>
              </a:ext>
            </a:extLst>
          </p:cNvPr>
          <p:cNvSpPr/>
          <p:nvPr/>
        </p:nvSpPr>
        <p:spPr bwMode="auto">
          <a:xfrm rot="5400000">
            <a:off x="2226535" y="3535255"/>
            <a:ext cx="85724" cy="87177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텍스트 개체 틀 2">
            <a:extLst>
              <a:ext uri="{FF2B5EF4-FFF2-40B4-BE49-F238E27FC236}">
                <a16:creationId xmlns:a16="http://schemas.microsoft.com/office/drawing/2014/main" id="{EB6C7A6F-E976-4A39-BC55-70FC94065DB7}"/>
              </a:ext>
            </a:extLst>
          </p:cNvPr>
          <p:cNvSpPr txBox="1">
            <a:spLocks/>
          </p:cNvSpPr>
          <p:nvPr/>
        </p:nvSpPr>
        <p:spPr>
          <a:xfrm>
            <a:off x="5009457" y="4565522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t=1</a:t>
            </a:r>
          </a:p>
        </p:txBody>
      </p:sp>
      <p:sp>
        <p:nvSpPr>
          <p:cNvPr id="109" name="텍스트 개체 틀 2">
            <a:extLst>
              <a:ext uri="{FF2B5EF4-FFF2-40B4-BE49-F238E27FC236}">
                <a16:creationId xmlns:a16="http://schemas.microsoft.com/office/drawing/2014/main" id="{4D1FF588-83BC-448E-9519-A5B161589730}"/>
              </a:ext>
            </a:extLst>
          </p:cNvPr>
          <p:cNvSpPr txBox="1">
            <a:spLocks/>
          </p:cNvSpPr>
          <p:nvPr/>
        </p:nvSpPr>
        <p:spPr>
          <a:xfrm>
            <a:off x="5861996" y="4565522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t=2</a:t>
            </a:r>
          </a:p>
        </p:txBody>
      </p:sp>
      <p:sp>
        <p:nvSpPr>
          <p:cNvPr id="110" name="텍스트 개체 틀 2">
            <a:extLst>
              <a:ext uri="{FF2B5EF4-FFF2-40B4-BE49-F238E27FC236}">
                <a16:creationId xmlns:a16="http://schemas.microsoft.com/office/drawing/2014/main" id="{A6051329-14F5-415C-85B5-D88BE5BB5497}"/>
              </a:ext>
            </a:extLst>
          </p:cNvPr>
          <p:cNvSpPr txBox="1">
            <a:spLocks/>
          </p:cNvSpPr>
          <p:nvPr/>
        </p:nvSpPr>
        <p:spPr>
          <a:xfrm>
            <a:off x="6766616" y="4565799"/>
            <a:ext cx="686816" cy="271877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…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C74E48-1948-4BF9-9A64-CF0F99C626C1}"/>
              </a:ext>
            </a:extLst>
          </p:cNvPr>
          <p:cNvGrpSpPr/>
          <p:nvPr/>
        </p:nvGrpSpPr>
        <p:grpSpPr>
          <a:xfrm>
            <a:off x="5489224" y="2714526"/>
            <a:ext cx="3319917" cy="1540999"/>
            <a:chOff x="5562147" y="2048467"/>
            <a:chExt cx="3353727" cy="2329808"/>
          </a:xfrm>
        </p:grpSpPr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C64879E4-E3B2-47E6-95C1-0907B056B4FB}"/>
                </a:ext>
              </a:extLst>
            </p:cNvPr>
            <p:cNvSpPr/>
            <p:nvPr/>
          </p:nvSpPr>
          <p:spPr bwMode="auto">
            <a:xfrm>
              <a:off x="6438554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14F267E8-7C8D-41B2-A64F-3C37D82BBAFC}"/>
                </a:ext>
              </a:extLst>
            </p:cNvPr>
            <p:cNvSpPr/>
            <p:nvPr/>
          </p:nvSpPr>
          <p:spPr bwMode="auto">
            <a:xfrm>
              <a:off x="5562147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923903A7-231A-4B54-BBD2-B5AA706D401D}"/>
                </a:ext>
              </a:extLst>
            </p:cNvPr>
            <p:cNvSpPr/>
            <p:nvPr/>
          </p:nvSpPr>
          <p:spPr bwMode="auto">
            <a:xfrm>
              <a:off x="7353083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75AE5B84-D462-428B-8369-EDED9F19D34F}"/>
                </a:ext>
              </a:extLst>
            </p:cNvPr>
            <p:cNvSpPr/>
            <p:nvPr/>
          </p:nvSpPr>
          <p:spPr bwMode="auto">
            <a:xfrm>
              <a:off x="8237694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C50D6AA-F1C7-4FC5-B12B-8B919EFEA448}"/>
              </a:ext>
            </a:extLst>
          </p:cNvPr>
          <p:cNvSpPr/>
          <p:nvPr/>
        </p:nvSpPr>
        <p:spPr bwMode="auto">
          <a:xfrm>
            <a:off x="4896406" y="3141161"/>
            <a:ext cx="4398641" cy="45719"/>
          </a:xfrm>
          <a:prstGeom prst="rect">
            <a:avLst/>
          </a:prstGeom>
          <a:solidFill>
            <a:srgbClr val="C1272D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E5B921C-6DAE-4936-BCDF-63E90FC65B66}"/>
              </a:ext>
            </a:extLst>
          </p:cNvPr>
          <p:cNvSpPr/>
          <p:nvPr/>
        </p:nvSpPr>
        <p:spPr bwMode="auto">
          <a:xfrm>
            <a:off x="508528" y="3141162"/>
            <a:ext cx="2601863" cy="45719"/>
          </a:xfrm>
          <a:prstGeom prst="rect">
            <a:avLst/>
          </a:prstGeom>
          <a:solidFill>
            <a:srgbClr val="66AAD7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텍스트 개체 틀 2">
            <a:extLst>
              <a:ext uri="{FF2B5EF4-FFF2-40B4-BE49-F238E27FC236}">
                <a16:creationId xmlns:a16="http://schemas.microsoft.com/office/drawing/2014/main" id="{17804F38-21E1-49A5-9115-E14F35D0F622}"/>
              </a:ext>
            </a:extLst>
          </p:cNvPr>
          <p:cNvSpPr txBox="1">
            <a:spLocks/>
          </p:cNvSpPr>
          <p:nvPr/>
        </p:nvSpPr>
        <p:spPr>
          <a:xfrm>
            <a:off x="1367033" y="2842724"/>
            <a:ext cx="887484" cy="23435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>
                <a:latin typeface="+mn-ea"/>
              </a:rPr>
              <a:t>Encoder</a:t>
            </a:r>
          </a:p>
        </p:txBody>
      </p:sp>
      <p:sp>
        <p:nvSpPr>
          <p:cNvPr id="137" name="텍스트 개체 틀 2">
            <a:extLst>
              <a:ext uri="{FF2B5EF4-FFF2-40B4-BE49-F238E27FC236}">
                <a16:creationId xmlns:a16="http://schemas.microsoft.com/office/drawing/2014/main" id="{D3C9CCD6-2323-449E-823D-9E42A4A5A8B3}"/>
              </a:ext>
            </a:extLst>
          </p:cNvPr>
          <p:cNvSpPr txBox="1">
            <a:spLocks/>
          </p:cNvSpPr>
          <p:nvPr/>
        </p:nvSpPr>
        <p:spPr>
          <a:xfrm>
            <a:off x="4447870" y="2852271"/>
            <a:ext cx="918546" cy="24012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>
                <a:latin typeface="+mn-ea"/>
              </a:rPr>
              <a:t>Decoder</a:t>
            </a:r>
          </a:p>
        </p:txBody>
      </p:sp>
      <p:sp>
        <p:nvSpPr>
          <p:cNvPr id="138" name="텍스트 개체 틀 2">
            <a:extLst>
              <a:ext uri="{FF2B5EF4-FFF2-40B4-BE49-F238E27FC236}">
                <a16:creationId xmlns:a16="http://schemas.microsoft.com/office/drawing/2014/main" id="{6A47A05B-9545-46B0-8121-DC0DA5486AFD}"/>
              </a:ext>
            </a:extLst>
          </p:cNvPr>
          <p:cNvSpPr txBox="1">
            <a:spLocks/>
          </p:cNvSpPr>
          <p:nvPr/>
        </p:nvSpPr>
        <p:spPr>
          <a:xfrm>
            <a:off x="6748002" y="4212420"/>
            <a:ext cx="68681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am</a:t>
            </a:r>
          </a:p>
        </p:txBody>
      </p:sp>
      <p:sp>
        <p:nvSpPr>
          <p:cNvPr id="139" name="텍스트 개체 틀 2">
            <a:extLst>
              <a:ext uri="{FF2B5EF4-FFF2-40B4-BE49-F238E27FC236}">
                <a16:creationId xmlns:a16="http://schemas.microsoft.com/office/drawing/2014/main" id="{937489F1-853A-4FCF-8FE8-13B1406CDDCF}"/>
              </a:ext>
            </a:extLst>
          </p:cNvPr>
          <p:cNvSpPr txBox="1">
            <a:spLocks/>
          </p:cNvSpPr>
          <p:nvPr/>
        </p:nvSpPr>
        <p:spPr>
          <a:xfrm>
            <a:off x="7545788" y="4198523"/>
            <a:ext cx="888348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</a:t>
            </a:r>
          </a:p>
        </p:txBody>
      </p:sp>
      <p:sp>
        <p:nvSpPr>
          <p:cNvPr id="140" name="텍스트 개체 틀 2">
            <a:extLst>
              <a:ext uri="{FF2B5EF4-FFF2-40B4-BE49-F238E27FC236}">
                <a16:creationId xmlns:a16="http://schemas.microsoft.com/office/drawing/2014/main" id="{76217CDC-CB7D-42A6-9301-04F601618E6B}"/>
              </a:ext>
            </a:extLst>
          </p:cNvPr>
          <p:cNvSpPr txBox="1">
            <a:spLocks/>
          </p:cNvSpPr>
          <p:nvPr/>
        </p:nvSpPr>
        <p:spPr>
          <a:xfrm>
            <a:off x="8370560" y="4198523"/>
            <a:ext cx="103590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student</a:t>
            </a:r>
          </a:p>
        </p:txBody>
      </p:sp>
      <p:sp>
        <p:nvSpPr>
          <p:cNvPr id="141" name="텍스트 개체 틀 2">
            <a:extLst>
              <a:ext uri="{FF2B5EF4-FFF2-40B4-BE49-F238E27FC236}">
                <a16:creationId xmlns:a16="http://schemas.microsoft.com/office/drawing/2014/main" id="{45608CC7-198F-42DE-B53E-D6DD136B8482}"/>
              </a:ext>
            </a:extLst>
          </p:cNvPr>
          <p:cNvSpPr txBox="1">
            <a:spLocks/>
          </p:cNvSpPr>
          <p:nvPr/>
        </p:nvSpPr>
        <p:spPr>
          <a:xfrm>
            <a:off x="5757941" y="4198523"/>
            <a:ext cx="89593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I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1AD82A8-1909-4A83-B5F8-5A2A6B4EA4F6}"/>
              </a:ext>
            </a:extLst>
          </p:cNvPr>
          <p:cNvCxnSpPr>
            <a:cxnSpLocks/>
            <a:stCxn id="141" idx="0"/>
            <a:endCxn id="94" idx="2"/>
          </p:cNvCxnSpPr>
          <p:nvPr/>
        </p:nvCxnSpPr>
        <p:spPr>
          <a:xfrm flipH="1" flipV="1">
            <a:off x="6203204" y="3853231"/>
            <a:ext cx="2705" cy="3452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5C3E90E-9911-4077-B631-791A9C1946A3}"/>
              </a:ext>
            </a:extLst>
          </p:cNvPr>
          <p:cNvCxnSpPr>
            <a:cxnSpLocks/>
            <a:stCxn id="138" idx="0"/>
            <a:endCxn id="95" idx="2"/>
          </p:cNvCxnSpPr>
          <p:nvPr/>
        </p:nvCxnSpPr>
        <p:spPr>
          <a:xfrm flipV="1">
            <a:off x="7091410" y="3853231"/>
            <a:ext cx="0" cy="3591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ABFB20D2-2BE1-436A-A496-088440A10619}"/>
              </a:ext>
            </a:extLst>
          </p:cNvPr>
          <p:cNvCxnSpPr>
            <a:cxnSpLocks/>
            <a:stCxn id="139" idx="0"/>
            <a:endCxn id="96" idx="2"/>
          </p:cNvCxnSpPr>
          <p:nvPr/>
        </p:nvCxnSpPr>
        <p:spPr>
          <a:xfrm flipV="1">
            <a:off x="7989962" y="3853231"/>
            <a:ext cx="3936" cy="3452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5DA8D6AE-4BED-47BD-A44F-CB01C337D6B4}"/>
              </a:ext>
            </a:extLst>
          </p:cNvPr>
          <p:cNvCxnSpPr>
            <a:cxnSpLocks/>
            <a:stCxn id="140" idx="0"/>
            <a:endCxn id="97" idx="2"/>
          </p:cNvCxnSpPr>
          <p:nvPr/>
        </p:nvCxnSpPr>
        <p:spPr>
          <a:xfrm flipH="1" flipV="1">
            <a:off x="8882104" y="3853231"/>
            <a:ext cx="6409" cy="3452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0843BC6-9B2B-42B7-8432-371A688B2F35}"/>
              </a:ext>
            </a:extLst>
          </p:cNvPr>
          <p:cNvSpPr/>
          <p:nvPr/>
        </p:nvSpPr>
        <p:spPr bwMode="auto">
          <a:xfrm>
            <a:off x="3561776" y="3304442"/>
            <a:ext cx="901425" cy="541768"/>
          </a:xfrm>
          <a:prstGeom prst="rect">
            <a:avLst/>
          </a:prstGeom>
          <a:solidFill>
            <a:srgbClr val="FFF2C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500" b="0">
                <a:solidFill>
                  <a:schemeClr val="tx1"/>
                </a:solidFill>
                <a:latin typeface="+mn-ea"/>
              </a:rPr>
              <a:t>Context</a:t>
            </a:r>
          </a:p>
          <a:p>
            <a:pPr algn="ctr"/>
            <a:r>
              <a:rPr kumimoji="0" lang="en-US" altLang="ko-KR" sz="1500" b="0">
                <a:solidFill>
                  <a:schemeClr val="tx1"/>
                </a:solidFill>
                <a:latin typeface="+mn-ea"/>
              </a:rPr>
              <a:t>Vector</a:t>
            </a: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91DE659D-F960-459D-8C57-CB632304A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5" t="62176" r="59050" b="14264"/>
          <a:stretch/>
        </p:blipFill>
        <p:spPr>
          <a:xfrm>
            <a:off x="499533" y="3290416"/>
            <a:ext cx="866775" cy="571500"/>
          </a:xfrm>
          <a:prstGeom prst="rect">
            <a:avLst/>
          </a:prstGeom>
        </p:spPr>
      </p:pic>
      <p:sp>
        <p:nvSpPr>
          <p:cNvPr id="148" name="이등변 삼각형 147">
            <a:extLst>
              <a:ext uri="{FF2B5EF4-FFF2-40B4-BE49-F238E27FC236}">
                <a16:creationId xmlns:a16="http://schemas.microsoft.com/office/drawing/2014/main" id="{D45DA422-A0FF-4AEE-A706-95A2F6D79C53}"/>
              </a:ext>
            </a:extLst>
          </p:cNvPr>
          <p:cNvSpPr/>
          <p:nvPr/>
        </p:nvSpPr>
        <p:spPr bwMode="auto">
          <a:xfrm rot="5400000">
            <a:off x="1356313" y="3742924"/>
            <a:ext cx="45719" cy="45719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이등변 삼각형 148">
            <a:extLst>
              <a:ext uri="{FF2B5EF4-FFF2-40B4-BE49-F238E27FC236}">
                <a16:creationId xmlns:a16="http://schemas.microsoft.com/office/drawing/2014/main" id="{A9C1D457-C490-4FA0-AEE7-35C742E0C9E3}"/>
              </a:ext>
            </a:extLst>
          </p:cNvPr>
          <p:cNvSpPr/>
          <p:nvPr/>
        </p:nvSpPr>
        <p:spPr bwMode="auto">
          <a:xfrm rot="5400000">
            <a:off x="1356313" y="3396324"/>
            <a:ext cx="45719" cy="45719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FA55D92-1551-4629-9476-5E73F0BB9850}"/>
              </a:ext>
            </a:extLst>
          </p:cNvPr>
          <p:cNvSpPr txBox="1"/>
          <p:nvPr/>
        </p:nvSpPr>
        <p:spPr>
          <a:xfrm>
            <a:off x="4845525" y="4193405"/>
            <a:ext cx="94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latinLnBrk="0" hangingPunct="0">
              <a:spcBef>
                <a:spcPts val="0"/>
              </a:spcBef>
            </a:pPr>
            <a:r>
              <a:rPr kumimoji="0" lang="en-US" altLang="ko-KR" sz="1800" b="0">
                <a:latin typeface="+mn-ea"/>
                <a:ea typeface="+mn-ea"/>
              </a:rPr>
              <a:t>&lt;</a:t>
            </a:r>
            <a:r>
              <a:rPr kumimoji="0" lang="en-US" altLang="ko-KR" sz="1800" b="0" err="1">
                <a:latin typeface="+mn-ea"/>
                <a:ea typeface="+mn-ea"/>
              </a:rPr>
              <a:t>sos</a:t>
            </a:r>
            <a:r>
              <a:rPr kumimoji="0" lang="en-US" altLang="ko-KR" sz="1800" b="0">
                <a:latin typeface="+mn-ea"/>
                <a:ea typeface="+mn-ea"/>
              </a:rPr>
              <a:t>&gt; </a:t>
            </a:r>
            <a:endParaRPr kumimoji="0" lang="ko-KR" altLang="en-US" sz="1800" b="0">
              <a:latin typeface="+mn-ea"/>
              <a:ea typeface="+mn-ea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91CC5F2F-8767-43BB-A0BB-ECD3C6DDF84B}"/>
              </a:ext>
            </a:extLst>
          </p:cNvPr>
          <p:cNvCxnSpPr>
            <a:cxnSpLocks/>
            <a:stCxn id="150" idx="0"/>
            <a:endCxn id="93" idx="2"/>
          </p:cNvCxnSpPr>
          <p:nvPr/>
        </p:nvCxnSpPr>
        <p:spPr>
          <a:xfrm flipH="1" flipV="1">
            <a:off x="5314998" y="3853231"/>
            <a:ext cx="1714" cy="340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텍스트 개체 틀 2">
            <a:extLst>
              <a:ext uri="{FF2B5EF4-FFF2-40B4-BE49-F238E27FC236}">
                <a16:creationId xmlns:a16="http://schemas.microsoft.com/office/drawing/2014/main" id="{00D17168-8750-4D09-A2DE-9A1D1821781F}"/>
              </a:ext>
            </a:extLst>
          </p:cNvPr>
          <p:cNvSpPr txBox="1">
            <a:spLocks/>
          </p:cNvSpPr>
          <p:nvPr/>
        </p:nvSpPr>
        <p:spPr>
          <a:xfrm>
            <a:off x="593433" y="4198523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800" b="0">
                <a:latin typeface="+mn-ea"/>
              </a:rPr>
              <a:t>나는</a:t>
            </a:r>
            <a:endParaRPr kumimoji="0" lang="en-US" altLang="ko-KR" sz="1800" b="0">
              <a:latin typeface="+mn-ea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8DD89A-21AD-4F6C-9B00-398AD3884BA2}"/>
              </a:ext>
            </a:extLst>
          </p:cNvPr>
          <p:cNvCxnSpPr>
            <a:cxnSpLocks/>
            <a:stCxn id="152" idx="0"/>
            <a:endCxn id="147" idx="2"/>
          </p:cNvCxnSpPr>
          <p:nvPr/>
        </p:nvCxnSpPr>
        <p:spPr>
          <a:xfrm flipH="1" flipV="1">
            <a:off x="932921" y="3861916"/>
            <a:ext cx="3920" cy="3366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960F9A9-6270-4CC3-AF62-769A849CD786}"/>
              </a:ext>
            </a:extLst>
          </p:cNvPr>
          <p:cNvSpPr txBox="1"/>
          <p:nvPr/>
        </p:nvSpPr>
        <p:spPr>
          <a:xfrm>
            <a:off x="518662" y="5693253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&lt;Seq2Seq</a:t>
            </a:r>
            <a:r>
              <a:rPr lang="ko-KR" altLang="en-US" sz="1200" b="0">
                <a:latin typeface="+mn-ea"/>
                <a:ea typeface="+mn-ea"/>
              </a:rPr>
              <a:t> 구조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60485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DF027-1EB8-CABF-F64B-F199748A4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6B035B1-133A-1654-BEFB-ECEC3E72F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positional embedding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BE6286-2CEA-73C8-CDB0-A3AA3BD278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각 패치들을 </a:t>
            </a:r>
            <a:r>
              <a:rPr lang="ko-KR" altLang="en-US" b="1" i="0">
                <a:solidFill>
                  <a:srgbClr val="37352F"/>
                </a:solidFill>
                <a:effectLst/>
                <a:latin typeface="ui-sans-serif"/>
              </a:rPr>
              <a:t>★순서대로★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 </a:t>
            </a:r>
            <a:r>
              <a:rPr lang="ko-KR" altLang="en-US" b="0" i="0" err="1">
                <a:solidFill>
                  <a:srgbClr val="37352F"/>
                </a:solidFill>
                <a:effectLst/>
                <a:latin typeface="ui-sans-serif"/>
              </a:rPr>
              <a:t>임베딩하여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 트랜스포머 인코더에 넣습니다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.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이 때 </a:t>
            </a:r>
            <a:r>
              <a:rPr lang="ko-KR" altLang="en-US" b="0" i="0" err="1">
                <a:solidFill>
                  <a:srgbClr val="37352F"/>
                </a:solidFill>
                <a:effectLst/>
                <a:latin typeface="ui-sans-serif"/>
              </a:rPr>
              <a:t>위치값을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 보존하기 위해 앞부분에 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position embedding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을 추가합니다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.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본인의 위치에 맞게 활성화 되어있는 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position embedding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을 각각의 패치에 더해줌으로써 </a:t>
            </a:r>
            <a:r>
              <a:rPr lang="ko-KR" altLang="en-US" b="0" i="0" err="1">
                <a:solidFill>
                  <a:srgbClr val="37352F"/>
                </a:solidFill>
                <a:effectLst/>
                <a:latin typeface="ui-sans-serif"/>
              </a:rPr>
              <a:t>위치값을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 보존하는 방식입니다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.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이 때 </a:t>
            </a:r>
            <a:r>
              <a:rPr lang="en-US" altLang="ko-KR">
                <a:solidFill>
                  <a:srgbClr val="37352F"/>
                </a:solidFill>
                <a:latin typeface="ui-sans-serif"/>
              </a:rPr>
              <a:t>CLS </a:t>
            </a:r>
            <a:r>
              <a:rPr lang="ko-KR" altLang="en-US">
                <a:solidFill>
                  <a:srgbClr val="37352F"/>
                </a:solidFill>
                <a:latin typeface="ui-sans-serif"/>
              </a:rPr>
              <a:t>토큰도 같이 </a:t>
            </a:r>
            <a:r>
              <a:rPr lang="en-US" altLang="ko-KR" err="1">
                <a:solidFill>
                  <a:srgbClr val="37352F"/>
                </a:solidFill>
                <a:latin typeface="ui-sans-serif"/>
              </a:rPr>
              <a:t>concat</a:t>
            </a:r>
            <a:r>
              <a:rPr lang="ko-KR" altLang="en-US">
                <a:solidFill>
                  <a:srgbClr val="37352F"/>
                </a:solidFill>
                <a:latin typeface="ui-sans-serif"/>
              </a:rPr>
              <a:t>됩니다</a:t>
            </a:r>
            <a:r>
              <a:rPr lang="en-US" altLang="ko-KR">
                <a:solidFill>
                  <a:srgbClr val="37352F"/>
                </a:solidFill>
                <a:latin typeface="ui-sans-serif"/>
              </a:rPr>
              <a:t>.</a:t>
            </a:r>
            <a:endParaRPr lang="en-US" altLang="ko-KR" b="0">
              <a:latin typeface="+mn-ea"/>
              <a:ea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F88D71-B938-FDFD-D816-045778FECC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E1A6F279-F1E1-3326-A58F-A0B742D8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ViT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작동원리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7DE2583-7A80-3E4E-2913-10A79C8E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99" y="1723539"/>
            <a:ext cx="6814149" cy="383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1F5E97C-A3EA-3D5D-AB3C-FA19D20D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2000710"/>
            <a:ext cx="3873029" cy="355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00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87EE-2322-1243-FB29-D9742974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8C29D7D-B68F-BB59-5950-226294D55E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positional embedding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D57C4A-0311-B6B0-83D5-284CDB55F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N+1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개의 학습 가능한 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1D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포지션 </a:t>
            </a:r>
            <a:r>
              <a:rPr lang="ko-KR" altLang="en-US" b="0" i="0" err="1">
                <a:solidFill>
                  <a:srgbClr val="37352F"/>
                </a:solidFill>
                <a:effectLst/>
                <a:latin typeface="ui-sans-serif"/>
              </a:rPr>
              <a:t>임베딩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 벡터 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(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이미지 패치의 위치를 특정하기 위함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)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를 만들어준 후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,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이를 각 이미지 패치 벡터와 합해줍니다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. (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두 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Matrix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의 합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)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만들어진 </a:t>
            </a:r>
            <a:r>
              <a:rPr lang="ko-KR" altLang="en-US" b="0" i="0" err="1">
                <a:solidFill>
                  <a:srgbClr val="37352F"/>
                </a:solidFill>
                <a:effectLst/>
                <a:latin typeface="ui-sans-serif"/>
              </a:rPr>
              <a:t>임베딩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 패치는 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Transformer Encoder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에 입력으로 들어갑니다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.</a:t>
            </a:r>
            <a:endParaRPr lang="en-US" altLang="ko-KR" b="0">
              <a:latin typeface="+mn-ea"/>
              <a:ea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DA5BA-ACD0-CAA2-9EE1-D1C7A769C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A1412D39-7340-05E3-CB30-0CB83567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ViT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작동원리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1C2F4C-C5C0-F4B7-D6A5-40D4EAB853B0}"/>
              </a:ext>
            </a:extLst>
          </p:cNvPr>
          <p:cNvGrpSpPr/>
          <p:nvPr/>
        </p:nvGrpSpPr>
        <p:grpSpPr>
          <a:xfrm>
            <a:off x="1244588" y="1844824"/>
            <a:ext cx="7499809" cy="4580194"/>
            <a:chOff x="1244588" y="1844824"/>
            <a:chExt cx="7499809" cy="458019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7F080B5-87C9-6783-D915-498A6F5C8B43}"/>
                </a:ext>
              </a:extLst>
            </p:cNvPr>
            <p:cNvGrpSpPr/>
            <p:nvPr/>
          </p:nvGrpSpPr>
          <p:grpSpPr>
            <a:xfrm>
              <a:off x="1412201" y="1844824"/>
              <a:ext cx="7332196" cy="4580194"/>
              <a:chOff x="1457680" y="1938715"/>
              <a:chExt cx="7332196" cy="458019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B428668-8388-721E-1D42-D8929C51F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1980" r="75648"/>
              <a:stretch/>
            </p:blipFill>
            <p:spPr>
              <a:xfrm>
                <a:off x="1457680" y="1938715"/>
                <a:ext cx="2412268" cy="1906859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22DA71E-F210-96A4-B99A-A5C89E03FA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4725"/>
              <a:stretch/>
            </p:blipFill>
            <p:spPr>
              <a:xfrm>
                <a:off x="4304928" y="2953441"/>
                <a:ext cx="4484948" cy="2166381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916D4EB-7BA3-D4C4-0A8B-E68DFE358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8349" r="45275"/>
              <a:stretch/>
            </p:blipFill>
            <p:spPr>
              <a:xfrm>
                <a:off x="1611630" y="4352528"/>
                <a:ext cx="2612740" cy="216638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518CBAE-84C2-D435-7BE0-5357AD39D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4715" t="43556" r="72014" b="39825"/>
              <a:stretch/>
            </p:blipFill>
            <p:spPr>
              <a:xfrm>
                <a:off x="2647108" y="3856612"/>
                <a:ext cx="324036" cy="360040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55B597-6AE0-26DF-54B6-1F3EFFD9FC8A}"/>
                </a:ext>
              </a:extLst>
            </p:cNvPr>
            <p:cNvSpPr/>
            <p:nvPr/>
          </p:nvSpPr>
          <p:spPr>
            <a:xfrm>
              <a:off x="1244588" y="1844824"/>
              <a:ext cx="468052" cy="396044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lIns="90000" tIns="46800" rIns="90000" bIns="46800" rtlCol="0" anchor="ctr"/>
            <a:lstStyle/>
            <a:p>
              <a:pPr marL="0" indent="0" algn="ctr">
                <a:lnSpc>
                  <a:spcPct val="120000"/>
                </a:lnSpc>
                <a:buFont typeface="Wingdings"/>
                <a:buNone/>
                <a:tabLst>
                  <a:tab pos="95250" algn="l"/>
                </a:tabLst>
              </a:pPr>
              <a:endParaRPr lang="ko-KR" altLang="en-US" sz="1600" b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741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C2394-D4C4-B8CF-5675-A2661BEB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7C2A85-A0CF-1D1A-542F-2775E6CFA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err="1"/>
              <a:t>LayerNorm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B90CE-A5FB-C123-E6CE-C43B18D36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각각의 </a:t>
            </a:r>
            <a:r>
              <a:rPr lang="ko-KR" altLang="en-US" b="0" i="0" err="1">
                <a:solidFill>
                  <a:srgbClr val="37352F"/>
                </a:solidFill>
                <a:effectLst/>
                <a:latin typeface="ui-sans-serif"/>
              </a:rPr>
              <a:t>임베딩된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 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9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개의 패치가 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input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으로 들어가면 각각을 모두 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normalization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하고 </a:t>
            </a:r>
            <a:r>
              <a:rPr lang="en-US" altLang="ko-KR" b="0" i="0" err="1">
                <a:solidFill>
                  <a:srgbClr val="37352F"/>
                </a:solidFill>
                <a:effectLst/>
                <a:latin typeface="ui-sans-serif"/>
              </a:rPr>
              <a:t>concat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하여 모두 합</a:t>
            </a:r>
            <a:r>
              <a:rPr lang="ko-KR" altLang="en-US">
                <a:solidFill>
                  <a:srgbClr val="37352F"/>
                </a:solidFill>
                <a:latin typeface="ui-sans-serif"/>
              </a:rPr>
              <a:t>칩니다</a:t>
            </a:r>
            <a:r>
              <a:rPr lang="en-US" altLang="ko-KR">
                <a:solidFill>
                  <a:srgbClr val="37352F"/>
                </a:solidFill>
                <a:latin typeface="ui-sans-serif"/>
              </a:rPr>
              <a:t>. </a:t>
            </a:r>
            <a:r>
              <a:rPr lang="ko-KR" altLang="en-US">
                <a:solidFill>
                  <a:srgbClr val="37352F"/>
                </a:solidFill>
                <a:latin typeface="ui-sans-serif"/>
              </a:rPr>
              <a:t>기존의 </a:t>
            </a:r>
            <a:r>
              <a:rPr lang="en-US" altLang="ko-KR">
                <a:solidFill>
                  <a:srgbClr val="37352F"/>
                </a:solidFill>
                <a:latin typeface="ui-sans-serif"/>
              </a:rPr>
              <a:t>Vanilla Transformer</a:t>
            </a:r>
            <a:r>
              <a:rPr lang="ko-KR" altLang="en-US">
                <a:solidFill>
                  <a:srgbClr val="37352F"/>
                </a:solidFill>
                <a:latin typeface="ui-sans-serif"/>
              </a:rPr>
              <a:t>와 달리 </a:t>
            </a:r>
            <a:r>
              <a:rPr lang="ko-KR" altLang="en-US" err="1">
                <a:solidFill>
                  <a:srgbClr val="37352F"/>
                </a:solidFill>
                <a:latin typeface="ui-sans-serif"/>
              </a:rPr>
              <a:t>정규화한</a:t>
            </a:r>
            <a:r>
              <a:rPr lang="ko-KR" altLang="en-US">
                <a:solidFill>
                  <a:srgbClr val="37352F"/>
                </a:solidFill>
                <a:latin typeface="ui-sans-serif"/>
              </a:rPr>
              <a:t> 후 </a:t>
            </a:r>
            <a:r>
              <a:rPr lang="ko-KR" altLang="en-US" err="1">
                <a:solidFill>
                  <a:srgbClr val="37352F"/>
                </a:solidFill>
                <a:latin typeface="ui-sans-serif"/>
              </a:rPr>
              <a:t>어텐션이</a:t>
            </a:r>
            <a:r>
              <a:rPr lang="ko-KR" altLang="en-US">
                <a:solidFill>
                  <a:srgbClr val="37352F"/>
                </a:solidFill>
                <a:latin typeface="ui-sans-serif"/>
              </a:rPr>
              <a:t> 계산은 </a:t>
            </a:r>
            <a:r>
              <a:rPr lang="en-US" altLang="ko-KR">
                <a:solidFill>
                  <a:srgbClr val="37352F"/>
                </a:solidFill>
                <a:latin typeface="ui-sans-serif"/>
              </a:rPr>
              <a:t>Pre-Norm </a:t>
            </a:r>
            <a:r>
              <a:rPr lang="ko-KR" altLang="en-US">
                <a:solidFill>
                  <a:srgbClr val="37352F"/>
                </a:solidFill>
                <a:latin typeface="ui-sans-serif"/>
              </a:rPr>
              <a:t>구조를 사용합니다</a:t>
            </a:r>
            <a:r>
              <a:rPr lang="en-US" altLang="ko-KR">
                <a:solidFill>
                  <a:srgbClr val="37352F"/>
                </a:solidFill>
                <a:latin typeface="ui-sans-serif"/>
              </a:rPr>
              <a:t>. </a:t>
            </a:r>
            <a:r>
              <a:rPr lang="ko-KR" altLang="en-US">
                <a:solidFill>
                  <a:srgbClr val="37352F"/>
                </a:solidFill>
                <a:latin typeface="ui-sans-serif"/>
              </a:rPr>
              <a:t>이는 이미지 데이터의 </a:t>
            </a:r>
            <a:r>
              <a:rPr lang="ko-KR" altLang="en-US" err="1">
                <a:solidFill>
                  <a:srgbClr val="37352F"/>
                </a:solidFill>
                <a:latin typeface="ui-sans-serif"/>
              </a:rPr>
              <a:t>연산량이</a:t>
            </a:r>
            <a:r>
              <a:rPr lang="ko-KR" altLang="en-US">
                <a:solidFill>
                  <a:srgbClr val="37352F"/>
                </a:solidFill>
                <a:latin typeface="ui-sans-serif"/>
              </a:rPr>
              <a:t> 매우 커 불안정하고 학습이 어렵기 때문입니다</a:t>
            </a:r>
            <a:r>
              <a:rPr lang="en-US" altLang="ko-KR">
                <a:solidFill>
                  <a:srgbClr val="37352F"/>
                </a:solidFill>
                <a:latin typeface="ui-sans-serif"/>
              </a:rPr>
              <a:t>.</a:t>
            </a:r>
            <a:endParaRPr lang="en-US" altLang="ko-KR" b="0">
              <a:latin typeface="+mn-ea"/>
              <a:ea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26D830-7336-7BC0-AF6D-9B1FF54904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C6AA5493-C892-BB36-F276-0FA8851D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ViT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작동원리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AEC8C4-C3D0-8F46-DA01-4509BE2D7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90" t="12655"/>
          <a:stretch/>
        </p:blipFill>
        <p:spPr bwMode="auto">
          <a:xfrm>
            <a:off x="6159884" y="2200424"/>
            <a:ext cx="2119206" cy="388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C8FC435-365E-9DDE-4DE5-E54A863A0DF9}"/>
              </a:ext>
            </a:extLst>
          </p:cNvPr>
          <p:cNvGrpSpPr/>
          <p:nvPr/>
        </p:nvGrpSpPr>
        <p:grpSpPr>
          <a:xfrm>
            <a:off x="5779327" y="1829143"/>
            <a:ext cx="2880320" cy="295526"/>
            <a:chOff x="6429164" y="1833583"/>
            <a:chExt cx="2880320" cy="29552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A3053FD-4683-D0B8-2F27-C0DA9A40B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46" t="7631" r="51888" b="85727"/>
            <a:stretch/>
          </p:blipFill>
          <p:spPr bwMode="auto">
            <a:xfrm>
              <a:off x="6429164" y="1833583"/>
              <a:ext cx="2196244" cy="295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F110B7F-3DAB-05F1-8AD6-3DE3B58585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35" t="8201" r="1278" b="86944"/>
            <a:stretch/>
          </p:blipFill>
          <p:spPr bwMode="auto">
            <a:xfrm>
              <a:off x="8553400" y="1844824"/>
              <a:ext cx="756084" cy="21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0793BBD-AF8D-D032-946E-296F3279F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75" y="2755714"/>
            <a:ext cx="1829616" cy="248411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4EFBDF-2F19-D222-EFB9-83B979AAF9CE}"/>
              </a:ext>
            </a:extLst>
          </p:cNvPr>
          <p:cNvGrpSpPr/>
          <p:nvPr/>
        </p:nvGrpSpPr>
        <p:grpSpPr>
          <a:xfrm>
            <a:off x="1910181" y="1840383"/>
            <a:ext cx="1836204" cy="248767"/>
            <a:chOff x="2288704" y="1840383"/>
            <a:chExt cx="1836204" cy="248767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98715FC1-85A1-D567-C3C9-B90B4577E8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98" t="7883" r="58476" b="86525"/>
            <a:stretch/>
          </p:blipFill>
          <p:spPr bwMode="auto">
            <a:xfrm>
              <a:off x="2288704" y="1840383"/>
              <a:ext cx="1089496" cy="24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B0449E22-4856-8C64-4534-195DC37D5F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35" t="8201" r="1278" b="86944"/>
            <a:stretch/>
          </p:blipFill>
          <p:spPr bwMode="auto">
            <a:xfrm>
              <a:off x="3368824" y="1840384"/>
              <a:ext cx="756084" cy="21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591EE8A-D060-7E25-1688-72609A9D9956}"/>
              </a:ext>
            </a:extLst>
          </p:cNvPr>
          <p:cNvSpPr/>
          <p:nvPr/>
        </p:nvSpPr>
        <p:spPr>
          <a:xfrm>
            <a:off x="2036676" y="2888940"/>
            <a:ext cx="1656184" cy="468052"/>
          </a:xfrm>
          <a:prstGeom prst="roundRect">
            <a:avLst>
              <a:gd name="adj" fmla="val 3159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ko-KR" alt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  <p:cxnSp>
        <p:nvCxnSpPr>
          <p:cNvPr id="4097" name="직선 연결선 4096">
            <a:extLst>
              <a:ext uri="{FF2B5EF4-FFF2-40B4-BE49-F238E27FC236}">
                <a16:creationId xmlns:a16="http://schemas.microsoft.com/office/drawing/2014/main" id="{6ECE0CD4-341D-8124-1AD1-543E5C3EDDB6}"/>
              </a:ext>
            </a:extLst>
          </p:cNvPr>
          <p:cNvCxnSpPr/>
          <p:nvPr/>
        </p:nvCxnSpPr>
        <p:spPr>
          <a:xfrm>
            <a:off x="4919092" y="1788233"/>
            <a:ext cx="0" cy="429861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5762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3C050-1B31-1FEB-E508-AFE175D8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5E1B40-6815-AB9B-90E0-8C280D107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err="1"/>
              <a:t>LayerNorm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FC5791-3DE3-DFFB-5E9D-765E470750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>
                <a:latin typeface="+mn-ea"/>
              </a:rPr>
              <a:t>정규화는 </a:t>
            </a:r>
            <a:r>
              <a:rPr lang="en-US" altLang="ko-KR">
                <a:latin typeface="+mn-ea"/>
              </a:rPr>
              <a:t>Layer Normalization</a:t>
            </a:r>
            <a:r>
              <a:rPr lang="ko-KR" altLang="en-US">
                <a:latin typeface="+mn-ea"/>
              </a:rPr>
              <a:t>을 사용하며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패치 단위로 </a:t>
            </a:r>
            <a:r>
              <a:rPr lang="en-US" altLang="ko-KR">
                <a:latin typeface="+mn-ea"/>
              </a:rPr>
              <a:t>Norm</a:t>
            </a:r>
            <a:r>
              <a:rPr lang="ko-KR" altLang="en-US">
                <a:latin typeface="+mn-ea"/>
              </a:rPr>
              <a:t>됩니다</a:t>
            </a:r>
            <a:r>
              <a:rPr lang="en-US" altLang="ko-KR">
                <a:latin typeface="+mn-ea"/>
              </a:rPr>
              <a:t>. LN</a:t>
            </a:r>
            <a:r>
              <a:rPr lang="ko-KR" altLang="en-US">
                <a:latin typeface="+mn-ea"/>
              </a:rPr>
              <a:t>은 </a:t>
            </a:r>
            <a:r>
              <a:rPr lang="en-US" altLang="ko-KR">
                <a:latin typeface="+mn-ea"/>
              </a:rPr>
              <a:t>Input</a:t>
            </a:r>
            <a:r>
              <a:rPr lang="ko-KR" altLang="en-US">
                <a:latin typeface="+mn-ea"/>
              </a:rPr>
              <a:t>에 대해서만 처리되므로 배치 사이즈와 관계없이 계산됩니다</a:t>
            </a:r>
            <a:r>
              <a:rPr lang="en-US" altLang="ko-KR">
                <a:latin typeface="+mn-ea"/>
              </a:rPr>
              <a:t>. </a:t>
            </a:r>
            <a:r>
              <a:rPr lang="en-US" altLang="ko-KR" err="1">
                <a:latin typeface="+mn-ea"/>
              </a:rPr>
              <a:t>ViT</a:t>
            </a:r>
            <a:r>
              <a:rPr lang="ko-KR" altLang="en-US">
                <a:latin typeface="+mn-ea"/>
              </a:rPr>
              <a:t>는 토큰 단위 연산을 하기 때문에 </a:t>
            </a:r>
            <a:r>
              <a:rPr lang="en-US" altLang="ko-KR">
                <a:latin typeface="+mn-ea"/>
              </a:rPr>
              <a:t>BN</a:t>
            </a:r>
            <a:r>
              <a:rPr lang="ko-KR" altLang="en-US">
                <a:latin typeface="+mn-ea"/>
              </a:rPr>
              <a:t>처럼 미니배치 단위로 계산하는 것보다 </a:t>
            </a:r>
            <a:r>
              <a:rPr lang="en-US" altLang="ko-KR">
                <a:latin typeface="+mn-ea"/>
              </a:rPr>
              <a:t>LN</a:t>
            </a:r>
            <a:r>
              <a:rPr lang="ko-KR" altLang="en-US">
                <a:latin typeface="+mn-ea"/>
              </a:rPr>
              <a:t>이 더 적합합니다</a:t>
            </a:r>
            <a:r>
              <a:rPr lang="en-US" altLang="ko-KR">
                <a:latin typeface="+mn-ea"/>
              </a:rPr>
              <a:t>. BN</a:t>
            </a:r>
            <a:r>
              <a:rPr lang="ko-KR" altLang="en-US">
                <a:latin typeface="+mn-ea"/>
              </a:rPr>
              <a:t>을 사용할 경우 </a:t>
            </a:r>
            <a:r>
              <a:rPr lang="ko-KR" altLang="en-US" err="1">
                <a:latin typeface="+mn-ea"/>
              </a:rPr>
              <a:t>이미지끼리의</a:t>
            </a:r>
            <a:r>
              <a:rPr lang="ko-KR" altLang="en-US">
                <a:latin typeface="+mn-ea"/>
              </a:rPr>
              <a:t> 관계에 집중하지만</a:t>
            </a:r>
            <a:r>
              <a:rPr lang="en-US" altLang="ko-KR">
                <a:latin typeface="+mn-ea"/>
              </a:rPr>
              <a:t>, LN</a:t>
            </a:r>
            <a:r>
              <a:rPr lang="ko-KR" altLang="en-US">
                <a:latin typeface="+mn-ea"/>
              </a:rPr>
              <a:t>은 하나의 이미지에 집중합니다</a:t>
            </a:r>
            <a:r>
              <a:rPr lang="en-US" altLang="ko-KR">
                <a:latin typeface="+mn-ea"/>
              </a:rPr>
              <a:t>.</a:t>
            </a:r>
            <a:endParaRPr lang="en-US" altLang="ko-KR" b="0">
              <a:latin typeface="+mn-ea"/>
              <a:ea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7334B5-F265-E698-FBB0-815A7382DE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3D617645-E569-37DC-EFBA-FBC293E9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ViT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작동원리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2FFBDB-62FD-FDA0-40E4-2AB3EF8E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09" t="10232" r="27466"/>
          <a:stretch/>
        </p:blipFill>
        <p:spPr>
          <a:xfrm>
            <a:off x="6165669" y="1977774"/>
            <a:ext cx="1980220" cy="4140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07BB3B-45AF-1861-1852-BCE35910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31" r="50907" b="20550"/>
          <a:stretch/>
        </p:blipFill>
        <p:spPr>
          <a:xfrm>
            <a:off x="776537" y="2636912"/>
            <a:ext cx="3996444" cy="319282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B15626-559A-2D77-7080-4981D0B26D55}"/>
              </a:ext>
            </a:extLst>
          </p:cNvPr>
          <p:cNvCxnSpPr/>
          <p:nvPr/>
        </p:nvCxnSpPr>
        <p:spPr>
          <a:xfrm>
            <a:off x="5133020" y="1788233"/>
            <a:ext cx="0" cy="429861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2E8BCB9-3FE9-FAC0-526B-B1E20094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5" r="72339" b="90730"/>
          <a:stretch/>
        </p:blipFill>
        <p:spPr>
          <a:xfrm>
            <a:off x="1568624" y="1870291"/>
            <a:ext cx="2251789" cy="3240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FEF41F-BB56-57BB-9436-E42FD489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747" t="2245" r="21717" b="90730"/>
          <a:stretch/>
        </p:blipFill>
        <p:spPr>
          <a:xfrm>
            <a:off x="6445628" y="1870291"/>
            <a:ext cx="2160240" cy="3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82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F7A84-A77A-B860-4440-00DB4C00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1A5C565-E125-EE22-C5AF-7FBF5E2D2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Multi-Head</a:t>
            </a:r>
            <a:r>
              <a:rPr lang="ko-KR" altLang="en-US"/>
              <a:t> </a:t>
            </a:r>
            <a:r>
              <a:rPr lang="en-US" altLang="ko-KR"/>
              <a:t>Attention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30BD28-18A8-5230-CD8D-760C7EB8DB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Vanilla Transformer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의 일반적인 멀티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-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헤드 </a:t>
            </a:r>
            <a:r>
              <a:rPr lang="ko-KR" altLang="en-US" b="0" i="0" err="1">
                <a:solidFill>
                  <a:srgbClr val="37352F"/>
                </a:solidFill>
                <a:effectLst/>
                <a:latin typeface="ui-sans-serif"/>
              </a:rPr>
              <a:t>어텐션을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 사용합니다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.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벡터에 가중치를 곱하여 </a:t>
            </a:r>
            <a:r>
              <a:rPr lang="ko-KR" altLang="en-US" b="0" i="0" err="1">
                <a:solidFill>
                  <a:srgbClr val="37352F"/>
                </a:solidFill>
                <a:effectLst/>
                <a:latin typeface="ui-sans-serif"/>
              </a:rPr>
              <a:t>어텐션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구조에 들어가기 위한 형식으로 만듭니다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.(Query, Key, Value)</a:t>
            </a:r>
            <a:endParaRPr lang="en-US" altLang="ko-KR">
              <a:solidFill>
                <a:srgbClr val="37352F"/>
              </a:solidFill>
              <a:latin typeface="ui-sans-serif"/>
            </a:endParaRPr>
          </a:p>
          <a:p>
            <a:endParaRPr lang="en-US" altLang="ko-KR" b="0">
              <a:latin typeface="+mn-ea"/>
              <a:ea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B9A090-01E7-B012-6AB6-F500657F79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8D7C57C1-79FA-2EC6-8119-BFEEE237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ViT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작동원리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B27109-BD78-CB39-0B84-DF29B4BE1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5"/>
          <a:stretch/>
        </p:blipFill>
        <p:spPr bwMode="auto">
          <a:xfrm>
            <a:off x="362309" y="1732707"/>
            <a:ext cx="1955193" cy="419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6506CDE-9196-A432-D930-DAA59503D61F}"/>
              </a:ext>
            </a:extLst>
          </p:cNvPr>
          <p:cNvGrpSpPr/>
          <p:nvPr/>
        </p:nvGrpSpPr>
        <p:grpSpPr>
          <a:xfrm>
            <a:off x="2334208" y="2492896"/>
            <a:ext cx="7480446" cy="2886836"/>
            <a:chOff x="2334208" y="2492896"/>
            <a:chExt cx="7480446" cy="28868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B161BBF-B557-2DAB-C984-B58DC3DBA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12"/>
            <a:stretch/>
          </p:blipFill>
          <p:spPr>
            <a:xfrm>
              <a:off x="2334208" y="2492896"/>
              <a:ext cx="7480446" cy="288683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5239B43-8951-00E5-D6E5-B593634E07C0}"/>
                </a:ext>
              </a:extLst>
            </p:cNvPr>
            <p:cNvSpPr/>
            <p:nvPr/>
          </p:nvSpPr>
          <p:spPr>
            <a:xfrm>
              <a:off x="8877436" y="5049180"/>
              <a:ext cx="666255" cy="330552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lIns="90000" tIns="46800" rIns="90000" bIns="46800" rtlCol="0" anchor="ctr"/>
            <a:lstStyle/>
            <a:p>
              <a:pPr marL="0" indent="0" algn="ctr">
                <a:lnSpc>
                  <a:spcPct val="120000"/>
                </a:lnSpc>
                <a:buFont typeface="Wingdings"/>
                <a:buNone/>
                <a:tabLst>
                  <a:tab pos="95250" algn="l"/>
                </a:tabLst>
              </a:pPr>
              <a:endParaRPr lang="ko-KR" altLang="en-US" sz="1600" b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693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62A92-680A-DCE4-B71A-C7B63F9D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0947453-D8D2-553B-E0B7-BD539E497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err="1"/>
              <a:t>FeedForward</a:t>
            </a:r>
            <a:r>
              <a:rPr lang="en-US" altLang="ko-KR"/>
              <a:t> &amp; Final MLP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A476E6-C85A-2A9E-CCAC-C70E7B5D9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 b="0" i="0" err="1">
                <a:solidFill>
                  <a:srgbClr val="24292F"/>
                </a:solidFill>
                <a:effectLst/>
                <a:latin typeface="Noto Sans KR"/>
              </a:rPr>
              <a:t>피드</a:t>
            </a:r>
            <a:r>
              <a:rPr lang="ko-KR" altLang="en-US" b="0" i="0">
                <a:solidFill>
                  <a:srgbClr val="24292F"/>
                </a:solidFill>
                <a:effectLst/>
                <a:latin typeface="Noto Sans KR"/>
              </a:rPr>
              <a:t> 포워드 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층도 기존 </a:t>
            </a:r>
            <a:r>
              <a:rPr lang="en-US" altLang="ko-KR">
                <a:solidFill>
                  <a:srgbClr val="24292F"/>
                </a:solidFill>
                <a:latin typeface="Noto Sans KR"/>
              </a:rPr>
              <a:t>Transformer</a:t>
            </a:r>
            <a:r>
              <a:rPr lang="ko-KR" altLang="en-US">
                <a:solidFill>
                  <a:srgbClr val="24292F"/>
                </a:solidFill>
                <a:latin typeface="Noto Sans KR"/>
              </a:rPr>
              <a:t>와 동일하게 단순히 더해주는 과정을 거칩니다</a:t>
            </a:r>
            <a:r>
              <a:rPr lang="en-US" altLang="ko-KR">
                <a:solidFill>
                  <a:srgbClr val="24292F"/>
                </a:solidFill>
                <a:latin typeface="Noto Sans KR"/>
              </a:rPr>
              <a:t>.</a:t>
            </a:r>
            <a:r>
              <a:rPr lang="en-US" altLang="ko-KR">
                <a:latin typeface="+mn-ea"/>
              </a:rPr>
              <a:t> Transformer Encoder</a:t>
            </a:r>
            <a:r>
              <a:rPr lang="ko-KR" altLang="en-US">
                <a:latin typeface="+mn-ea"/>
              </a:rPr>
              <a:t>에서 계산된 벡터는 최종적으로 </a:t>
            </a:r>
            <a:r>
              <a:rPr lang="en-US" altLang="ko-KR">
                <a:latin typeface="+mn-ea"/>
              </a:rPr>
              <a:t>MLP Head</a:t>
            </a:r>
            <a:r>
              <a:rPr lang="ko-KR" altLang="en-US">
                <a:latin typeface="+mn-ea"/>
              </a:rPr>
              <a:t>를 통해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 어떤 이미지인지 분류됩니다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. 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전체 패치들의 정보를 집약하는 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0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번째 토큰을 뽑아서 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class</a:t>
            </a:r>
            <a:r>
              <a:rPr lang="ko-KR" altLang="en-US" b="0" i="0">
                <a:solidFill>
                  <a:srgbClr val="37352F"/>
                </a:solidFill>
                <a:effectLst/>
                <a:latin typeface="ui-sans-serif"/>
              </a:rPr>
              <a:t>를 예측합니다</a:t>
            </a:r>
            <a:r>
              <a:rPr lang="en-US" altLang="ko-KR" b="0" i="0">
                <a:solidFill>
                  <a:srgbClr val="37352F"/>
                </a:solidFill>
                <a:effectLst/>
                <a:latin typeface="ui-sans-serif"/>
              </a:rPr>
              <a:t>.</a:t>
            </a:r>
            <a:endParaRPr lang="en-US" altLang="ko-KR" b="0">
              <a:latin typeface="+mn-ea"/>
              <a:ea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F8A134-7174-ACBB-5630-34CAF82D69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42CE1BCB-BFDB-5BBF-E9AD-71AC6120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ViT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작동원리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1DB071-E14B-37C3-1DAB-426AC549E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5"/>
          <a:stretch/>
        </p:blipFill>
        <p:spPr bwMode="auto">
          <a:xfrm>
            <a:off x="920552" y="1873203"/>
            <a:ext cx="1955193" cy="424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3338F6D-A775-6A79-33F5-2E7B9A277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43"/>
          <a:stretch/>
        </p:blipFill>
        <p:spPr bwMode="auto">
          <a:xfrm>
            <a:off x="4220858" y="1880828"/>
            <a:ext cx="5115161" cy="424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28AF4A-BA0F-0F92-B46C-93A5E3A08DEA}"/>
              </a:ext>
            </a:extLst>
          </p:cNvPr>
          <p:cNvSpPr/>
          <p:nvPr/>
        </p:nvSpPr>
        <p:spPr>
          <a:xfrm>
            <a:off x="4592960" y="2420888"/>
            <a:ext cx="1764196" cy="1152128"/>
          </a:xfrm>
          <a:prstGeom prst="roundRect">
            <a:avLst>
              <a:gd name="adj" fmla="val 3159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marL="0" indent="0" algn="ctr">
              <a:lnSpc>
                <a:spcPct val="120000"/>
              </a:lnSpc>
              <a:buFont typeface="Wingdings"/>
              <a:buNone/>
              <a:tabLst>
                <a:tab pos="95250" algn="l"/>
              </a:tabLst>
            </a:pPr>
            <a:endParaRPr lang="ko-KR" altLang="en-US" sz="1600" b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86684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697DD-80F7-649A-0263-F324FC35E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42E04C-3E6C-D78E-E9B7-A48173261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err="1"/>
              <a:t>ViT</a:t>
            </a:r>
            <a:r>
              <a:rPr lang="en-US" altLang="ko-KR"/>
              <a:t> </a:t>
            </a:r>
            <a:r>
              <a:rPr lang="ko-KR" altLang="en-US"/>
              <a:t>장단점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ADF8D4-C80B-90AE-9389-D7CD531E0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400110"/>
          </a:xfrm>
        </p:spPr>
        <p:txBody>
          <a:bodyPr/>
          <a:lstStyle/>
          <a:p>
            <a:r>
              <a:rPr lang="en-US" altLang="ko-KR" sz="1400" err="1">
                <a:effectLst/>
              </a:rPr>
              <a:t>ViT</a:t>
            </a:r>
            <a:r>
              <a:rPr lang="ko-KR" altLang="en-US" sz="1400">
                <a:effectLst/>
              </a:rPr>
              <a:t>는 </a:t>
            </a:r>
            <a:r>
              <a:rPr lang="en-US" altLang="ko-KR" sz="1400">
                <a:effectLst/>
              </a:rPr>
              <a:t>CNN</a:t>
            </a:r>
            <a:r>
              <a:rPr lang="ko-KR" altLang="en-US" sz="1400">
                <a:effectLst/>
              </a:rPr>
              <a:t>에 대한 의존이 필요하지 않고</a:t>
            </a:r>
            <a:r>
              <a:rPr lang="en-US" altLang="ko-KR" sz="1400">
                <a:effectLst/>
              </a:rPr>
              <a:t>, </a:t>
            </a:r>
            <a:r>
              <a:rPr lang="ko-KR" altLang="en-US" sz="1400">
                <a:effectLst/>
              </a:rPr>
              <a:t>이미지 매치들에 </a:t>
            </a:r>
            <a:r>
              <a:rPr lang="en-US" altLang="ko-KR" sz="1400" err="1">
                <a:effectLst/>
              </a:rPr>
              <a:t>Classificaion</a:t>
            </a:r>
            <a:r>
              <a:rPr lang="ko-KR" altLang="en-US" sz="1400">
                <a:effectLst/>
              </a:rPr>
              <a:t>에 잘 작동함을 보여주었습니다</a:t>
            </a:r>
            <a:r>
              <a:rPr lang="en-US" altLang="ko-KR" sz="1400">
                <a:effectLst/>
              </a:rPr>
              <a:t>.</a:t>
            </a:r>
            <a:endParaRPr lang="ko-KR" altLang="en-US" sz="1400">
              <a:effectLst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E6EA3B-D391-0986-0DF9-A3EE5B0E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29474342-ACA1-0289-1724-F85B95F1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Vision Transformer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719F8-E7B7-5044-0021-A05FD41918FA}"/>
              </a:ext>
            </a:extLst>
          </p:cNvPr>
          <p:cNvSpPr txBox="1"/>
          <p:nvPr/>
        </p:nvSpPr>
        <p:spPr>
          <a:xfrm>
            <a:off x="578978" y="2171303"/>
            <a:ext cx="91809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latinLnBrk="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b="0">
                <a:latin typeface="+mn-lt"/>
                <a:ea typeface="+mn-ea"/>
              </a:rPr>
              <a:t>이미지 </a:t>
            </a:r>
            <a:r>
              <a:rPr lang="ko-KR" altLang="en-US" b="0" err="1">
                <a:latin typeface="+mn-lt"/>
                <a:ea typeface="+mn-ea"/>
              </a:rPr>
              <a:t>테스크를</a:t>
            </a:r>
            <a:r>
              <a:rPr lang="ko-KR" altLang="en-US" b="0">
                <a:latin typeface="+mn-lt"/>
                <a:ea typeface="+mn-ea"/>
              </a:rPr>
              <a:t> </a:t>
            </a:r>
            <a:r>
              <a:rPr lang="en-US" altLang="ko-KR" b="0">
                <a:latin typeface="+mn-lt"/>
                <a:ea typeface="+mn-ea"/>
              </a:rPr>
              <a:t>Transformer</a:t>
            </a:r>
            <a:r>
              <a:rPr lang="ko-KR" altLang="en-US" b="0">
                <a:latin typeface="+mn-lt"/>
                <a:ea typeface="+mn-ea"/>
              </a:rPr>
              <a:t>구조 </a:t>
            </a:r>
            <a:r>
              <a:rPr lang="en-US" altLang="ko-KR" b="0">
                <a:latin typeface="+mn-lt"/>
                <a:ea typeface="+mn-ea"/>
              </a:rPr>
              <a:t>(NLP Task) </a:t>
            </a:r>
            <a:r>
              <a:rPr lang="ko-KR" altLang="en-US" b="0">
                <a:latin typeface="+mn-lt"/>
                <a:ea typeface="+mn-ea"/>
              </a:rPr>
              <a:t>모델에서 구현하였음</a:t>
            </a:r>
          </a:p>
          <a:p>
            <a:pPr marL="285750" indent="-285750" eaLnBrk="0" latinLnBrk="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b="0">
                <a:latin typeface="+mn-lt"/>
                <a:ea typeface="+mn-ea"/>
              </a:rPr>
              <a:t>Vision Task</a:t>
            </a:r>
            <a:r>
              <a:rPr lang="ko-KR" altLang="en-US" b="0">
                <a:latin typeface="+mn-lt"/>
                <a:ea typeface="+mn-ea"/>
              </a:rPr>
              <a:t>에서 </a:t>
            </a:r>
            <a:r>
              <a:rPr lang="en-US" altLang="ko-KR" b="0">
                <a:latin typeface="+mn-lt"/>
                <a:ea typeface="+mn-ea"/>
              </a:rPr>
              <a:t>CNN</a:t>
            </a:r>
            <a:r>
              <a:rPr lang="ko-KR" altLang="en-US" b="0">
                <a:latin typeface="+mn-lt"/>
                <a:ea typeface="+mn-ea"/>
              </a:rPr>
              <a:t>을 사용하지 않고 </a:t>
            </a:r>
            <a:r>
              <a:rPr lang="en-US" altLang="ko-KR" b="0" err="1">
                <a:latin typeface="+mn-lt"/>
                <a:ea typeface="+mn-ea"/>
              </a:rPr>
              <a:t>Trasnformer</a:t>
            </a:r>
            <a:r>
              <a:rPr lang="ko-KR" altLang="en-US" b="0">
                <a:latin typeface="+mn-lt"/>
                <a:ea typeface="+mn-ea"/>
              </a:rPr>
              <a:t>의 멀티 헤드 </a:t>
            </a:r>
            <a:r>
              <a:rPr lang="ko-KR" altLang="en-US" b="0" err="1">
                <a:latin typeface="+mn-lt"/>
                <a:ea typeface="+mn-ea"/>
              </a:rPr>
              <a:t>어텐션</a:t>
            </a:r>
            <a:r>
              <a:rPr lang="en-US" altLang="ko-KR" b="0">
                <a:latin typeface="+mn-lt"/>
                <a:ea typeface="+mn-ea"/>
              </a:rPr>
              <a:t>(self-attention)</a:t>
            </a:r>
            <a:r>
              <a:rPr lang="ko-KR" altLang="en-US" b="0">
                <a:latin typeface="+mn-lt"/>
                <a:ea typeface="+mn-ea"/>
              </a:rPr>
              <a:t>구조를 사용하여 충분한 퍼포먼스를 구현하였음</a:t>
            </a:r>
          </a:p>
          <a:p>
            <a:pPr marL="285750" indent="-285750" eaLnBrk="0" latinLnBrk="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b="0">
                <a:latin typeface="+mn-lt"/>
                <a:ea typeface="+mn-ea"/>
              </a:rPr>
              <a:t>Vision Transformer(</a:t>
            </a:r>
            <a:r>
              <a:rPr lang="en-US" altLang="ko-KR" b="0" err="1">
                <a:latin typeface="+mn-lt"/>
                <a:ea typeface="+mn-ea"/>
              </a:rPr>
              <a:t>ViT</a:t>
            </a:r>
            <a:r>
              <a:rPr lang="en-US" altLang="ko-KR" b="0">
                <a:latin typeface="+mn-lt"/>
                <a:ea typeface="+mn-ea"/>
              </a:rPr>
              <a:t>)</a:t>
            </a:r>
            <a:r>
              <a:rPr lang="ko-KR" altLang="en-US" b="0">
                <a:latin typeface="+mn-lt"/>
                <a:ea typeface="+mn-ea"/>
              </a:rPr>
              <a:t>은 여타의 </a:t>
            </a:r>
            <a:r>
              <a:rPr lang="en-US" altLang="ko-KR" b="0">
                <a:latin typeface="+mn-lt"/>
                <a:ea typeface="+mn-ea"/>
              </a:rPr>
              <a:t>SOTA CNN </a:t>
            </a:r>
            <a:r>
              <a:rPr lang="ko-KR" altLang="en-US" b="0">
                <a:latin typeface="+mn-lt"/>
                <a:ea typeface="+mn-ea"/>
              </a:rPr>
              <a:t>기반의 모델과 비교했을 때 훌륭한 성능을 얻음</a:t>
            </a:r>
            <a:r>
              <a:rPr lang="en-US" altLang="ko-KR" b="0">
                <a:latin typeface="+mn-lt"/>
                <a:ea typeface="+mn-ea"/>
              </a:rPr>
              <a:t>.</a:t>
            </a:r>
            <a:endParaRPr lang="ko-KR" altLang="en-US" b="0">
              <a:latin typeface="+mn-lt"/>
              <a:ea typeface="+mn-ea"/>
            </a:endParaRPr>
          </a:p>
          <a:p>
            <a:pPr marL="285750" indent="-285750" eaLnBrk="0" latinLnBrk="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b="0">
                <a:latin typeface="+mn-lt"/>
                <a:ea typeface="+mn-ea"/>
              </a:rPr>
              <a:t>동시에 학습 과정에서의 계산 자원은 훨씬 적게 소모함</a:t>
            </a:r>
            <a:r>
              <a:rPr lang="en-US" altLang="ko-KR" b="0">
                <a:latin typeface="+mn-lt"/>
                <a:ea typeface="+mn-ea"/>
              </a:rPr>
              <a:t>.</a:t>
            </a:r>
            <a:endParaRPr lang="ko-KR" altLang="en-US" b="0">
              <a:latin typeface="+mn-lt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8F654-12D2-09C2-E815-E0038619B45A}"/>
              </a:ext>
            </a:extLst>
          </p:cNvPr>
          <p:cNvSpPr txBox="1"/>
          <p:nvPr/>
        </p:nvSpPr>
        <p:spPr>
          <a:xfrm>
            <a:off x="568264" y="4318241"/>
            <a:ext cx="91895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latinLnBrk="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b="0">
                <a:latin typeface="+mn-lt"/>
                <a:ea typeface="+mn-ea"/>
              </a:rPr>
              <a:t>중간 사이즈의 데이터 셋을 학습시킬 경우</a:t>
            </a:r>
            <a:r>
              <a:rPr lang="en-US" altLang="ko-KR" b="0">
                <a:latin typeface="+mn-lt"/>
                <a:ea typeface="+mn-ea"/>
              </a:rPr>
              <a:t>, </a:t>
            </a:r>
            <a:r>
              <a:rPr lang="ko-KR" altLang="en-US" b="0">
                <a:latin typeface="+mn-lt"/>
                <a:ea typeface="+mn-ea"/>
              </a:rPr>
              <a:t>별도의 강력한 정규화 없이 기존 </a:t>
            </a:r>
            <a:r>
              <a:rPr lang="en-US" altLang="ko-KR" b="0" err="1">
                <a:latin typeface="+mn-lt"/>
                <a:ea typeface="+mn-ea"/>
              </a:rPr>
              <a:t>ResNets</a:t>
            </a:r>
            <a:r>
              <a:rPr lang="en-US" altLang="ko-KR" b="0">
                <a:latin typeface="+mn-lt"/>
                <a:ea typeface="+mn-ea"/>
              </a:rPr>
              <a:t> </a:t>
            </a:r>
            <a:r>
              <a:rPr lang="ko-KR" altLang="en-US" b="0">
                <a:latin typeface="+mn-lt"/>
                <a:ea typeface="+mn-ea"/>
              </a:rPr>
              <a:t>대비 훌륭한 성능을 보이진 못했음</a:t>
            </a:r>
          </a:p>
          <a:p>
            <a:pPr marL="285750" indent="-285750" eaLnBrk="0" latinLnBrk="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b="0">
                <a:latin typeface="+mn-lt"/>
                <a:ea typeface="+mn-ea"/>
              </a:rPr>
              <a:t>CNN</a:t>
            </a:r>
            <a:r>
              <a:rPr lang="ko-KR" altLang="en-US" b="0">
                <a:latin typeface="+mn-lt"/>
                <a:ea typeface="+mn-ea"/>
              </a:rPr>
              <a:t>에 비해 </a:t>
            </a:r>
            <a:r>
              <a:rPr lang="en-US" altLang="ko-KR" b="0">
                <a:latin typeface="+mn-lt"/>
                <a:ea typeface="+mn-ea"/>
              </a:rPr>
              <a:t>Inductive Bias</a:t>
            </a:r>
            <a:r>
              <a:rPr lang="ko-KR" altLang="en-US" b="0">
                <a:latin typeface="+mn-lt"/>
                <a:ea typeface="+mn-ea"/>
              </a:rPr>
              <a:t>가 부족하여</a:t>
            </a:r>
            <a:r>
              <a:rPr lang="en-US" altLang="ko-KR" b="0">
                <a:latin typeface="+mn-lt"/>
                <a:ea typeface="+mn-ea"/>
              </a:rPr>
              <a:t>, </a:t>
            </a:r>
            <a:r>
              <a:rPr lang="ko-KR" altLang="en-US" b="0">
                <a:latin typeface="+mn-lt"/>
                <a:ea typeface="+mn-ea"/>
              </a:rPr>
              <a:t>많은 양의 데이터가 없이 일반화가 제대로 이뤄지지 않았을 것으로 추정</a:t>
            </a:r>
          </a:p>
          <a:p>
            <a:pPr marL="285750" indent="-285750" eaLnBrk="0" latinLnBrk="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b="0">
                <a:latin typeface="+mn-lt"/>
                <a:ea typeface="+mn-ea"/>
              </a:rPr>
              <a:t>하지만 큰 사이즈의 </a:t>
            </a:r>
            <a:r>
              <a:rPr lang="en-US" altLang="ko-KR" b="0">
                <a:latin typeface="+mn-lt"/>
                <a:ea typeface="+mn-ea"/>
              </a:rPr>
              <a:t>Dataset</a:t>
            </a:r>
            <a:r>
              <a:rPr lang="ko-KR" altLang="en-US" b="0">
                <a:latin typeface="+mn-lt"/>
                <a:ea typeface="+mn-ea"/>
              </a:rPr>
              <a:t>을 학습 시킬 경우</a:t>
            </a:r>
            <a:r>
              <a:rPr lang="en-US" altLang="ko-KR" b="0">
                <a:latin typeface="+mn-lt"/>
                <a:ea typeface="+mn-ea"/>
              </a:rPr>
              <a:t>, </a:t>
            </a:r>
            <a:r>
              <a:rPr lang="ko-KR" altLang="en-US" b="0">
                <a:latin typeface="+mn-lt"/>
                <a:ea typeface="+mn-ea"/>
              </a:rPr>
              <a:t>위 한계를 극복 가능함</a:t>
            </a:r>
          </a:p>
          <a:p>
            <a:pPr marL="285750" indent="-285750" eaLnBrk="0" latinLnBrk="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b="0">
                <a:latin typeface="+mn-lt"/>
                <a:ea typeface="+mn-ea"/>
              </a:rPr>
              <a:t>즉</a:t>
            </a:r>
            <a:r>
              <a:rPr lang="en-US" altLang="ko-KR" b="0">
                <a:latin typeface="+mn-lt"/>
                <a:ea typeface="+mn-ea"/>
              </a:rPr>
              <a:t>, </a:t>
            </a:r>
            <a:r>
              <a:rPr lang="ko-KR" altLang="en-US" b="0">
                <a:latin typeface="+mn-lt"/>
                <a:ea typeface="+mn-ea"/>
              </a:rPr>
              <a:t>충분한 데이터 셋으로 </a:t>
            </a:r>
            <a:r>
              <a:rPr lang="en-US" altLang="ko-KR" b="0">
                <a:latin typeface="+mn-lt"/>
                <a:ea typeface="+mn-ea"/>
              </a:rPr>
              <a:t>Pretrain </a:t>
            </a:r>
            <a:r>
              <a:rPr lang="ko-KR" altLang="en-US" b="0">
                <a:latin typeface="+mn-lt"/>
                <a:ea typeface="+mn-ea"/>
              </a:rPr>
              <a:t>후 타겟 도메인에 </a:t>
            </a:r>
            <a:r>
              <a:rPr lang="en-US" altLang="ko-KR" b="0" err="1">
                <a:latin typeface="+mn-lt"/>
                <a:ea typeface="+mn-ea"/>
              </a:rPr>
              <a:t>FIne-Tuning</a:t>
            </a:r>
            <a:r>
              <a:rPr lang="ko-KR" altLang="en-US" b="0">
                <a:latin typeface="+mn-lt"/>
                <a:ea typeface="+mn-ea"/>
              </a:rPr>
              <a:t>을 해야 성능을 제대로 발휘한다</a:t>
            </a:r>
            <a:r>
              <a:rPr lang="en-US" altLang="ko-KR" b="0">
                <a:latin typeface="+mn-lt"/>
                <a:ea typeface="+mn-ea"/>
              </a:rPr>
              <a:t>.</a:t>
            </a:r>
            <a:endParaRPr lang="ko-KR" altLang="en-US" b="0">
              <a:latin typeface="+mn-lt"/>
              <a:ea typeface="+mn-ea"/>
            </a:endParaRPr>
          </a:p>
          <a:p>
            <a:pPr marL="285750" indent="-285750" eaLnBrk="0" latinLnBrk="0" hangingPunct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b="0">
                <a:latin typeface="+mn-lt"/>
                <a:ea typeface="+mn-ea"/>
              </a:rPr>
              <a:t>실제 논문에서도 </a:t>
            </a:r>
            <a:r>
              <a:rPr lang="en-US" altLang="ko-KR" b="0">
                <a:latin typeface="+mn-lt"/>
                <a:ea typeface="+mn-ea"/>
              </a:rPr>
              <a:t>JFT-300M </a:t>
            </a:r>
            <a:r>
              <a:rPr lang="ko-KR" altLang="en-US" b="0">
                <a:latin typeface="+mn-lt"/>
                <a:ea typeface="+mn-ea"/>
              </a:rPr>
              <a:t>데이터셋 </a:t>
            </a:r>
            <a:r>
              <a:rPr lang="en-US" altLang="ko-KR" b="0">
                <a:latin typeface="+mn-lt"/>
                <a:ea typeface="+mn-ea"/>
              </a:rPr>
              <a:t>(</a:t>
            </a:r>
            <a:r>
              <a:rPr lang="ko-KR" altLang="en-US" b="0">
                <a:latin typeface="+mn-lt"/>
                <a:ea typeface="+mn-ea"/>
              </a:rPr>
              <a:t>약 </a:t>
            </a:r>
            <a:r>
              <a:rPr lang="en-US" altLang="ko-KR" b="0">
                <a:latin typeface="+mn-lt"/>
                <a:ea typeface="+mn-ea"/>
              </a:rPr>
              <a:t>3</a:t>
            </a:r>
            <a:r>
              <a:rPr lang="ko-KR" altLang="en-US" b="0">
                <a:latin typeface="+mn-lt"/>
                <a:ea typeface="+mn-ea"/>
              </a:rPr>
              <a:t>억</a:t>
            </a:r>
            <a:r>
              <a:rPr lang="en-US" altLang="ko-KR" b="0">
                <a:latin typeface="+mn-lt"/>
                <a:ea typeface="+mn-ea"/>
              </a:rPr>
              <a:t>)</a:t>
            </a:r>
            <a:r>
              <a:rPr lang="ko-KR" altLang="en-US" b="0">
                <a:latin typeface="+mn-lt"/>
                <a:ea typeface="+mn-ea"/>
              </a:rPr>
              <a:t>에 의해 </a:t>
            </a:r>
            <a:r>
              <a:rPr lang="en-US" altLang="ko-KR" b="0">
                <a:latin typeface="+mn-lt"/>
                <a:ea typeface="+mn-ea"/>
              </a:rPr>
              <a:t>Pretrained</a:t>
            </a:r>
            <a:r>
              <a:rPr lang="ko-KR" altLang="en-US" b="0">
                <a:latin typeface="+mn-lt"/>
                <a:ea typeface="+mn-ea"/>
              </a:rPr>
              <a:t>된 </a:t>
            </a:r>
            <a:r>
              <a:rPr lang="en-US" altLang="ko-KR" b="0">
                <a:latin typeface="+mn-lt"/>
                <a:ea typeface="+mn-ea"/>
              </a:rPr>
              <a:t>Weight</a:t>
            </a:r>
            <a:r>
              <a:rPr lang="ko-KR" altLang="en-US" b="0">
                <a:latin typeface="+mn-lt"/>
                <a:ea typeface="+mn-ea"/>
              </a:rPr>
              <a:t>를 사용한다</a:t>
            </a:r>
            <a:r>
              <a:rPr lang="en-US" altLang="ko-KR" b="0">
                <a:latin typeface="+mn-lt"/>
                <a:ea typeface="+mn-ea"/>
              </a:rPr>
              <a:t>.</a:t>
            </a:r>
            <a:endParaRPr lang="ko-KR" altLang="en-US" b="0">
              <a:latin typeface="+mn-lt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7D29A-B1D4-E342-E04B-BC8E63E02005}"/>
              </a:ext>
            </a:extLst>
          </p:cNvPr>
          <p:cNvSpPr txBox="1"/>
          <p:nvPr/>
        </p:nvSpPr>
        <p:spPr>
          <a:xfrm>
            <a:off x="542590" y="1720118"/>
            <a:ext cx="1487650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의의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07026-67AB-508B-8D79-A8205872C8FF}"/>
              </a:ext>
            </a:extLst>
          </p:cNvPr>
          <p:cNvSpPr txBox="1"/>
          <p:nvPr/>
        </p:nvSpPr>
        <p:spPr>
          <a:xfrm>
            <a:off x="542590" y="3952366"/>
            <a:ext cx="1487650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한계</a:t>
            </a:r>
          </a:p>
        </p:txBody>
      </p:sp>
    </p:spTree>
    <p:extLst>
      <p:ext uri="{BB962C8B-B14F-4D97-AF65-F5344CB8AC3E}">
        <p14:creationId xmlns:p14="http://schemas.microsoft.com/office/powerpoint/2010/main" val="7305086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9C8F9F-AA52-6E73-F8E6-D1CEFC489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BEiT</a:t>
            </a:r>
            <a:r>
              <a:rPr lang="en-US"/>
              <a:t> (BERT Pre-training for Image Transformer, 2021)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28F2EA-7251-789F-26C9-55E54CFF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ViT</a:t>
            </a:r>
            <a:r>
              <a:rPr lang="en-US"/>
              <a:t> </a:t>
            </a:r>
            <a:r>
              <a:rPr lang="ko-KR" altLang="en-US"/>
              <a:t>모델의 발전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A569C9-A0F5-C176-1549-770B2998D3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142E73-3364-05AD-D275-884405E8A3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Microsoft Research</a:t>
            </a:r>
            <a:r>
              <a:rPr lang="ko-KR" altLang="en-US"/>
              <a:t>에서</a:t>
            </a:r>
            <a:r>
              <a:rPr lang="en-US"/>
              <a:t> </a:t>
            </a:r>
            <a:r>
              <a:rPr lang="ko-KR" altLang="en-US"/>
              <a:t>공개한 모델로 </a:t>
            </a:r>
            <a:r>
              <a:rPr lang="en-US" altLang="ko-KR"/>
              <a:t>BERT</a:t>
            </a:r>
            <a:r>
              <a:rPr lang="ko-KR" altLang="en-US"/>
              <a:t>의 </a:t>
            </a:r>
            <a:r>
              <a:rPr lang="en-US"/>
              <a:t>Masked Language Modeling(MLM) </a:t>
            </a:r>
            <a:r>
              <a:rPr lang="ko-KR" altLang="en-US"/>
              <a:t>기법을 </a:t>
            </a:r>
            <a:r>
              <a:rPr lang="en-US" err="1"/>
              <a:t>ViT</a:t>
            </a:r>
            <a:r>
              <a:rPr lang="ko-KR" altLang="en-US"/>
              <a:t>에 도입함</a:t>
            </a:r>
            <a:r>
              <a:rPr lang="en-US" altLang="ko-KR"/>
              <a:t>. </a:t>
            </a:r>
            <a:r>
              <a:rPr lang="ko-KR" altLang="en-US"/>
              <a:t>이미지를 패치 단위로 일부 </a:t>
            </a:r>
            <a:r>
              <a:rPr lang="ko-KR" altLang="en-US" err="1"/>
              <a:t>마스킹</a:t>
            </a:r>
            <a:r>
              <a:rPr lang="en-US" altLang="ko-KR"/>
              <a:t>(masking) </a:t>
            </a:r>
            <a:r>
              <a:rPr lang="ko-KR" altLang="en-US"/>
              <a:t>후 이를 예측하도록 학습</a:t>
            </a:r>
            <a:r>
              <a:rPr lang="en-US" altLang="ko-KR"/>
              <a:t>.</a:t>
            </a:r>
            <a:endParaRPr 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BEBCBF-9222-5916-A32A-2C0F67DE5405}"/>
              </a:ext>
            </a:extLst>
          </p:cNvPr>
          <p:cNvGrpSpPr/>
          <p:nvPr/>
        </p:nvGrpSpPr>
        <p:grpSpPr>
          <a:xfrm>
            <a:off x="1367812" y="1824038"/>
            <a:ext cx="7107034" cy="4032531"/>
            <a:chOff x="1399483" y="1824038"/>
            <a:chExt cx="7107034" cy="403253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467B33C-C442-DFE0-275C-6BEDE8553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9483" y="1824038"/>
              <a:ext cx="7107034" cy="3801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EA9657-72BB-E4D3-6DA1-9F905AC83FA6}"/>
                </a:ext>
              </a:extLst>
            </p:cNvPr>
            <p:cNvSpPr txBox="1"/>
            <p:nvPr/>
          </p:nvSpPr>
          <p:spPr>
            <a:xfrm>
              <a:off x="1399483" y="5625737"/>
              <a:ext cx="71070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0">
                  <a:latin typeface="+mn-ea"/>
                  <a:ea typeface="+mn-ea"/>
                </a:rPr>
                <a:t>출처</a:t>
              </a:r>
              <a:r>
                <a:rPr lang="en-US" altLang="ko-KR" sz="900" b="0">
                  <a:latin typeface="+mn-ea"/>
                  <a:ea typeface="+mn-ea"/>
                </a:rPr>
                <a:t>: Bao, H., Dong, L., Piao, S., &amp; Wei, F. (2021). Beit: Bert pre-training of image transformers. </a:t>
              </a:r>
              <a:r>
                <a:rPr lang="en-US" altLang="ko-KR" sz="900" b="0" err="1">
                  <a:latin typeface="+mn-ea"/>
                  <a:ea typeface="+mn-ea"/>
                </a:rPr>
                <a:t>arXiv</a:t>
              </a:r>
              <a:r>
                <a:rPr lang="en-US" altLang="ko-KR" sz="900" b="0">
                  <a:latin typeface="+mn-ea"/>
                  <a:ea typeface="+mn-ea"/>
                </a:rPr>
                <a:t> preprint arXiv:2106.08254.</a:t>
              </a:r>
              <a:endParaRPr lang="en-US" sz="900" b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398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FAC4-83B6-ADDE-F6EF-C65C6DE0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FB42339-9CE3-015E-70A2-44B6E157BA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CLIP</a:t>
            </a:r>
            <a:r>
              <a:rPr lang="en-US"/>
              <a:t> (Contrastive Language-Image Pretraining, 2021)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FB05ED-6D77-0855-8DD3-C58C11DF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ViT</a:t>
            </a:r>
            <a:r>
              <a:rPr lang="en-US"/>
              <a:t> </a:t>
            </a:r>
            <a:r>
              <a:rPr lang="ko-KR" altLang="en-US"/>
              <a:t>모델의 발전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6E89F-70FB-75D9-F79C-0ABD535685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05C5A2-7680-2810-5239-99C8703CA1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OpenAI</a:t>
            </a:r>
            <a:r>
              <a:rPr lang="ko-KR" altLang="en-US"/>
              <a:t>에서</a:t>
            </a:r>
            <a:r>
              <a:rPr lang="en-US"/>
              <a:t> </a:t>
            </a:r>
            <a:r>
              <a:rPr lang="ko-KR" altLang="en-US"/>
              <a:t>공개한 모델로 이미지와 텍스트를 동시에 학습하는 </a:t>
            </a:r>
            <a:r>
              <a:rPr lang="ko-KR" altLang="en-US" err="1"/>
              <a:t>멀티모달</a:t>
            </a:r>
            <a:r>
              <a:rPr lang="ko-KR" altLang="en-US"/>
              <a:t> </a:t>
            </a:r>
            <a:r>
              <a:rPr lang="en-US" altLang="ko-KR"/>
              <a:t>AI </a:t>
            </a:r>
            <a:r>
              <a:rPr lang="ko-KR" altLang="en-US"/>
              <a:t>모델</a:t>
            </a:r>
            <a:r>
              <a:rPr lang="en-US" altLang="ko-KR"/>
              <a:t>. CLIP</a:t>
            </a:r>
            <a:r>
              <a:rPr lang="ko-KR" altLang="en-US"/>
              <a:t>은 </a:t>
            </a:r>
            <a:r>
              <a:rPr lang="en-US" altLang="ko-KR"/>
              <a:t>"Contrastive Learning" </a:t>
            </a:r>
            <a:r>
              <a:rPr lang="ko-KR" altLang="en-US"/>
              <a:t>방식으로 텍스트와 이미지를 함께 학습</a:t>
            </a:r>
            <a:r>
              <a:rPr lang="en-US" altLang="ko-KR"/>
              <a:t>. Contrastive learning</a:t>
            </a:r>
            <a:r>
              <a:rPr lang="ko-KR" altLang="en-US"/>
              <a:t>은 이미지와 텍스트 쌍을 </a:t>
            </a:r>
            <a:r>
              <a:rPr lang="ko-KR" altLang="en-US" err="1"/>
              <a:t>입력받아</a:t>
            </a:r>
            <a:r>
              <a:rPr lang="en-US" altLang="ko-KR"/>
              <a:t>, </a:t>
            </a:r>
            <a:r>
              <a:rPr lang="ko-KR" altLang="en-US"/>
              <a:t>서로 연관된 데이터는 가깝게</a:t>
            </a:r>
            <a:r>
              <a:rPr lang="en-US" altLang="ko-KR"/>
              <a:t>, </a:t>
            </a:r>
            <a:r>
              <a:rPr lang="ko-KR" altLang="en-US"/>
              <a:t>연관이 없는 데이터는 멀리 떨어지도록 학습하는 방법임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12ECE-29F5-AD40-11F5-59656BDD51DA}"/>
              </a:ext>
            </a:extLst>
          </p:cNvPr>
          <p:cNvSpPr txBox="1"/>
          <p:nvPr/>
        </p:nvSpPr>
        <p:spPr>
          <a:xfrm>
            <a:off x="1120037" y="5625737"/>
            <a:ext cx="76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0">
                <a:latin typeface="+mn-ea"/>
                <a:ea typeface="+mn-ea"/>
              </a:rPr>
              <a:t>출처</a:t>
            </a:r>
            <a:r>
              <a:rPr lang="en-US" altLang="ko-KR" sz="900" b="0">
                <a:latin typeface="+mn-ea"/>
                <a:ea typeface="+mn-ea"/>
              </a:rPr>
              <a:t>:</a:t>
            </a:r>
            <a:r>
              <a:rPr lang="ko-KR" altLang="en-US" sz="900" b="0">
                <a:latin typeface="+mn-ea"/>
                <a:ea typeface="+mn-ea"/>
              </a:rPr>
              <a:t> </a:t>
            </a:r>
            <a:r>
              <a:rPr lang="en-US" altLang="ko-KR" sz="900" b="0">
                <a:latin typeface="+mn-ea"/>
                <a:ea typeface="+mn-ea"/>
              </a:rPr>
              <a:t>Radford, A., Kim, J. W., </a:t>
            </a:r>
            <a:r>
              <a:rPr lang="en-US" altLang="ko-KR" sz="900" b="0" err="1">
                <a:latin typeface="+mn-ea"/>
                <a:ea typeface="+mn-ea"/>
              </a:rPr>
              <a:t>Hallacy</a:t>
            </a:r>
            <a:r>
              <a:rPr lang="en-US" altLang="ko-KR" sz="900" b="0">
                <a:latin typeface="+mn-ea"/>
                <a:ea typeface="+mn-ea"/>
              </a:rPr>
              <a:t>, C., Ramesh, A., Goh, G., Agarwal, S., ... &amp; </a:t>
            </a:r>
            <a:r>
              <a:rPr lang="en-US" altLang="ko-KR" sz="900" b="0" err="1">
                <a:latin typeface="+mn-ea"/>
                <a:ea typeface="+mn-ea"/>
              </a:rPr>
              <a:t>Sutskever</a:t>
            </a:r>
            <a:r>
              <a:rPr lang="en-US" altLang="ko-KR" sz="900" b="0">
                <a:latin typeface="+mn-ea"/>
                <a:ea typeface="+mn-ea"/>
              </a:rPr>
              <a:t>, I. (2021, July). Learning transferable visual models from natural language supervision. In International conference on machine learning (pp. 8748-8763). PMLR.</a:t>
            </a:r>
            <a:endParaRPr lang="en-US" sz="900" b="0">
              <a:latin typeface="+mn-ea"/>
              <a:ea typeface="+mn-ea"/>
            </a:endParaRPr>
          </a:p>
        </p:txBody>
      </p:sp>
      <p:pic>
        <p:nvPicPr>
          <p:cNvPr id="2050" name="Picture 2" descr="CLIP Explained | Papers With Code">
            <a:extLst>
              <a:ext uri="{FF2B5EF4-FFF2-40B4-BE49-F238E27FC236}">
                <a16:creationId xmlns:a16="http://schemas.microsoft.com/office/drawing/2014/main" id="{D89913A9-E5D6-9AB6-290A-581CA5EF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37" y="1986487"/>
            <a:ext cx="7602583" cy="363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7704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F063E-47A6-15C3-6F51-84F85E9E4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084810-CFC2-E7EE-F147-20E07D0B4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EAGLE (Efficiently Aggregated Generative Language Encoder, 2023)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BF6E52-E066-4C21-E24F-D0A9ABA1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ViT</a:t>
            </a:r>
            <a:r>
              <a:rPr lang="en-US"/>
              <a:t> </a:t>
            </a:r>
            <a:r>
              <a:rPr lang="ko-KR" altLang="en-US"/>
              <a:t>모델의 발전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0065F4-5243-A78D-91DD-8D61ADC54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E76294-4487-48D8-A5BB-BF39BDB448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NVIDIA</a:t>
            </a:r>
            <a:r>
              <a:rPr lang="ko-KR" altLang="en-US"/>
              <a:t>에서</a:t>
            </a:r>
            <a:r>
              <a:rPr lang="en-US"/>
              <a:t> </a:t>
            </a:r>
            <a:r>
              <a:rPr lang="ko-KR" altLang="en-US"/>
              <a:t>공개한 모델로 다양한 비전 인코더를 결합하고 서로 다른 입력 해상도를 활용하여 </a:t>
            </a:r>
            <a:r>
              <a:rPr lang="ko-KR" altLang="en-US" err="1"/>
              <a:t>멀티모달</a:t>
            </a:r>
            <a:r>
              <a:rPr lang="ko-KR" altLang="en-US"/>
              <a:t> </a:t>
            </a:r>
            <a:r>
              <a:rPr lang="en-US" altLang="ko-KR"/>
              <a:t>LLM</a:t>
            </a:r>
            <a:r>
              <a:rPr lang="ko-KR" altLang="en-US"/>
              <a:t>의 인식 능력을 강화하는 데 초점을 둠</a:t>
            </a:r>
            <a:r>
              <a:rPr lang="en-US" altLang="ko-KR"/>
              <a:t>. Eagle</a:t>
            </a:r>
            <a:r>
              <a:rPr lang="ko-KR" altLang="en-US"/>
              <a:t>은 여러 개의 전문가</a:t>
            </a:r>
            <a:r>
              <a:rPr lang="en-US" altLang="ko-KR"/>
              <a:t>(Experts) </a:t>
            </a:r>
            <a:r>
              <a:rPr lang="ko-KR" altLang="en-US"/>
              <a:t>모델을 활용하여 고해상도 이미지를 다층적으로 분석함</a:t>
            </a:r>
            <a:r>
              <a:rPr lang="en-US" altLang="ko-KR"/>
              <a:t>. </a:t>
            </a:r>
            <a:r>
              <a:rPr lang="ko-KR" altLang="en-US"/>
              <a:t>이후 각 </a:t>
            </a:r>
            <a:r>
              <a:rPr lang="en-US" altLang="ko-KR"/>
              <a:t>Expert</a:t>
            </a:r>
            <a:r>
              <a:rPr lang="ko-KR" altLang="en-US"/>
              <a:t>에서 추출한 정보를 효과적으로 융합하는 과정을 거침</a:t>
            </a:r>
            <a:r>
              <a:rPr lang="en-US" altLang="ko-KR"/>
              <a:t>.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2C3A6-7ADA-0CCD-EF93-D85C543D95E8}"/>
              </a:ext>
            </a:extLst>
          </p:cNvPr>
          <p:cNvSpPr txBox="1"/>
          <p:nvPr/>
        </p:nvSpPr>
        <p:spPr>
          <a:xfrm>
            <a:off x="1278533" y="5996247"/>
            <a:ext cx="734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0">
                <a:latin typeface="+mn-ea"/>
                <a:ea typeface="+mn-ea"/>
              </a:rPr>
              <a:t>출처</a:t>
            </a:r>
            <a:r>
              <a:rPr lang="en-US" altLang="ko-KR" sz="900" b="0">
                <a:latin typeface="+mn-ea"/>
                <a:ea typeface="+mn-ea"/>
              </a:rPr>
              <a:t>:</a:t>
            </a:r>
            <a:r>
              <a:rPr lang="ko-KR" altLang="en-US" sz="900" b="0">
                <a:latin typeface="+mn-ea"/>
                <a:ea typeface="+mn-ea"/>
              </a:rPr>
              <a:t> </a:t>
            </a:r>
            <a:r>
              <a:rPr lang="en-US" altLang="ko-KR" sz="900" b="0">
                <a:latin typeface="+mn-ea"/>
                <a:ea typeface="+mn-ea"/>
              </a:rPr>
              <a:t>Shi, M., Liu, F., Wang, S., Liao, S., Radhakrishnan, S., Huang, D. A., ... &amp; Liu, G. (2024). Eagle: Exploring the design space for multimodal </a:t>
            </a:r>
            <a:r>
              <a:rPr lang="en-US" altLang="ko-KR" sz="900" b="0" err="1">
                <a:latin typeface="+mn-ea"/>
                <a:ea typeface="+mn-ea"/>
              </a:rPr>
              <a:t>llms</a:t>
            </a:r>
            <a:r>
              <a:rPr lang="en-US" altLang="ko-KR" sz="900" b="0">
                <a:latin typeface="+mn-ea"/>
                <a:ea typeface="+mn-ea"/>
              </a:rPr>
              <a:t> with mixture of encoders. </a:t>
            </a:r>
            <a:r>
              <a:rPr lang="en-US" altLang="ko-KR" sz="900" b="0" err="1">
                <a:latin typeface="+mn-ea"/>
                <a:ea typeface="+mn-ea"/>
              </a:rPr>
              <a:t>arXiv</a:t>
            </a:r>
            <a:r>
              <a:rPr lang="en-US" altLang="ko-KR" sz="900" b="0">
                <a:latin typeface="+mn-ea"/>
                <a:ea typeface="+mn-ea"/>
              </a:rPr>
              <a:t> preprint arXiv:2408.15998.</a:t>
            </a:r>
            <a:endParaRPr lang="en-US" sz="900" b="0"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0B431-24EA-58E5-D565-BBFE8542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32" y="1746567"/>
            <a:ext cx="7348935" cy="423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1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6CEC5D-1500-4B53-93C3-751C9F92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Seq2Seq</a:t>
            </a:r>
            <a:r>
              <a:rPr lang="ko-KR" altLang="en-US"/>
              <a:t> 동작 원리</a:t>
            </a:r>
            <a:r>
              <a:rPr lang="en-US" altLang="ko-KR"/>
              <a:t>(1/4) – Input : </a:t>
            </a:r>
            <a:r>
              <a:rPr lang="ko-KR" altLang="en-US"/>
              <a:t>워드 </a:t>
            </a:r>
            <a:r>
              <a:rPr lang="ko-KR" altLang="en-US" err="1"/>
              <a:t>임베딩</a:t>
            </a:r>
            <a:r>
              <a:rPr lang="en-US" altLang="ko-KR"/>
              <a:t>(Word Embedding)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4232F-CE1C-4ABE-94F7-FBECF9580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22627"/>
            <a:ext cx="9270641" cy="708950"/>
          </a:xfrm>
        </p:spPr>
        <p:txBody>
          <a:bodyPr/>
          <a:lstStyle/>
          <a:p>
            <a:r>
              <a:rPr lang="ko-KR" altLang="en-US">
                <a:solidFill>
                  <a:srgbClr val="0D0D0D"/>
                </a:solidFill>
              </a:rPr>
              <a:t>모델에 입력되는 모든 단어들은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컴퓨터가 이해할 수 있도록 숫자 벡터로 변환되어야 </a:t>
            </a:r>
            <a:r>
              <a:rPr lang="ko-KR" altLang="en-US">
                <a:solidFill>
                  <a:srgbClr val="212529"/>
                </a:solidFill>
                <a:latin typeface="-apple-system"/>
              </a:rPr>
              <a:t>함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>
                <a:solidFill>
                  <a:srgbClr val="0D0D0D"/>
                </a:solidFill>
              </a:rPr>
              <a:t>예로 </a:t>
            </a:r>
            <a:r>
              <a:rPr lang="en-US" altLang="ko-KR">
                <a:solidFill>
                  <a:srgbClr val="0D0D0D"/>
                </a:solidFill>
              </a:rPr>
              <a:t>‘</a:t>
            </a:r>
            <a:r>
              <a:rPr lang="ko-KR" altLang="en-US">
                <a:solidFill>
                  <a:srgbClr val="0D0D0D"/>
                </a:solidFill>
              </a:rPr>
              <a:t>나는</a:t>
            </a:r>
            <a:r>
              <a:rPr lang="en-US" altLang="ko-KR">
                <a:solidFill>
                  <a:srgbClr val="0D0D0D"/>
                </a:solidFill>
              </a:rPr>
              <a:t>’ </a:t>
            </a:r>
            <a:r>
              <a:rPr lang="ko-KR" altLang="en-US">
                <a:solidFill>
                  <a:srgbClr val="0D0D0D"/>
                </a:solidFill>
              </a:rPr>
              <a:t>이라는 단어는 </a:t>
            </a:r>
            <a:r>
              <a:rPr lang="ko-KR" altLang="en-US" err="1">
                <a:solidFill>
                  <a:srgbClr val="0D0D0D"/>
                </a:solidFill>
              </a:rPr>
              <a:t>임베딩</a:t>
            </a:r>
            <a:r>
              <a:rPr lang="ko-KR" altLang="en-US">
                <a:solidFill>
                  <a:srgbClr val="0D0D0D"/>
                </a:solidFill>
              </a:rPr>
              <a:t> 레이어를 통과하면 </a:t>
            </a:r>
            <a:r>
              <a:rPr lang="en-US" altLang="ko-KR">
                <a:solidFill>
                  <a:srgbClr val="0D0D0D"/>
                </a:solidFill>
              </a:rPr>
              <a:t>[0.157, -0.25, 0.478, -0.78]</a:t>
            </a:r>
            <a:r>
              <a:rPr lang="ko-KR" altLang="en-US">
                <a:solidFill>
                  <a:srgbClr val="0D0D0D"/>
                </a:solidFill>
              </a:rPr>
              <a:t>로 변환됨</a:t>
            </a:r>
            <a:r>
              <a:rPr lang="en-US" altLang="ko-KR">
                <a:solidFill>
                  <a:srgbClr val="0D0D0D"/>
                </a:solidFill>
              </a:rPr>
              <a:t>. </a:t>
            </a:r>
            <a:r>
              <a:rPr lang="ko-KR" altLang="en-US">
                <a:solidFill>
                  <a:srgbClr val="0D0D0D"/>
                </a:solidFill>
              </a:rPr>
              <a:t>입력 벡터의 차원크기는 사용자가 임의로 지정할 수 있음</a:t>
            </a:r>
            <a:r>
              <a:rPr lang="en-US" altLang="ko-KR">
                <a:solidFill>
                  <a:srgbClr val="0D0D0D"/>
                </a:solidFill>
              </a:rPr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8FEB58-A4BE-4302-A469-8B4B258A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Seq2Seq (Sequence-to-Sequence)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A42E5-88E4-4D72-B6E8-182292A14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E82EB9F-1884-4320-A4FD-E72AA5F3E2A1}"/>
              </a:ext>
            </a:extLst>
          </p:cNvPr>
          <p:cNvCxnSpPr>
            <a:cxnSpLocks/>
            <a:stCxn id="133" idx="0"/>
            <a:endCxn id="138" idx="2"/>
          </p:cNvCxnSpPr>
          <p:nvPr/>
        </p:nvCxnSpPr>
        <p:spPr>
          <a:xfrm flipV="1">
            <a:off x="5314998" y="2733626"/>
            <a:ext cx="1714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텍스트 개체 틀 2">
            <a:extLst>
              <a:ext uri="{FF2B5EF4-FFF2-40B4-BE49-F238E27FC236}">
                <a16:creationId xmlns:a16="http://schemas.microsoft.com/office/drawing/2014/main" id="{C72EF1BA-8A79-4B1E-8F4C-5CBA461A1D36}"/>
              </a:ext>
            </a:extLst>
          </p:cNvPr>
          <p:cNvSpPr txBox="1">
            <a:spLocks/>
          </p:cNvSpPr>
          <p:nvPr/>
        </p:nvSpPr>
        <p:spPr>
          <a:xfrm>
            <a:off x="5859796" y="2364893"/>
            <a:ext cx="68681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am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D416DC0-5695-425F-B9BC-2CF525D558B0}"/>
              </a:ext>
            </a:extLst>
          </p:cNvPr>
          <p:cNvCxnSpPr>
            <a:cxnSpLocks/>
            <a:stCxn id="134" idx="0"/>
            <a:endCxn id="81" idx="2"/>
          </p:cNvCxnSpPr>
          <p:nvPr/>
        </p:nvCxnSpPr>
        <p:spPr>
          <a:xfrm flipV="1">
            <a:off x="6203204" y="2733626"/>
            <a:ext cx="0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텍스트 개체 틀 2">
            <a:extLst>
              <a:ext uri="{FF2B5EF4-FFF2-40B4-BE49-F238E27FC236}">
                <a16:creationId xmlns:a16="http://schemas.microsoft.com/office/drawing/2014/main" id="{C3DA3A54-FF66-47F3-8B37-64A3E49D73C5}"/>
              </a:ext>
            </a:extLst>
          </p:cNvPr>
          <p:cNvSpPr txBox="1">
            <a:spLocks/>
          </p:cNvSpPr>
          <p:nvPr/>
        </p:nvSpPr>
        <p:spPr>
          <a:xfrm>
            <a:off x="6641586" y="2364893"/>
            <a:ext cx="888348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B412285-A842-41B6-B8F9-E69EB7014D46}"/>
              </a:ext>
            </a:extLst>
          </p:cNvPr>
          <p:cNvCxnSpPr>
            <a:cxnSpLocks/>
            <a:stCxn id="135" idx="0"/>
            <a:endCxn id="91" idx="2"/>
          </p:cNvCxnSpPr>
          <p:nvPr/>
        </p:nvCxnSpPr>
        <p:spPr>
          <a:xfrm flipH="1" flipV="1">
            <a:off x="7085760" y="2733626"/>
            <a:ext cx="5650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텍스트 개체 틀 2">
            <a:extLst>
              <a:ext uri="{FF2B5EF4-FFF2-40B4-BE49-F238E27FC236}">
                <a16:creationId xmlns:a16="http://schemas.microsoft.com/office/drawing/2014/main" id="{644CA4E8-4AF8-4F16-8D1A-F898FB9D8B46}"/>
              </a:ext>
            </a:extLst>
          </p:cNvPr>
          <p:cNvSpPr txBox="1">
            <a:spLocks/>
          </p:cNvSpPr>
          <p:nvPr/>
        </p:nvSpPr>
        <p:spPr>
          <a:xfrm>
            <a:off x="7475945" y="2364893"/>
            <a:ext cx="103590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student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BEDE147-54FA-4167-BC25-E0CECF2C8B38}"/>
              </a:ext>
            </a:extLst>
          </p:cNvPr>
          <p:cNvCxnSpPr>
            <a:cxnSpLocks/>
            <a:stCxn id="136" idx="0"/>
            <a:endCxn id="93" idx="2"/>
          </p:cNvCxnSpPr>
          <p:nvPr/>
        </p:nvCxnSpPr>
        <p:spPr>
          <a:xfrm flipV="1">
            <a:off x="7993898" y="2733626"/>
            <a:ext cx="0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텍스트 개체 틀 2">
            <a:extLst>
              <a:ext uri="{FF2B5EF4-FFF2-40B4-BE49-F238E27FC236}">
                <a16:creationId xmlns:a16="http://schemas.microsoft.com/office/drawing/2014/main" id="{1F467992-1CF3-4474-9E86-39A4A1FEE425}"/>
              </a:ext>
            </a:extLst>
          </p:cNvPr>
          <p:cNvSpPr txBox="1">
            <a:spLocks/>
          </p:cNvSpPr>
          <p:nvPr/>
        </p:nvSpPr>
        <p:spPr>
          <a:xfrm>
            <a:off x="8422037" y="2364893"/>
            <a:ext cx="908834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&lt;</a:t>
            </a:r>
            <a:r>
              <a:rPr kumimoji="0" lang="en-US" altLang="ko-KR" sz="1800" b="0" err="1">
                <a:latin typeface="+mn-ea"/>
              </a:rPr>
              <a:t>eos</a:t>
            </a:r>
            <a:r>
              <a:rPr kumimoji="0" lang="en-US" altLang="ko-KR" sz="1800" b="0">
                <a:latin typeface="+mn-ea"/>
              </a:rPr>
              <a:t>&gt;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C2F12A0-13A2-4017-959E-62BE7E3F56E1}"/>
              </a:ext>
            </a:extLst>
          </p:cNvPr>
          <p:cNvCxnSpPr>
            <a:cxnSpLocks/>
            <a:stCxn id="137" idx="0"/>
            <a:endCxn id="95" idx="2"/>
          </p:cNvCxnSpPr>
          <p:nvPr/>
        </p:nvCxnSpPr>
        <p:spPr>
          <a:xfrm flipH="1" flipV="1">
            <a:off x="8876454" y="2733626"/>
            <a:ext cx="5650" cy="57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356968D7-9D49-4D08-9B57-E143C09525F8}"/>
              </a:ext>
            </a:extLst>
          </p:cNvPr>
          <p:cNvSpPr/>
          <p:nvPr/>
        </p:nvSpPr>
        <p:spPr bwMode="auto">
          <a:xfrm>
            <a:off x="509337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sz="18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7DBE2B66-EE3A-402D-A046-A00142DC4553}"/>
              </a:ext>
            </a:extLst>
          </p:cNvPr>
          <p:cNvSpPr/>
          <p:nvPr/>
        </p:nvSpPr>
        <p:spPr bwMode="auto">
          <a:xfrm>
            <a:off x="1397543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AFD04F9B-08B5-4352-A0EA-BE864DE4B3F1}"/>
              </a:ext>
            </a:extLst>
          </p:cNvPr>
          <p:cNvSpPr/>
          <p:nvPr/>
        </p:nvSpPr>
        <p:spPr bwMode="auto">
          <a:xfrm>
            <a:off x="2285749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텍스트 개체 틀 2">
            <a:extLst>
              <a:ext uri="{FF2B5EF4-FFF2-40B4-BE49-F238E27FC236}">
                <a16:creationId xmlns:a16="http://schemas.microsoft.com/office/drawing/2014/main" id="{F8EBEE40-25F1-443F-97D3-3E9C9682B010}"/>
              </a:ext>
            </a:extLst>
          </p:cNvPr>
          <p:cNvSpPr txBox="1">
            <a:spLocks/>
          </p:cNvSpPr>
          <p:nvPr/>
        </p:nvSpPr>
        <p:spPr>
          <a:xfrm>
            <a:off x="1472727" y="4212420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800" b="0">
                <a:latin typeface="+mn-ea"/>
              </a:rPr>
              <a:t>학생</a:t>
            </a:r>
            <a:endParaRPr kumimoji="0" lang="en-US" altLang="ko-KR" sz="1800" b="0">
              <a:latin typeface="+mn-ea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AD0D7592-3D96-4254-BC05-491437A6C06E}"/>
              </a:ext>
            </a:extLst>
          </p:cNvPr>
          <p:cNvCxnSpPr>
            <a:cxnSpLocks/>
            <a:stCxn id="118" idx="0"/>
            <a:endCxn id="110" idx="2"/>
          </p:cNvCxnSpPr>
          <p:nvPr/>
        </p:nvCxnSpPr>
        <p:spPr>
          <a:xfrm flipV="1">
            <a:off x="1816135" y="3853231"/>
            <a:ext cx="0" cy="3591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텍스트 개체 틀 2">
            <a:extLst>
              <a:ext uri="{FF2B5EF4-FFF2-40B4-BE49-F238E27FC236}">
                <a16:creationId xmlns:a16="http://schemas.microsoft.com/office/drawing/2014/main" id="{458B9EE0-EF9E-460E-BE7B-2E9446FF2138}"/>
              </a:ext>
            </a:extLst>
          </p:cNvPr>
          <p:cNvSpPr txBox="1">
            <a:spLocks/>
          </p:cNvSpPr>
          <p:nvPr/>
        </p:nvSpPr>
        <p:spPr>
          <a:xfrm>
            <a:off x="2262340" y="4214211"/>
            <a:ext cx="888348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800" b="0">
                <a:latin typeface="+mn-ea"/>
              </a:rPr>
              <a:t>입니다</a:t>
            </a:r>
            <a:endParaRPr kumimoji="0" lang="en-US" altLang="ko-KR" sz="1800" b="0">
              <a:latin typeface="+mn-ea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F61F8F1-7893-43E8-8337-F61F25B07BB5}"/>
              </a:ext>
            </a:extLst>
          </p:cNvPr>
          <p:cNvCxnSpPr>
            <a:cxnSpLocks/>
            <a:stCxn id="120" idx="0"/>
            <a:endCxn id="117" idx="2"/>
          </p:cNvCxnSpPr>
          <p:nvPr/>
        </p:nvCxnSpPr>
        <p:spPr>
          <a:xfrm flipH="1" flipV="1">
            <a:off x="2704341" y="3853231"/>
            <a:ext cx="2173" cy="3609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C5D3B53-1DAB-4091-B890-C9972B8E3F17}"/>
              </a:ext>
            </a:extLst>
          </p:cNvPr>
          <p:cNvSpPr/>
          <p:nvPr/>
        </p:nvSpPr>
        <p:spPr bwMode="auto">
          <a:xfrm>
            <a:off x="4896406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18C41A4-D40A-4258-97AB-34A1B40FC87A}"/>
              </a:ext>
            </a:extLst>
          </p:cNvPr>
          <p:cNvSpPr/>
          <p:nvPr/>
        </p:nvSpPr>
        <p:spPr bwMode="auto">
          <a:xfrm>
            <a:off x="5784612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2B147EFF-3497-43B0-9D78-CBD2D4D33567}"/>
              </a:ext>
            </a:extLst>
          </p:cNvPr>
          <p:cNvSpPr/>
          <p:nvPr/>
        </p:nvSpPr>
        <p:spPr bwMode="auto">
          <a:xfrm>
            <a:off x="6672818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B66EB8EC-6EA7-407A-A092-394AAB03E8CE}"/>
              </a:ext>
            </a:extLst>
          </p:cNvPr>
          <p:cNvSpPr/>
          <p:nvPr/>
        </p:nvSpPr>
        <p:spPr bwMode="auto">
          <a:xfrm>
            <a:off x="7575306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ADFCA2D8-655D-42B0-92B2-0E89A929C7F5}"/>
              </a:ext>
            </a:extLst>
          </p:cNvPr>
          <p:cNvSpPr/>
          <p:nvPr/>
        </p:nvSpPr>
        <p:spPr bwMode="auto">
          <a:xfrm>
            <a:off x="8463512" y="3304442"/>
            <a:ext cx="837184" cy="548789"/>
          </a:xfrm>
          <a:prstGeom prst="roundRect">
            <a:avLst/>
          </a:prstGeom>
          <a:solidFill>
            <a:srgbClr val="ECECEC"/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en-US" altLang="ko-KR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텍스트 개체 틀 2">
            <a:extLst>
              <a:ext uri="{FF2B5EF4-FFF2-40B4-BE49-F238E27FC236}">
                <a16:creationId xmlns:a16="http://schemas.microsoft.com/office/drawing/2014/main" id="{049093CE-EEA8-4F76-B1AF-5A123BA66B9E}"/>
              </a:ext>
            </a:extLst>
          </p:cNvPr>
          <p:cNvSpPr txBox="1">
            <a:spLocks/>
          </p:cNvSpPr>
          <p:nvPr/>
        </p:nvSpPr>
        <p:spPr>
          <a:xfrm>
            <a:off x="4868744" y="2364893"/>
            <a:ext cx="89593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I</a:t>
            </a: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43B5303-E38E-4577-90D4-A72B1E584327}"/>
              </a:ext>
            </a:extLst>
          </p:cNvPr>
          <p:cNvCxnSpPr>
            <a:cxnSpLocks/>
            <a:stCxn id="117" idx="3"/>
            <a:endCxn id="133" idx="1"/>
          </p:cNvCxnSpPr>
          <p:nvPr/>
        </p:nvCxnSpPr>
        <p:spPr>
          <a:xfrm>
            <a:off x="3122933" y="3578837"/>
            <a:ext cx="17734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이등변 삼각형 139">
            <a:extLst>
              <a:ext uri="{FF2B5EF4-FFF2-40B4-BE49-F238E27FC236}">
                <a16:creationId xmlns:a16="http://schemas.microsoft.com/office/drawing/2014/main" id="{8A8960E7-2602-45AD-B15D-DA9B04E94D58}"/>
              </a:ext>
            </a:extLst>
          </p:cNvPr>
          <p:cNvSpPr/>
          <p:nvPr/>
        </p:nvSpPr>
        <p:spPr bwMode="auto">
          <a:xfrm rot="5400000">
            <a:off x="5723380" y="3535250"/>
            <a:ext cx="85724" cy="87177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FB917DFD-BC15-455C-9C75-26239D9202BF}"/>
              </a:ext>
            </a:extLst>
          </p:cNvPr>
          <p:cNvSpPr/>
          <p:nvPr/>
        </p:nvSpPr>
        <p:spPr bwMode="auto">
          <a:xfrm rot="5400000">
            <a:off x="6615602" y="3535251"/>
            <a:ext cx="85724" cy="87177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3F48DC7C-EA77-4433-B41F-ECBFE78B0CDB}"/>
              </a:ext>
            </a:extLst>
          </p:cNvPr>
          <p:cNvSpPr/>
          <p:nvPr/>
        </p:nvSpPr>
        <p:spPr bwMode="auto">
          <a:xfrm rot="5400000">
            <a:off x="7503033" y="3535252"/>
            <a:ext cx="85724" cy="87177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이등변 삼각형 142">
            <a:extLst>
              <a:ext uri="{FF2B5EF4-FFF2-40B4-BE49-F238E27FC236}">
                <a16:creationId xmlns:a16="http://schemas.microsoft.com/office/drawing/2014/main" id="{DC3A764B-58BC-4F31-AB43-6CABE4956AB9}"/>
              </a:ext>
            </a:extLst>
          </p:cNvPr>
          <p:cNvSpPr/>
          <p:nvPr/>
        </p:nvSpPr>
        <p:spPr bwMode="auto">
          <a:xfrm rot="5400000">
            <a:off x="8404625" y="3535253"/>
            <a:ext cx="85724" cy="87177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A6A8F9BE-118A-4D68-8387-AF399179070F}"/>
              </a:ext>
            </a:extLst>
          </p:cNvPr>
          <p:cNvSpPr/>
          <p:nvPr/>
        </p:nvSpPr>
        <p:spPr bwMode="auto">
          <a:xfrm rot="5400000">
            <a:off x="2226535" y="3535255"/>
            <a:ext cx="85724" cy="87177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텍스트 개체 틀 2">
            <a:extLst>
              <a:ext uri="{FF2B5EF4-FFF2-40B4-BE49-F238E27FC236}">
                <a16:creationId xmlns:a16="http://schemas.microsoft.com/office/drawing/2014/main" id="{E2DEA1AC-97E2-4A56-8591-239FDD881E34}"/>
              </a:ext>
            </a:extLst>
          </p:cNvPr>
          <p:cNvSpPr txBox="1">
            <a:spLocks/>
          </p:cNvSpPr>
          <p:nvPr/>
        </p:nvSpPr>
        <p:spPr>
          <a:xfrm>
            <a:off x="5009457" y="4565522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t=1</a:t>
            </a:r>
          </a:p>
        </p:txBody>
      </p:sp>
      <p:sp>
        <p:nvSpPr>
          <p:cNvPr id="146" name="텍스트 개체 틀 2">
            <a:extLst>
              <a:ext uri="{FF2B5EF4-FFF2-40B4-BE49-F238E27FC236}">
                <a16:creationId xmlns:a16="http://schemas.microsoft.com/office/drawing/2014/main" id="{DCC47A51-7C5A-4FD2-96A0-B94454945C94}"/>
              </a:ext>
            </a:extLst>
          </p:cNvPr>
          <p:cNvSpPr txBox="1">
            <a:spLocks/>
          </p:cNvSpPr>
          <p:nvPr/>
        </p:nvSpPr>
        <p:spPr>
          <a:xfrm>
            <a:off x="5861996" y="4565522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t=2</a:t>
            </a:r>
          </a:p>
        </p:txBody>
      </p:sp>
      <p:sp>
        <p:nvSpPr>
          <p:cNvPr id="147" name="텍스트 개체 틀 2">
            <a:extLst>
              <a:ext uri="{FF2B5EF4-FFF2-40B4-BE49-F238E27FC236}">
                <a16:creationId xmlns:a16="http://schemas.microsoft.com/office/drawing/2014/main" id="{B5A31F3A-7967-450F-8988-FFC7FAB58238}"/>
              </a:ext>
            </a:extLst>
          </p:cNvPr>
          <p:cNvSpPr txBox="1">
            <a:spLocks/>
          </p:cNvSpPr>
          <p:nvPr/>
        </p:nvSpPr>
        <p:spPr>
          <a:xfrm>
            <a:off x="6766616" y="4565799"/>
            <a:ext cx="686816" cy="271877"/>
          </a:xfrm>
          <a:prstGeom prst="rect">
            <a:avLst/>
          </a:prstGeom>
        </p:spPr>
        <p:txBody>
          <a:bodyPr lIns="72000" tIns="36000" anchor="ctr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b="0">
                <a:latin typeface="+mn-ea"/>
              </a:rPr>
              <a:t>…</a:t>
            </a: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480FECD8-B56A-4358-BA81-E297D92EC686}"/>
              </a:ext>
            </a:extLst>
          </p:cNvPr>
          <p:cNvGrpSpPr/>
          <p:nvPr/>
        </p:nvGrpSpPr>
        <p:grpSpPr>
          <a:xfrm>
            <a:off x="5489224" y="2714526"/>
            <a:ext cx="3319917" cy="1540999"/>
            <a:chOff x="5562147" y="2048467"/>
            <a:chExt cx="3353727" cy="2329808"/>
          </a:xfrm>
        </p:grpSpPr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8C6295D0-C1F5-4F18-B778-4D3158923A19}"/>
                </a:ext>
              </a:extLst>
            </p:cNvPr>
            <p:cNvSpPr/>
            <p:nvPr/>
          </p:nvSpPr>
          <p:spPr bwMode="auto">
            <a:xfrm>
              <a:off x="6438554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3926A15B-B07F-49E1-96E9-970D2DCDBF4C}"/>
                </a:ext>
              </a:extLst>
            </p:cNvPr>
            <p:cNvSpPr/>
            <p:nvPr/>
          </p:nvSpPr>
          <p:spPr bwMode="auto">
            <a:xfrm>
              <a:off x="5562147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2BBB60A4-D53F-46B8-B353-9D4F1F65B152}"/>
                </a:ext>
              </a:extLst>
            </p:cNvPr>
            <p:cNvSpPr/>
            <p:nvPr/>
          </p:nvSpPr>
          <p:spPr bwMode="auto">
            <a:xfrm>
              <a:off x="7353083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ABBD9EA-0DED-4BE4-B5FB-56CAAF968260}"/>
                </a:ext>
              </a:extLst>
            </p:cNvPr>
            <p:cNvSpPr/>
            <p:nvPr/>
          </p:nvSpPr>
          <p:spPr bwMode="auto">
            <a:xfrm>
              <a:off x="8237694" y="2048467"/>
              <a:ext cx="678180" cy="2329808"/>
            </a:xfrm>
            <a:custGeom>
              <a:avLst/>
              <a:gdLst>
                <a:gd name="connsiteX0" fmla="*/ 0 w 678180"/>
                <a:gd name="connsiteY0" fmla="*/ 85248 h 2329808"/>
                <a:gd name="connsiteX1" fmla="*/ 167640 w 678180"/>
                <a:gd name="connsiteY1" fmla="*/ 252888 h 2329808"/>
                <a:gd name="connsiteX2" fmla="*/ 259080 w 678180"/>
                <a:gd name="connsiteY2" fmla="*/ 2211228 h 2329808"/>
                <a:gd name="connsiteX3" fmla="*/ 678180 w 678180"/>
                <a:gd name="connsiteY3" fmla="*/ 1944528 h 23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80" h="2329808">
                  <a:moveTo>
                    <a:pt x="0" y="85248"/>
                  </a:moveTo>
                  <a:cubicBezTo>
                    <a:pt x="62230" y="-8097"/>
                    <a:pt x="124460" y="-101442"/>
                    <a:pt x="167640" y="252888"/>
                  </a:cubicBezTo>
                  <a:cubicBezTo>
                    <a:pt x="210820" y="607218"/>
                    <a:pt x="173990" y="1929288"/>
                    <a:pt x="259080" y="2211228"/>
                  </a:cubicBezTo>
                  <a:cubicBezTo>
                    <a:pt x="344170" y="2493168"/>
                    <a:pt x="511175" y="2218848"/>
                    <a:pt x="678180" y="194452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C67CB70-485C-45FF-BB6F-624BA467126C}"/>
              </a:ext>
            </a:extLst>
          </p:cNvPr>
          <p:cNvSpPr/>
          <p:nvPr/>
        </p:nvSpPr>
        <p:spPr bwMode="auto">
          <a:xfrm>
            <a:off x="4896406" y="3141161"/>
            <a:ext cx="4398641" cy="45719"/>
          </a:xfrm>
          <a:prstGeom prst="rect">
            <a:avLst/>
          </a:prstGeom>
          <a:solidFill>
            <a:srgbClr val="C1272D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FC158E1-6086-4307-A0A9-AE9007203107}"/>
              </a:ext>
            </a:extLst>
          </p:cNvPr>
          <p:cNvSpPr/>
          <p:nvPr/>
        </p:nvSpPr>
        <p:spPr bwMode="auto">
          <a:xfrm>
            <a:off x="508528" y="3141162"/>
            <a:ext cx="2601863" cy="45719"/>
          </a:xfrm>
          <a:prstGeom prst="rect">
            <a:avLst/>
          </a:prstGeom>
          <a:solidFill>
            <a:srgbClr val="66AAD7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텍스트 개체 틀 2">
            <a:extLst>
              <a:ext uri="{FF2B5EF4-FFF2-40B4-BE49-F238E27FC236}">
                <a16:creationId xmlns:a16="http://schemas.microsoft.com/office/drawing/2014/main" id="{9E663699-2CFF-4642-A246-14A63DF3534D}"/>
              </a:ext>
            </a:extLst>
          </p:cNvPr>
          <p:cNvSpPr txBox="1">
            <a:spLocks/>
          </p:cNvSpPr>
          <p:nvPr/>
        </p:nvSpPr>
        <p:spPr>
          <a:xfrm>
            <a:off x="1367033" y="2842724"/>
            <a:ext cx="887484" cy="234350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>
                <a:latin typeface="+mn-ea"/>
              </a:rPr>
              <a:t>Encoder</a:t>
            </a:r>
          </a:p>
        </p:txBody>
      </p:sp>
      <p:sp>
        <p:nvSpPr>
          <p:cNvPr id="156" name="텍스트 개체 틀 2">
            <a:extLst>
              <a:ext uri="{FF2B5EF4-FFF2-40B4-BE49-F238E27FC236}">
                <a16:creationId xmlns:a16="http://schemas.microsoft.com/office/drawing/2014/main" id="{E73F3F6E-0A2E-4FCC-8232-068EF5EC484D}"/>
              </a:ext>
            </a:extLst>
          </p:cNvPr>
          <p:cNvSpPr txBox="1">
            <a:spLocks/>
          </p:cNvSpPr>
          <p:nvPr/>
        </p:nvSpPr>
        <p:spPr>
          <a:xfrm>
            <a:off x="4447870" y="2852271"/>
            <a:ext cx="918546" cy="24012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>
                <a:latin typeface="+mn-ea"/>
              </a:rPr>
              <a:t>Decoder</a:t>
            </a:r>
          </a:p>
        </p:txBody>
      </p:sp>
      <p:sp>
        <p:nvSpPr>
          <p:cNvPr id="157" name="텍스트 개체 틀 2">
            <a:extLst>
              <a:ext uri="{FF2B5EF4-FFF2-40B4-BE49-F238E27FC236}">
                <a16:creationId xmlns:a16="http://schemas.microsoft.com/office/drawing/2014/main" id="{205D3E88-D445-4945-B8AB-89CCD7162D5C}"/>
              </a:ext>
            </a:extLst>
          </p:cNvPr>
          <p:cNvSpPr txBox="1">
            <a:spLocks/>
          </p:cNvSpPr>
          <p:nvPr/>
        </p:nvSpPr>
        <p:spPr>
          <a:xfrm>
            <a:off x="6748002" y="4212420"/>
            <a:ext cx="68681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am</a:t>
            </a:r>
          </a:p>
        </p:txBody>
      </p:sp>
      <p:sp>
        <p:nvSpPr>
          <p:cNvPr id="158" name="텍스트 개체 틀 2">
            <a:extLst>
              <a:ext uri="{FF2B5EF4-FFF2-40B4-BE49-F238E27FC236}">
                <a16:creationId xmlns:a16="http://schemas.microsoft.com/office/drawing/2014/main" id="{AD05380D-CDF5-469D-A2F4-132684C2A2AE}"/>
              </a:ext>
            </a:extLst>
          </p:cNvPr>
          <p:cNvSpPr txBox="1">
            <a:spLocks/>
          </p:cNvSpPr>
          <p:nvPr/>
        </p:nvSpPr>
        <p:spPr>
          <a:xfrm>
            <a:off x="7545788" y="4198523"/>
            <a:ext cx="888348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a</a:t>
            </a:r>
          </a:p>
        </p:txBody>
      </p:sp>
      <p:sp>
        <p:nvSpPr>
          <p:cNvPr id="159" name="텍스트 개체 틀 2">
            <a:extLst>
              <a:ext uri="{FF2B5EF4-FFF2-40B4-BE49-F238E27FC236}">
                <a16:creationId xmlns:a16="http://schemas.microsoft.com/office/drawing/2014/main" id="{DFCD180F-7A9B-4B1D-9DF5-2521207238ED}"/>
              </a:ext>
            </a:extLst>
          </p:cNvPr>
          <p:cNvSpPr txBox="1">
            <a:spLocks/>
          </p:cNvSpPr>
          <p:nvPr/>
        </p:nvSpPr>
        <p:spPr>
          <a:xfrm>
            <a:off x="8370560" y="4198523"/>
            <a:ext cx="103590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student</a:t>
            </a:r>
          </a:p>
        </p:txBody>
      </p:sp>
      <p:sp>
        <p:nvSpPr>
          <p:cNvPr id="160" name="텍스트 개체 틀 2">
            <a:extLst>
              <a:ext uri="{FF2B5EF4-FFF2-40B4-BE49-F238E27FC236}">
                <a16:creationId xmlns:a16="http://schemas.microsoft.com/office/drawing/2014/main" id="{657129EA-8E70-41B6-A130-73426187BFC8}"/>
              </a:ext>
            </a:extLst>
          </p:cNvPr>
          <p:cNvSpPr txBox="1">
            <a:spLocks/>
          </p:cNvSpPr>
          <p:nvPr/>
        </p:nvSpPr>
        <p:spPr>
          <a:xfrm>
            <a:off x="5757941" y="4198523"/>
            <a:ext cx="895936" cy="36873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800" b="0">
                <a:latin typeface="+mn-ea"/>
              </a:rPr>
              <a:t>I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525C9FB7-2B03-4EB7-8213-E8EA5256B73F}"/>
              </a:ext>
            </a:extLst>
          </p:cNvPr>
          <p:cNvCxnSpPr>
            <a:cxnSpLocks/>
            <a:stCxn id="160" idx="0"/>
            <a:endCxn id="134" idx="2"/>
          </p:cNvCxnSpPr>
          <p:nvPr/>
        </p:nvCxnSpPr>
        <p:spPr>
          <a:xfrm flipH="1" flipV="1">
            <a:off x="6203204" y="3853231"/>
            <a:ext cx="2705" cy="3452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C38E06E7-8E80-45DD-9CFF-1E480C56E6DC}"/>
              </a:ext>
            </a:extLst>
          </p:cNvPr>
          <p:cNvCxnSpPr>
            <a:cxnSpLocks/>
            <a:stCxn id="157" idx="0"/>
            <a:endCxn id="135" idx="2"/>
          </p:cNvCxnSpPr>
          <p:nvPr/>
        </p:nvCxnSpPr>
        <p:spPr>
          <a:xfrm flipV="1">
            <a:off x="7091410" y="3853231"/>
            <a:ext cx="0" cy="3591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BAD914DC-130B-4C66-B1B9-A3F15F06EBB2}"/>
              </a:ext>
            </a:extLst>
          </p:cNvPr>
          <p:cNvCxnSpPr>
            <a:cxnSpLocks/>
            <a:stCxn id="158" idx="0"/>
            <a:endCxn id="136" idx="2"/>
          </p:cNvCxnSpPr>
          <p:nvPr/>
        </p:nvCxnSpPr>
        <p:spPr>
          <a:xfrm flipV="1">
            <a:off x="7989962" y="3853231"/>
            <a:ext cx="3936" cy="3452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CFA1CF92-7331-45A5-A846-CE463E885309}"/>
              </a:ext>
            </a:extLst>
          </p:cNvPr>
          <p:cNvCxnSpPr>
            <a:cxnSpLocks/>
            <a:stCxn id="159" idx="0"/>
            <a:endCxn id="137" idx="2"/>
          </p:cNvCxnSpPr>
          <p:nvPr/>
        </p:nvCxnSpPr>
        <p:spPr>
          <a:xfrm flipH="1" flipV="1">
            <a:off x="8882104" y="3853231"/>
            <a:ext cx="6409" cy="3452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62E85CC-283D-4C8A-9E7F-111234E606CB}"/>
              </a:ext>
            </a:extLst>
          </p:cNvPr>
          <p:cNvSpPr/>
          <p:nvPr/>
        </p:nvSpPr>
        <p:spPr bwMode="auto">
          <a:xfrm>
            <a:off x="3561776" y="3304442"/>
            <a:ext cx="901425" cy="541768"/>
          </a:xfrm>
          <a:prstGeom prst="rect">
            <a:avLst/>
          </a:prstGeom>
          <a:solidFill>
            <a:srgbClr val="FFF2CC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500" b="0">
                <a:solidFill>
                  <a:schemeClr val="tx1"/>
                </a:solidFill>
                <a:latin typeface="+mn-ea"/>
              </a:rPr>
              <a:t>Context</a:t>
            </a:r>
          </a:p>
          <a:p>
            <a:pPr algn="ctr"/>
            <a:r>
              <a:rPr kumimoji="0" lang="en-US" altLang="ko-KR" sz="1500" b="0">
                <a:solidFill>
                  <a:schemeClr val="tx1"/>
                </a:solidFill>
                <a:latin typeface="+mn-ea"/>
              </a:rPr>
              <a:t>Vector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184930A7-0526-4A3C-B1C5-929704AE8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5" t="62176" r="59050" b="14264"/>
          <a:stretch/>
        </p:blipFill>
        <p:spPr>
          <a:xfrm>
            <a:off x="499533" y="3290416"/>
            <a:ext cx="866775" cy="571500"/>
          </a:xfrm>
          <a:prstGeom prst="rect">
            <a:avLst/>
          </a:prstGeom>
        </p:spPr>
      </p:pic>
      <p:sp>
        <p:nvSpPr>
          <p:cNvPr id="167" name="이등변 삼각형 166">
            <a:extLst>
              <a:ext uri="{FF2B5EF4-FFF2-40B4-BE49-F238E27FC236}">
                <a16:creationId xmlns:a16="http://schemas.microsoft.com/office/drawing/2014/main" id="{4D136115-B5A8-4E0A-8338-CECA5807B9C3}"/>
              </a:ext>
            </a:extLst>
          </p:cNvPr>
          <p:cNvSpPr/>
          <p:nvPr/>
        </p:nvSpPr>
        <p:spPr bwMode="auto">
          <a:xfrm rot="5400000">
            <a:off x="1356313" y="3742924"/>
            <a:ext cx="45719" cy="45719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이등변 삼각형 167">
            <a:extLst>
              <a:ext uri="{FF2B5EF4-FFF2-40B4-BE49-F238E27FC236}">
                <a16:creationId xmlns:a16="http://schemas.microsoft.com/office/drawing/2014/main" id="{5CC326C2-6809-4F02-B330-8A44D2DCC79B}"/>
              </a:ext>
            </a:extLst>
          </p:cNvPr>
          <p:cNvSpPr/>
          <p:nvPr/>
        </p:nvSpPr>
        <p:spPr bwMode="auto">
          <a:xfrm rot="5400000">
            <a:off x="1356313" y="3396324"/>
            <a:ext cx="45719" cy="45719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b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F7413F0-84AB-4F75-AFA6-1480A893A86F}"/>
              </a:ext>
            </a:extLst>
          </p:cNvPr>
          <p:cNvSpPr txBox="1"/>
          <p:nvPr/>
        </p:nvSpPr>
        <p:spPr>
          <a:xfrm>
            <a:off x="4845525" y="4193405"/>
            <a:ext cx="94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latinLnBrk="0" hangingPunct="0">
              <a:spcBef>
                <a:spcPts val="0"/>
              </a:spcBef>
            </a:pPr>
            <a:r>
              <a:rPr kumimoji="0" lang="en-US" altLang="ko-KR" sz="1800" b="0">
                <a:latin typeface="+mn-ea"/>
                <a:ea typeface="+mn-ea"/>
              </a:rPr>
              <a:t>&lt;</a:t>
            </a:r>
            <a:r>
              <a:rPr kumimoji="0" lang="en-US" altLang="ko-KR" sz="1800" b="0" err="1">
                <a:latin typeface="+mn-ea"/>
                <a:ea typeface="+mn-ea"/>
              </a:rPr>
              <a:t>sos</a:t>
            </a:r>
            <a:r>
              <a:rPr kumimoji="0" lang="en-US" altLang="ko-KR" sz="1800" b="0">
                <a:latin typeface="+mn-ea"/>
                <a:ea typeface="+mn-ea"/>
              </a:rPr>
              <a:t>&gt; </a:t>
            </a:r>
            <a:endParaRPr kumimoji="0" lang="ko-KR" altLang="en-US" sz="1800" b="0">
              <a:latin typeface="+mn-ea"/>
              <a:ea typeface="+mn-ea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DDA1CC3C-6E7F-45AC-A317-68499C1F5EC2}"/>
              </a:ext>
            </a:extLst>
          </p:cNvPr>
          <p:cNvCxnSpPr>
            <a:cxnSpLocks/>
            <a:stCxn id="169" idx="0"/>
            <a:endCxn id="133" idx="2"/>
          </p:cNvCxnSpPr>
          <p:nvPr/>
        </p:nvCxnSpPr>
        <p:spPr>
          <a:xfrm flipH="1" flipV="1">
            <a:off x="5314998" y="3853231"/>
            <a:ext cx="1714" cy="3401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" name="텍스트 개체 틀 2">
            <a:extLst>
              <a:ext uri="{FF2B5EF4-FFF2-40B4-BE49-F238E27FC236}">
                <a16:creationId xmlns:a16="http://schemas.microsoft.com/office/drawing/2014/main" id="{212A640E-C205-41BF-8939-10952BABEF10}"/>
              </a:ext>
            </a:extLst>
          </p:cNvPr>
          <p:cNvSpPr txBox="1">
            <a:spLocks/>
          </p:cNvSpPr>
          <p:nvPr/>
        </p:nvSpPr>
        <p:spPr>
          <a:xfrm>
            <a:off x="593433" y="5211610"/>
            <a:ext cx="686816" cy="271877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ko-KR" altLang="en-US" sz="1800" b="0">
                <a:latin typeface="+mn-ea"/>
              </a:rPr>
              <a:t>나는</a:t>
            </a:r>
            <a:endParaRPr kumimoji="0" lang="en-US" altLang="ko-KR" sz="1800" b="0">
              <a:latin typeface="+mn-ea"/>
            </a:endParaRPr>
          </a:p>
        </p:txBody>
      </p:sp>
      <p:pic>
        <p:nvPicPr>
          <p:cNvPr id="206" name="그림 205">
            <a:extLst>
              <a:ext uri="{FF2B5EF4-FFF2-40B4-BE49-F238E27FC236}">
                <a16:creationId xmlns:a16="http://schemas.microsoft.com/office/drawing/2014/main" id="{5C21A08F-EB3D-43EA-9418-0277BA74D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08397" y="3993612"/>
            <a:ext cx="447077" cy="856898"/>
          </a:xfrm>
          <a:prstGeom prst="rect">
            <a:avLst/>
          </a:prstGeom>
        </p:spPr>
      </p:pic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06D46128-E931-41E2-93AE-85675636CACA}"/>
              </a:ext>
            </a:extLst>
          </p:cNvPr>
          <p:cNvGrpSpPr/>
          <p:nvPr/>
        </p:nvGrpSpPr>
        <p:grpSpPr>
          <a:xfrm>
            <a:off x="508595" y="4565863"/>
            <a:ext cx="856898" cy="289096"/>
            <a:chOff x="508593" y="4518774"/>
            <a:chExt cx="856898" cy="289096"/>
          </a:xfrm>
        </p:grpSpPr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B558B528-5214-4CDE-A76C-7C98BE77048D}"/>
                </a:ext>
              </a:extLst>
            </p:cNvPr>
            <p:cNvSpPr/>
            <p:nvPr/>
          </p:nvSpPr>
          <p:spPr bwMode="auto">
            <a:xfrm>
              <a:off x="516534" y="4518774"/>
              <a:ext cx="837184" cy="261187"/>
            </a:xfrm>
            <a:prstGeom prst="roundRect">
              <a:avLst/>
            </a:prstGeom>
            <a:solidFill>
              <a:srgbClr val="325F96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sz="1000" b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텍스트 개체 틀 2">
              <a:extLst>
                <a:ext uri="{FF2B5EF4-FFF2-40B4-BE49-F238E27FC236}">
                  <a16:creationId xmlns:a16="http://schemas.microsoft.com/office/drawing/2014/main" id="{0F542991-A241-4253-BA27-7B741489B530}"/>
                </a:ext>
              </a:extLst>
            </p:cNvPr>
            <p:cNvSpPr txBox="1">
              <a:spLocks/>
            </p:cNvSpPr>
            <p:nvPr/>
          </p:nvSpPr>
          <p:spPr>
            <a:xfrm>
              <a:off x="508593" y="4535993"/>
              <a:ext cx="856898" cy="271877"/>
            </a:xfrm>
            <a:prstGeom prst="rect">
              <a:avLst/>
            </a:prstGeom>
          </p:spPr>
          <p:txBody>
            <a:bodyPr lIns="72000" tIns="36000"/>
            <a:lstStyle>
              <a:lvl1pPr marL="0" indent="0" algn="l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Font typeface="Arial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ko-KR" sz="1000" b="0">
                  <a:solidFill>
                    <a:schemeClr val="bg1"/>
                  </a:solidFill>
                  <a:latin typeface="+mn-ea"/>
                </a:rPr>
                <a:t>embedding</a:t>
              </a:r>
            </a:p>
          </p:txBody>
        </p:sp>
      </p:grp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A58A7B0E-6747-4022-8EAB-A6FAF6480436}"/>
              </a:ext>
            </a:extLst>
          </p:cNvPr>
          <p:cNvCxnSpPr>
            <a:cxnSpLocks/>
            <a:stCxn id="205" idx="0"/>
            <a:endCxn id="208" idx="2"/>
          </p:cNvCxnSpPr>
          <p:nvPr/>
        </p:nvCxnSpPr>
        <p:spPr>
          <a:xfrm flipH="1" flipV="1">
            <a:off x="935128" y="4827050"/>
            <a:ext cx="1713" cy="3845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543F4E1C-E980-4BB4-A31C-E20349F8A531}"/>
              </a:ext>
            </a:extLst>
          </p:cNvPr>
          <p:cNvCxnSpPr>
            <a:cxnSpLocks/>
            <a:stCxn id="206" idx="3"/>
            <a:endCxn id="166" idx="2"/>
          </p:cNvCxnSpPr>
          <p:nvPr/>
        </p:nvCxnSpPr>
        <p:spPr>
          <a:xfrm flipV="1">
            <a:off x="931936" y="3861916"/>
            <a:ext cx="985" cy="3366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3D3EBD7-00B2-43C6-9072-DE56B1D25DDB}"/>
              </a:ext>
            </a:extLst>
          </p:cNvPr>
          <p:cNvSpPr txBox="1"/>
          <p:nvPr/>
        </p:nvSpPr>
        <p:spPr>
          <a:xfrm>
            <a:off x="518662" y="5693253"/>
            <a:ext cx="880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&lt;Seq2Seq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 b="0">
                <a:latin typeface="+mn-ea"/>
                <a:ea typeface="+mn-ea"/>
              </a:rPr>
              <a:t>- </a:t>
            </a:r>
            <a:r>
              <a:rPr lang="ko-KR" altLang="en-US" sz="1200" b="0">
                <a:latin typeface="+mn-ea"/>
                <a:ea typeface="+mn-ea"/>
              </a:rPr>
              <a:t>입력</a:t>
            </a:r>
            <a:r>
              <a:rPr lang="en-US" altLang="ko-KR" sz="1200" b="0">
                <a:latin typeface="+mn-ea"/>
                <a:ea typeface="+mn-ea"/>
              </a:rPr>
              <a:t>&gt;</a:t>
            </a:r>
            <a:endParaRPr lang="ko-KR" altLang="en-US" sz="1200" b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28396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D587E-F78D-134C-95DF-5A5D67866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91EBA4-A28C-11E4-ACE3-E531EFA640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err="1"/>
              <a:t>LLaVA</a:t>
            </a:r>
            <a:r>
              <a:rPr lang="en-US"/>
              <a:t> (Large Language and Vision Assistant, 2024)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C9EFF17-4AB3-308E-17FB-4B243177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ViT</a:t>
            </a:r>
            <a:r>
              <a:rPr lang="en-US"/>
              <a:t> </a:t>
            </a:r>
            <a:r>
              <a:rPr lang="ko-KR" altLang="en-US"/>
              <a:t>모델의 발전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01913-C0D2-DA28-BED7-D7A150CC2C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35DE61-EEED-1347-1CA7-C3FB33F30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err="1"/>
              <a:t>LLaMA</a:t>
            </a:r>
            <a:r>
              <a:rPr lang="en-US" altLang="ko-KR"/>
              <a:t> </a:t>
            </a:r>
            <a:r>
              <a:rPr lang="ko-KR" altLang="en-US"/>
              <a:t>언어 모델과 </a:t>
            </a:r>
            <a:r>
              <a:rPr lang="en-US" altLang="ko-KR"/>
              <a:t>CLIP</a:t>
            </a:r>
            <a:r>
              <a:rPr lang="ko-KR" altLang="en-US"/>
              <a:t>의 이미지 인코더를 결합한 </a:t>
            </a:r>
            <a:r>
              <a:rPr lang="ko-KR" altLang="en-US" err="1"/>
              <a:t>멀티모달</a:t>
            </a:r>
            <a:r>
              <a:rPr lang="ko-KR" altLang="en-US"/>
              <a:t> 모델임</a:t>
            </a:r>
            <a:r>
              <a:rPr lang="en-US" altLang="ko-KR"/>
              <a:t>. </a:t>
            </a:r>
            <a:r>
              <a:rPr lang="ko-KR" altLang="en-US"/>
              <a:t>텍스트와 이미지 간 관계 학습을 위해 </a:t>
            </a:r>
            <a:r>
              <a:rPr lang="en-US" altLang="ko-KR"/>
              <a:t>Cross-Attention</a:t>
            </a:r>
            <a:r>
              <a:rPr lang="ko-KR" altLang="en-US"/>
              <a:t>을 활용하며 이미지에서 추출한 토큰을 </a:t>
            </a:r>
            <a:r>
              <a:rPr lang="en-US" altLang="ko-KR" err="1"/>
              <a:t>LLaMA</a:t>
            </a:r>
            <a:r>
              <a:rPr lang="en-US" altLang="ko-KR"/>
              <a:t> </a:t>
            </a:r>
            <a:r>
              <a:rPr lang="ko-KR" altLang="en-US"/>
              <a:t>텍스트 모델이 이해할 수 있도록 변환함</a:t>
            </a:r>
            <a:r>
              <a:rPr lang="en-US" altLang="ko-KR"/>
              <a:t>. </a:t>
            </a:r>
            <a:r>
              <a:rPr lang="ko-KR" altLang="en-US"/>
              <a:t>이후 </a:t>
            </a:r>
            <a:r>
              <a:rPr lang="en-US" altLang="ko-KR" err="1"/>
              <a:t>LLaMA</a:t>
            </a:r>
            <a:r>
              <a:rPr lang="en-US" altLang="ko-KR"/>
              <a:t> </a:t>
            </a:r>
            <a:r>
              <a:rPr lang="ko-KR" altLang="en-US"/>
              <a:t>모델을 통해 이미지 특징을 반영하여 자연어를 생성함</a:t>
            </a:r>
            <a:r>
              <a:rPr lang="en-US" altLang="ko-KR"/>
              <a:t>. </a:t>
            </a:r>
            <a:endParaRPr 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D6C960-3048-98EC-5036-F9B62160C1A9}"/>
              </a:ext>
            </a:extLst>
          </p:cNvPr>
          <p:cNvGrpSpPr/>
          <p:nvPr/>
        </p:nvGrpSpPr>
        <p:grpSpPr>
          <a:xfrm>
            <a:off x="1389489" y="2515348"/>
            <a:ext cx="7127022" cy="2809953"/>
            <a:chOff x="1375955" y="2515348"/>
            <a:chExt cx="7127022" cy="28099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EA249B-DAF1-E217-D351-0F675F2BEDB2}"/>
                </a:ext>
              </a:extLst>
            </p:cNvPr>
            <p:cNvSpPr txBox="1"/>
            <p:nvPr/>
          </p:nvSpPr>
          <p:spPr>
            <a:xfrm>
              <a:off x="1375955" y="4955969"/>
              <a:ext cx="7127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0"/>
              <a:r>
                <a:rPr lang="ko-KR" altLang="en-US" sz="900" b="0">
                  <a:latin typeface="+mn-ea"/>
                  <a:ea typeface="+mn-ea"/>
                </a:rPr>
                <a:t>출처</a:t>
              </a:r>
              <a:r>
                <a:rPr lang="en-US" altLang="ko-KR" sz="900" b="0">
                  <a:latin typeface="+mn-ea"/>
                  <a:ea typeface="+mn-ea"/>
                </a:rPr>
                <a:t>:</a:t>
              </a:r>
              <a:r>
                <a:rPr lang="ko-KR" altLang="en-US" sz="900" b="0">
                  <a:latin typeface="+mn-ea"/>
                  <a:ea typeface="+mn-ea"/>
                </a:rPr>
                <a:t> </a:t>
              </a:r>
              <a:r>
                <a:rPr lang="en-US" sz="900" b="0">
                  <a:latin typeface="+mn-ea"/>
                  <a:ea typeface="+mn-ea"/>
                </a:rPr>
                <a:t>Liu, H., Li, C., Wu, Q., &amp; Lee, Y. J. (2024). Visual instruction tuning. Advances in neural information processing systems, 36.</a:t>
              </a:r>
            </a:p>
          </p:txBody>
        </p:sp>
        <p:pic>
          <p:nvPicPr>
            <p:cNvPr id="3074" name="Picture 2" descr="drawing">
              <a:extLst>
                <a:ext uri="{FF2B5EF4-FFF2-40B4-BE49-F238E27FC236}">
                  <a16:creationId xmlns:a16="http://schemas.microsoft.com/office/drawing/2014/main" id="{0E8A5725-7E5F-875E-DD22-D1D450C6E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5955" y="2515348"/>
              <a:ext cx="7127022" cy="2420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66462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0C240-EFF9-DFE6-363A-BC693D1E5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BEF9E08-9778-7712-4753-99A6AE92D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Qwen2-VL (Contrastive Language-Image Pretraining, 2024)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8C6389-30BD-91BB-6543-0BF17EC9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ViT</a:t>
            </a:r>
            <a:r>
              <a:rPr lang="en-US"/>
              <a:t> </a:t>
            </a:r>
            <a:r>
              <a:rPr lang="ko-KR" altLang="en-US"/>
              <a:t>모델의 발전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9763C-9AEC-2C59-77BD-A77BB53FE6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746DFA-B67C-254D-F200-A707C3AAD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Alibaba</a:t>
            </a:r>
            <a:r>
              <a:rPr lang="ko-KR" altLang="en-US"/>
              <a:t>에서</a:t>
            </a:r>
            <a:r>
              <a:rPr lang="en-US"/>
              <a:t> </a:t>
            </a:r>
            <a:r>
              <a:rPr lang="ko-KR" altLang="en-US"/>
              <a:t>공개한 모델로 </a:t>
            </a:r>
            <a:r>
              <a:rPr lang="en-US" altLang="ko-KR"/>
              <a:t>Vision Transformer </a:t>
            </a:r>
            <a:r>
              <a:rPr lang="ko-KR" altLang="en-US"/>
              <a:t>기반의 비전 모델과 언어 모델을 결합하여 강력한 이미지</a:t>
            </a:r>
            <a:r>
              <a:rPr lang="en-US" altLang="ko-KR"/>
              <a:t>-</a:t>
            </a:r>
            <a:r>
              <a:rPr lang="ko-KR" altLang="en-US"/>
              <a:t>텍스트 질의응답</a:t>
            </a:r>
            <a:r>
              <a:rPr lang="en-US" altLang="ko-KR"/>
              <a:t>(VQA), OCR, </a:t>
            </a:r>
            <a:r>
              <a:rPr lang="ko-KR" altLang="en-US"/>
              <a:t>문서 분석</a:t>
            </a:r>
            <a:r>
              <a:rPr lang="en-US" altLang="ko-KR"/>
              <a:t>, </a:t>
            </a:r>
            <a:r>
              <a:rPr lang="ko-KR" altLang="en-US"/>
              <a:t>이미지 설명 생성 등의 기능을 제공함</a:t>
            </a:r>
            <a:r>
              <a:rPr lang="en-US" altLang="ko-KR"/>
              <a:t>. Cross Attention</a:t>
            </a:r>
            <a:r>
              <a:rPr lang="ko-KR" altLang="en-US"/>
              <a:t> 모듈이 소개된 모델로</a:t>
            </a:r>
            <a:r>
              <a:rPr lang="en-US" altLang="ko-KR"/>
              <a:t> </a:t>
            </a:r>
            <a:r>
              <a:rPr lang="ko-KR" altLang="en-US"/>
              <a:t>이는 텍스트의 </a:t>
            </a:r>
            <a:r>
              <a:rPr lang="en-US" altLang="ko-KR"/>
              <a:t>Query</a:t>
            </a:r>
            <a:r>
              <a:rPr lang="ko-KR" altLang="en-US"/>
              <a:t>와 이미지의 </a:t>
            </a:r>
            <a:r>
              <a:rPr lang="en-US" altLang="ko-KR"/>
              <a:t>Key-Value</a:t>
            </a:r>
            <a:r>
              <a:rPr lang="ko-KR" altLang="en-US"/>
              <a:t>를 비교하여 중요한 정보를 추출하여 이미지에서 추출된 특징을 텍스트 생성에 반영하게 됨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8BBCF-08C7-A2A9-C501-E211061834F1}"/>
              </a:ext>
            </a:extLst>
          </p:cNvPr>
          <p:cNvSpPr txBox="1"/>
          <p:nvPr/>
        </p:nvSpPr>
        <p:spPr>
          <a:xfrm>
            <a:off x="1762635" y="6090868"/>
            <a:ext cx="636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0">
                <a:latin typeface="+mn-ea"/>
                <a:ea typeface="+mn-ea"/>
              </a:rPr>
              <a:t>출처</a:t>
            </a:r>
            <a:r>
              <a:rPr lang="en-US" altLang="ko-KR" sz="900" b="0">
                <a:latin typeface="+mn-ea"/>
                <a:ea typeface="+mn-ea"/>
              </a:rPr>
              <a:t>:</a:t>
            </a:r>
            <a:r>
              <a:rPr lang="ko-KR" altLang="en-US" sz="900" b="0">
                <a:latin typeface="+mn-ea"/>
                <a:ea typeface="+mn-ea"/>
              </a:rPr>
              <a:t> </a:t>
            </a:r>
            <a:r>
              <a:rPr lang="en-US" altLang="ko-KR" sz="900" b="0">
                <a:latin typeface="+mn-ea"/>
                <a:ea typeface="+mn-ea"/>
              </a:rPr>
              <a:t>Wang, P., Bai, S., Tan, S., Wang, S., Fan, Z., Bai, J., ... &amp; Lin, J. (2024). Qwen2-vl: Enhancing vision-language model's perception of the world at any resolution. </a:t>
            </a:r>
            <a:r>
              <a:rPr lang="en-US" altLang="ko-KR" sz="900" b="0" err="1">
                <a:latin typeface="+mn-ea"/>
                <a:ea typeface="+mn-ea"/>
              </a:rPr>
              <a:t>arXiv</a:t>
            </a:r>
            <a:r>
              <a:rPr lang="en-US" altLang="ko-KR" sz="900" b="0">
                <a:latin typeface="+mn-ea"/>
                <a:ea typeface="+mn-ea"/>
              </a:rPr>
              <a:t> preprint arXiv:2409.12191.</a:t>
            </a:r>
            <a:endParaRPr lang="en-US" sz="900" b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D3C5FC-4B75-66DE-0F34-EDC48044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35" y="1976438"/>
            <a:ext cx="6363316" cy="40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954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22196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7375E"/>
        </a:solidFill>
        <a:ln w="9525">
          <a:noFill/>
          <a:round/>
        </a:ln>
      </a:spPr>
      <a:bodyPr lIns="90000" tIns="46800" rIns="90000" bIns="46800" rtlCol="0" anchor="ctr"/>
      <a:lstStyle>
        <a:defPPr marL="0" indent="0" algn="ctr">
          <a:lnSpc>
            <a:spcPct val="120000"/>
          </a:lnSpc>
          <a:buFont typeface="Wingdings"/>
          <a:buNone/>
          <a:tabLst>
            <a:tab pos="95250" algn="l"/>
          </a:tabLst>
          <a:defRPr sz="1600" b="0" dirty="0" smtClean="0">
            <a:solidFill>
              <a:schemeClr val="bg1">
                <a:lumMod val="95000"/>
              </a:schemeClr>
            </a:solidFill>
            <a:latin typeface="+mn-ea"/>
            <a:ea typeface="+mn-ea"/>
            <a:cs typeface="Arial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ea"/>
            <a:ea typeface="+mn-ea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A0CA"/>
        </a:solidFill>
        <a:ln>
          <a:noFill/>
        </a:ln>
        <a:effectLst/>
      </a:spPr>
      <a:bodyPr rtlCol="0" anchor="ctr"/>
      <a:lstStyle>
        <a:defPPr algn="ctr" defTabSz="911896">
          <a:defRPr dirty="0">
            <a:solidFill>
              <a:prstClr val="white"/>
            </a:solidFill>
            <a:latin typeface="맑은 고딕"/>
            <a:ea typeface="맑은 고딕"/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b="0" smtClean="0">
            <a:latin typeface="+mn-ea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7375E"/>
        </a:solidFill>
        <a:ln w="9525">
          <a:noFill/>
          <a:round/>
        </a:ln>
      </a:spPr>
      <a:bodyPr lIns="90000" tIns="46800" rIns="90000" bIns="46800" rtlCol="0" anchor="ctr"/>
      <a:lstStyle>
        <a:defPPr marL="0" indent="0" algn="ctr">
          <a:lnSpc>
            <a:spcPct val="120000"/>
          </a:lnSpc>
          <a:buFont typeface="Wingdings"/>
          <a:buNone/>
          <a:tabLst>
            <a:tab pos="95250" algn="l"/>
          </a:tabLst>
          <a:defRPr sz="1600" b="0" dirty="0" smtClean="0">
            <a:solidFill>
              <a:schemeClr val="bg1">
                <a:lumMod val="95000"/>
              </a:schemeClr>
            </a:solidFill>
            <a:latin typeface="+mn-ea"/>
            <a:ea typeface="+mn-ea"/>
            <a:cs typeface="Arial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ea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AA0CA"/>
        </a:solidFill>
        <a:ln>
          <a:noFill/>
        </a:ln>
        <a:effectLst/>
      </a:spPr>
      <a:bodyPr rtlCol="0" anchor="ctr"/>
      <a:lstStyle>
        <a:defPPr algn="ctr" defTabSz="911896">
          <a:defRPr dirty="0">
            <a:solidFill>
              <a:prstClr val="white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smtClean="0">
            <a:latin typeface="+mn-ea"/>
            <a:ea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7375E"/>
        </a:solidFill>
        <a:ln w="9525">
          <a:noFill/>
          <a:round/>
          <a:headEnd/>
          <a:tailEnd/>
        </a:ln>
      </a:spPr>
      <a:bodyPr lIns="90000" tIns="46800" rIns="90000" bIns="46800" rtlCol="0" anchor="ctr"/>
      <a:lstStyle>
        <a:defPPr marL="0" indent="0" algn="ctr">
          <a:lnSpc>
            <a:spcPct val="120000"/>
          </a:lnSpc>
          <a:buFont typeface="Wingdings" pitchFamily="2" charset="2"/>
          <a:buNone/>
          <a:tabLst>
            <a:tab pos="95250" algn="l"/>
          </a:tabLst>
          <a:defRPr sz="1600" b="0" dirty="0" smtClean="0">
            <a:solidFill>
              <a:schemeClr val="bg1">
                <a:lumMod val="95000"/>
              </a:schemeClr>
            </a:solidFill>
            <a:latin typeface="+mn-ea"/>
            <a:ea typeface="+mn-ea"/>
            <a:cs typeface="Arial" charset="0"/>
          </a:defRPr>
        </a:defPPr>
      </a:lstStyle>
    </a:spDef>
    <a:txDef>
      <a:spPr>
        <a:noFill/>
      </a:spPr>
      <a:bodyPr wrap="none" rtlCol="0">
        <a:spAutoFit/>
      </a:bodyPr>
      <a:lstStyle>
        <a:defPPr algn="l">
          <a:defRPr dirty="0" smtClean="0">
            <a:latin typeface="+mn-ea"/>
            <a:ea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noFill/>
          <a:round/>
          <a:headEnd/>
          <a:tailEnd/>
        </a:ln>
      </a:spPr>
      <a:bodyPr lIns="90000" tIns="46800" rIns="90000" bIns="46800" anchor="ctr"/>
      <a:lstStyle>
        <a:defPPr marL="180975" indent="-180975">
          <a:lnSpc>
            <a:spcPct val="120000"/>
          </a:lnSpc>
          <a:buFont typeface="Wingdings" pitchFamily="2" charset="2"/>
          <a:buChar char="ü"/>
          <a:tabLst>
            <a:tab pos="95250" algn="l"/>
          </a:tabLst>
          <a:defRPr sz="1200" b="0" dirty="0" smtClean="0">
            <a:latin typeface="Arial" charset="0"/>
            <a:ea typeface="가는각진제목체" pitchFamily="18" charset="-127"/>
            <a:cs typeface="Arial" charset="0"/>
          </a:defRPr>
        </a:defPPr>
      </a:lstStyle>
    </a:spDef>
  </a:objectDefaults>
  <a:extraClrSchemeLst/>
</a:theme>
</file>

<file path=ppt/theme/theme7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7375E"/>
        </a:solidFill>
        <a:ln w="9525">
          <a:noFill/>
          <a:round/>
          <a:headEnd/>
          <a:tailEnd/>
        </a:ln>
      </a:spPr>
      <a:bodyPr lIns="90000" tIns="46800" rIns="90000" bIns="46800" rtlCol="0" anchor="ctr"/>
      <a:lstStyle>
        <a:defPPr marL="0" indent="0" algn="ctr">
          <a:lnSpc>
            <a:spcPct val="120000"/>
          </a:lnSpc>
          <a:buFont typeface="Wingdings" pitchFamily="2" charset="2"/>
          <a:buNone/>
          <a:tabLst>
            <a:tab pos="95250" algn="l"/>
          </a:tabLst>
          <a:defRPr sz="1600" b="0" dirty="0" smtClean="0">
            <a:solidFill>
              <a:schemeClr val="bg1">
                <a:lumMod val="95000"/>
              </a:schemeClr>
            </a:solidFill>
            <a:latin typeface="+mn-ea"/>
            <a:ea typeface="+mn-ea"/>
            <a:cs typeface="Arial" charset="0"/>
          </a:defRPr>
        </a:defPPr>
      </a:lstStyle>
    </a:spDef>
    <a:txDef>
      <a:spPr>
        <a:noFill/>
      </a:spPr>
      <a:bodyPr wrap="none" rtlCol="0">
        <a:spAutoFit/>
      </a:bodyPr>
      <a:lstStyle>
        <a:defPPr algn="l">
          <a:defRPr dirty="0" smtClean="0">
            <a:latin typeface="+mn-ea"/>
            <a:ea typeface="+mn-ea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AA0CA"/>
        </a:solidFill>
        <a:ln>
          <a:noFill/>
        </a:ln>
        <a:effectLst/>
      </a:spPr>
      <a:bodyPr rtlCol="0" anchor="ctr"/>
      <a:lstStyle>
        <a:defPPr algn="ctr" defTabSz="911896">
          <a:defRPr dirty="0">
            <a:solidFill>
              <a:prstClr val="white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smtClean="0">
            <a:latin typeface="+mn-ea"/>
            <a:ea typeface="+mn-ea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9453</Words>
  <Application>Microsoft Office PowerPoint</Application>
  <PresentationFormat>A4 용지(210x297mm)</PresentationFormat>
  <Paragraphs>2614</Paragraphs>
  <Slides>92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92</vt:i4>
      </vt:variant>
    </vt:vector>
  </HeadingPairs>
  <TitlesOfParts>
    <vt:vector size="113" baseType="lpstr">
      <vt:lpstr>-apple-system</vt:lpstr>
      <vt:lpstr>Noto Sans KR</vt:lpstr>
      <vt:lpstr>SF Mono</vt:lpstr>
      <vt:lpstr>source-serif-pro</vt:lpstr>
      <vt:lpstr>ui-sans-serif</vt:lpstr>
      <vt:lpstr>굴림</vt:lpstr>
      <vt:lpstr>맑은 고딕</vt:lpstr>
      <vt:lpstr>맑은 고딕</vt:lpstr>
      <vt:lpstr>Arial</vt:lpstr>
      <vt:lpstr>Cambria Math</vt:lpstr>
      <vt:lpstr>Corbel</vt:lpstr>
      <vt:lpstr>Segoe UI Emoji</vt:lpstr>
      <vt:lpstr>Wingdings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PowerPoint 프레젠테이션</vt:lpstr>
      <vt:lpstr>PowerPoint 프레젠테이션</vt:lpstr>
      <vt:lpstr>PowerPoint 프레젠테이션</vt:lpstr>
      <vt:lpstr>RNN (Recurrent Neural Network)</vt:lpstr>
      <vt:lpstr>RNN (Recurrent Neural Network)</vt:lpstr>
      <vt:lpstr>RNN (Recurrent Neural Network)</vt:lpstr>
      <vt:lpstr>Seq2Seq (Sequence-to-Sequence)</vt:lpstr>
      <vt:lpstr>Seq2Seq (Sequence-to-Sequence)</vt:lpstr>
      <vt:lpstr>Seq2Seq (Sequence-to-Sequence)</vt:lpstr>
      <vt:lpstr>Seq2Seq (Sequence-to-Sequence)</vt:lpstr>
      <vt:lpstr>Seq2Seq (Sequence-to-Sequence)</vt:lpstr>
      <vt:lpstr>Seq2Seq (Sequence-to-Sequence)</vt:lpstr>
      <vt:lpstr>Seq2Seq (Sequence-to-Sequence)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Seq2Seq with Attention</vt:lpstr>
      <vt:lpstr>Seq2Seq with Attention</vt:lpstr>
      <vt:lpstr>Seq2Seq with Attention</vt:lpstr>
      <vt:lpstr>PowerPoint 프레젠테이션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PowerPoint 프레젠테이션</vt:lpstr>
      <vt:lpstr>Transformer</vt:lpstr>
      <vt:lpstr>PowerPoint 프레젠테이션</vt:lpstr>
      <vt:lpstr>PowerPoint 프레젠테이션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PowerPoint 프레젠테이션</vt:lpstr>
      <vt:lpstr>Vision Transformer(ViT)</vt:lpstr>
      <vt:lpstr>ViT의 작동원리</vt:lpstr>
      <vt:lpstr>ViT의 작동원리</vt:lpstr>
      <vt:lpstr>ViT의 작동원리 </vt:lpstr>
      <vt:lpstr>ViT의 작동원리 </vt:lpstr>
      <vt:lpstr>ViT의 작동원리 </vt:lpstr>
      <vt:lpstr>ViT의 작동원리 </vt:lpstr>
      <vt:lpstr>ViT의 작동원리 </vt:lpstr>
      <vt:lpstr>ViT의 작동원리 </vt:lpstr>
      <vt:lpstr>Vision Transformer</vt:lpstr>
      <vt:lpstr>ViT 모델의 발전</vt:lpstr>
      <vt:lpstr>ViT 모델의 발전</vt:lpstr>
      <vt:lpstr>ViT 모델의 발전</vt:lpstr>
      <vt:lpstr>ViT 모델의 발전</vt:lpstr>
      <vt:lpstr>ViT 모델의 발전</vt:lpstr>
      <vt:lpstr>PowerPoint 프레젠테이션</vt:lpstr>
    </vt:vector>
  </TitlesOfParts>
  <Manager/>
  <Company>ECMIner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ECMiner</dc:creator>
  <cp:lastModifiedBy>수연 고</cp:lastModifiedBy>
  <cp:revision>1</cp:revision>
  <dcterms:created xsi:type="dcterms:W3CDTF">2011-12-28T05:39:44Z</dcterms:created>
  <dcterms:modified xsi:type="dcterms:W3CDTF">2025-10-28T04:50:00Z</dcterms:modified>
</cp:coreProperties>
</file>